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7" r:id="rId3"/>
    <p:sldId id="261" r:id="rId4"/>
    <p:sldId id="270" r:id="rId5"/>
    <p:sldId id="258" r:id="rId6"/>
    <p:sldId id="269" r:id="rId7"/>
    <p:sldId id="263" r:id="rId8"/>
    <p:sldId id="262" r:id="rId9"/>
    <p:sldId id="266" r:id="rId10"/>
    <p:sldId id="264" r:id="rId11"/>
    <p:sldId id="272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Wikimedia_Commons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12115214"/>
              </p:ext>
            </p:extLst>
          </p:nvPr>
        </p:nvGraphicFramePr>
        <p:xfrm>
          <a:off x="857224" y="2357430"/>
          <a:ext cx="7470799" cy="3278212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VY_32_INOVACE_02_02_08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Hrady, život rytířů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7.r., výklad učitele. Může sloužit jako strukturovaný zápis do sešitů. Hodí se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 opakování.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92264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dirty="0"/>
              <a:t>1. Materiál je určen pro práci na interaktivní tabuli </a:t>
            </a:r>
            <a:r>
              <a:rPr lang="cs-CZ" dirty="0" smtClean="0"/>
              <a:t>a na PC.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2. Není časově náročný, </a:t>
            </a:r>
            <a:r>
              <a:rPr lang="cs-CZ" dirty="0" smtClean="0"/>
              <a:t>poslouží </a:t>
            </a:r>
            <a:r>
              <a:rPr lang="cs-CZ" dirty="0"/>
              <a:t>jako osnova pro výklad,</a:t>
            </a:r>
          </a:p>
          <a:p>
            <a:pPr marL="0" indent="0">
              <a:buNone/>
            </a:pPr>
            <a:r>
              <a:rPr lang="cs-CZ" dirty="0"/>
              <a:t> opakování, popřípadě jako strukturovaný zápis do sešitů .</a:t>
            </a:r>
          </a:p>
          <a:p>
            <a:pPr marL="0" indent="0">
              <a:buNone/>
            </a:pPr>
            <a:r>
              <a:rPr lang="cs-CZ" dirty="0"/>
              <a:t>3. Grafické zpracování je doplněno animačními efekty, které by měly zaujmout žáky.</a:t>
            </a:r>
          </a:p>
          <a:p>
            <a:pPr marL="0" indent="0">
              <a:buNone/>
            </a:pPr>
            <a:r>
              <a:rPr lang="cs-CZ" dirty="0" smtClean="0"/>
              <a:t>4. Snímek </a:t>
            </a:r>
            <a:r>
              <a:rPr lang="cs-CZ" dirty="0"/>
              <a:t>č. </a:t>
            </a:r>
            <a:r>
              <a:rPr lang="cs-CZ" dirty="0" smtClean="0"/>
              <a:t>5 – žáci doplňují součásti hradu, vše ovládají kliknutím myší.</a:t>
            </a:r>
          </a:p>
          <a:p>
            <a:pPr marL="0" indent="0">
              <a:buNone/>
            </a:pPr>
            <a:r>
              <a:rPr lang="cs-CZ" dirty="0" smtClean="0"/>
              <a:t>5. Snímek č. 6 – přibližuje původ šlechtických jmen.</a:t>
            </a:r>
          </a:p>
          <a:p>
            <a:pPr marL="0" indent="0">
              <a:buNone/>
            </a:pPr>
            <a:r>
              <a:rPr lang="cs-CZ" dirty="0" smtClean="0"/>
              <a:t>6. Snímek č. 8 – žáci odhalují zástupné symboly za osoby pobývající na hradech.</a:t>
            </a:r>
          </a:p>
          <a:p>
            <a:pPr marL="0" indent="0">
              <a:buNone/>
            </a:pPr>
            <a:r>
              <a:rPr lang="cs-CZ" dirty="0" smtClean="0"/>
              <a:t>7. Snímek č. 11 – upoutávka k návštěvě několika hradů.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1845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9000"/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i="1" dirty="0" smtClean="0"/>
              <a:t/>
            </a:r>
            <a:br>
              <a:rPr lang="cs-CZ" sz="6600" i="1" dirty="0" smtClean="0"/>
            </a:br>
            <a:r>
              <a:rPr lang="cs-CZ" sz="6600" i="1" dirty="0" smtClean="0"/>
              <a:t>Hrady, život rytířů</a:t>
            </a:r>
            <a:r>
              <a:rPr lang="cs-CZ" sz="6600" i="1" dirty="0"/>
              <a:t/>
            </a:r>
            <a:br>
              <a:rPr lang="cs-CZ" sz="6600" i="1" dirty="0"/>
            </a:b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  <a:cs typeface="Arial" pitchFamily="34" charset="0"/>
              </a:rPr>
              <a:t>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665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Kdy?</a:t>
            </a:r>
          </a:p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  </a:t>
            </a:r>
            <a:r>
              <a:rPr lang="cs-CZ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 13. století</a:t>
            </a:r>
            <a:endParaRPr lang="cs-CZ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Kdo?</a:t>
            </a:r>
          </a:p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  </a:t>
            </a:r>
            <a:r>
              <a:rPr lang="cs-CZ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král a šlechtici</a:t>
            </a:r>
            <a:endParaRPr lang="cs-CZ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Proč?</a:t>
            </a:r>
          </a:p>
          <a:p>
            <a:pPr marL="0" indent="0">
              <a:buNone/>
            </a:pP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 </a:t>
            </a:r>
            <a:r>
              <a:rPr lang="cs-CZ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obrana, vláda nad okolím</a:t>
            </a:r>
            <a:endParaRPr lang="cs-CZ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57013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Součásti hradu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55892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skladiště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3228" y="3693181"/>
            <a:ext cx="14027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obytné místnosti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41108" y="3573016"/>
            <a:ext cx="1151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kaple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6309320"/>
            <a:ext cx="853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hradby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94780" y="3647014"/>
            <a:ext cx="1718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obranná věž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96036" y="6493986"/>
            <a:ext cx="90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příkop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126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Podle sídel jména pro šlechtice: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Krumlov                     páni z Krumlova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Boskovice                  páni z Boskovic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Pernštejn                   páni z Pernštejna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411760" y="2297069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486929" y="3439942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472727" y="4602290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0298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Královský dvůr</a:t>
            </a:r>
            <a:br>
              <a:rPr lang="cs-CZ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6004" y="1164178"/>
            <a:ext cx="9144000" cy="52578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62609"/>
            <a:ext cx="6264696" cy="417377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 rot="10800000" flipV="1">
            <a:off x="5292080" y="1591925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král s rodinou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1187624" y="4725144"/>
            <a:ext cx="999819" cy="6112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27584" y="5517232"/>
            <a:ext cx="1337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yšší šlechta</a:t>
            </a:r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6660232" y="4797152"/>
            <a:ext cx="936104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038274" y="6237312"/>
            <a:ext cx="1566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služebnictvo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06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osoby na hradě: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9195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412776"/>
            <a:ext cx="1656184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šašek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547664" y="1412776"/>
            <a:ext cx="1656184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569409" y="2348881"/>
            <a:ext cx="1656184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874062" y="2204864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herci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3596694" y="2354621"/>
            <a:ext cx="1656184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39552" y="4759407"/>
            <a:ext cx="1656184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 flipH="1">
            <a:off x="923850" y="4830453"/>
            <a:ext cx="1410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kejklíři</a:t>
            </a: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539552" y="4744641"/>
            <a:ext cx="1656184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6660232" y="5392713"/>
            <a:ext cx="1656184" cy="66922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077204" y="5553236"/>
            <a:ext cx="861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pěvci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6649758" y="5403289"/>
            <a:ext cx="1656184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803" y="2240357"/>
            <a:ext cx="2699029" cy="219675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998" y="4343983"/>
            <a:ext cx="2736304" cy="212699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238" y="1420778"/>
            <a:ext cx="2722315" cy="221450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3382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9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/>
          <a:lstStyle/>
          <a:p>
            <a:r>
              <a:rPr lang="cs-CZ" dirty="0"/>
              <a:t>Zábava </a:t>
            </a:r>
            <a:r>
              <a:rPr lang="cs-CZ" dirty="0" smtClean="0"/>
              <a:t>pánů</a:t>
            </a:r>
            <a:r>
              <a:rPr lang="cs-CZ" dirty="0"/>
              <a:t> 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579296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    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rytířské </a:t>
            </a:r>
            <a:r>
              <a:rPr lang="cs-CZ" dirty="0"/>
              <a:t>turnaje</a:t>
            </a:r>
          </a:p>
          <a:p>
            <a:pPr marL="0" indent="0">
              <a:buNone/>
            </a:pPr>
            <a:r>
              <a:rPr lang="cs-CZ" dirty="0"/>
              <a:t>                                </a:t>
            </a:r>
            <a:r>
              <a:rPr lang="cs-CZ" dirty="0" smtClean="0"/>
              <a:t>              </a:t>
            </a:r>
            <a:r>
              <a:rPr lang="cs-CZ" dirty="0"/>
              <a:t>lov na divokou zvěř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48880"/>
            <a:ext cx="2880319" cy="3719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729" y="3140968"/>
            <a:ext cx="4035425" cy="3236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934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7000"/>
            <a:lum/>
          </a:blip>
          <a:srcRect/>
          <a:stretch>
            <a:fillRect l="6000" t="-5000" r="30000" b="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rytíře: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statečnost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/>
              <a:t>boji</a:t>
            </a:r>
          </a:p>
          <a:p>
            <a:pPr marL="0" indent="0">
              <a:buNone/>
            </a:pPr>
            <a:r>
              <a:rPr lang="cs-CZ" sz="2800" dirty="0"/>
              <a:t>   </a:t>
            </a:r>
            <a:r>
              <a:rPr lang="cs-CZ" sz="2800" dirty="0" smtClean="0"/>
              <a:t>                                                                 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           zbožnost</a:t>
            </a:r>
            <a:endParaRPr lang="cs-CZ" sz="2800" dirty="0"/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                    rytířské ctnosti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                    </a:t>
            </a:r>
            <a:r>
              <a:rPr lang="cs-CZ" sz="2800" dirty="0" smtClean="0"/>
              <a:t>dvorská etiketa</a:t>
            </a:r>
          </a:p>
        </p:txBody>
      </p:sp>
    </p:spTree>
    <p:extLst>
      <p:ext uri="{BB962C8B-B14F-4D97-AF65-F5344CB8AC3E}">
        <p14:creationId xmlns:p14="http://schemas.microsoft.com/office/powerpoint/2010/main" val="838499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315" y="289175"/>
            <a:ext cx="2957581" cy="266834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5157192"/>
            <a:ext cx="4506561" cy="95081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611559" y="228919"/>
            <a:ext cx="8075238" cy="1049133"/>
          </a:xfrm>
        </p:spPr>
        <p:txBody>
          <a:bodyPr>
            <a:normAutofit/>
          </a:bodyPr>
          <a:lstStyle/>
          <a:p>
            <a:r>
              <a:rPr lang="cs-CZ" sz="2800" i="1" dirty="0" smtClean="0"/>
              <a:t>Hrady v Čechách</a:t>
            </a:r>
            <a:endParaRPr lang="cs-CZ" sz="2800" i="1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17" y="3789040"/>
            <a:ext cx="3384376" cy="289984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53626"/>
            <a:ext cx="3240360" cy="316549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7237"/>
            <a:ext cx="3174550" cy="26921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374" y="2201721"/>
            <a:ext cx="3600400" cy="29502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2901869"/>
            <a:ext cx="998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Karlštejn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908720"/>
            <a:ext cx="10007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Křivoklát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5661248"/>
            <a:ext cx="1228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Pernštejn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1691678" y="6049788"/>
            <a:ext cx="895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Bezděz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2420888"/>
            <a:ext cx="895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Kokořín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630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ČECHURA, Jaroslav a kol. </a:t>
            </a:r>
            <a:r>
              <a:rPr lang="cs-CZ" sz="2000" i="1" dirty="0"/>
              <a:t>Dějepis pro 7. ročník</a:t>
            </a:r>
            <a:r>
              <a:rPr lang="cs-CZ" sz="2000" dirty="0"/>
              <a:t>. Praha: SPN, 2004, ISBN 80-7235-275-X.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/>
              <a:t>VYKOUPIL, Libor. </a:t>
            </a:r>
            <a:r>
              <a:rPr lang="cs-CZ" sz="2000" i="1" dirty="0"/>
              <a:t>Dějepis - středověk a počátky novověku</a:t>
            </a:r>
            <a:r>
              <a:rPr lang="cs-CZ" sz="2000" dirty="0"/>
              <a:t>. Brno: Nová škola, 2008, ISBN 80-7289-089-1.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lvl="0" indent="0">
              <a:buNone/>
            </a:pPr>
            <a:r>
              <a:rPr lang="cs-CZ" sz="2000" u="sng" dirty="0">
                <a:hlinkClick r:id="rId2"/>
              </a:rPr>
              <a:t>http://office.microsoft.com</a:t>
            </a:r>
            <a:endParaRPr lang="cs-CZ" sz="2000" dirty="0"/>
          </a:p>
          <a:p>
            <a:pPr marL="0" lvl="0" indent="0">
              <a:buNone/>
            </a:pPr>
            <a:r>
              <a:rPr lang="cs-CZ" sz="2000" u="sng" dirty="0">
                <a:hlinkClick r:id="rId3"/>
              </a:rPr>
              <a:t>http://cs.wikipedia.org/wiki/Wikimedia_Commons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316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 Hrady, život rytířů </vt:lpstr>
      <vt:lpstr>Prezentace aplikace PowerPoint</vt:lpstr>
      <vt:lpstr>Součásti hradu</vt:lpstr>
      <vt:lpstr>Podle sídel jména pro šlechtice: </vt:lpstr>
      <vt:lpstr>Královský dvůr </vt:lpstr>
      <vt:lpstr>Další osoby na hradě:</vt:lpstr>
      <vt:lpstr>Zábava pánů :</vt:lpstr>
      <vt:lpstr>Vlastnosti rytíře:</vt:lpstr>
      <vt:lpstr>Hrady v Čechách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ADMIN</cp:lastModifiedBy>
  <cp:revision>37</cp:revision>
  <dcterms:created xsi:type="dcterms:W3CDTF">2012-11-26T19:09:11Z</dcterms:created>
  <dcterms:modified xsi:type="dcterms:W3CDTF">2013-05-12T16:35:13Z</dcterms:modified>
</cp:coreProperties>
</file>