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sldIdLst>
    <p:sldId id="279" r:id="rId3"/>
    <p:sldId id="280" r:id="rId4"/>
    <p:sldId id="281" r:id="rId5"/>
    <p:sldId id="257" r:id="rId6"/>
    <p:sldId id="258" r:id="rId7"/>
    <p:sldId id="259" r:id="rId8"/>
    <p:sldId id="261" r:id="rId9"/>
    <p:sldId id="262" r:id="rId10"/>
    <p:sldId id="263" r:id="rId11"/>
    <p:sldId id="265" r:id="rId12"/>
    <p:sldId id="266" r:id="rId13"/>
    <p:sldId id="267" r:id="rId14"/>
    <p:sldId id="268" r:id="rId15"/>
    <p:sldId id="270" r:id="rId16"/>
    <p:sldId id="276" r:id="rId17"/>
    <p:sldId id="271" r:id="rId18"/>
    <p:sldId id="278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4F66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49" autoAdjust="0"/>
    <p:restoredTop sz="94660"/>
  </p:normalViewPr>
  <p:slideViewPr>
    <p:cSldViewPr>
      <p:cViewPr varScale="1">
        <p:scale>
          <a:sx n="75" d="100"/>
          <a:sy n="75" d="100"/>
        </p:scale>
        <p:origin x="-96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165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762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0380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5657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308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934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181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1715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538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924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5989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746C63C-F039-4290-8FA6-EFFA69D657F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6869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8567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08650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2447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3300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5131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7512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6016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7743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0723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11213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1038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4F6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066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271E45-BB3A-4CCD-9E7F-EEB5E5AD2AC4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8402E9-415B-4BFD-AF3F-44E65A607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27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9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jpeg"/><Relationship Id="rId4" Type="http://schemas.openxmlformats.org/officeDocument/2006/relationships/image" Target="../media/image1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radi%C5%A1t%C4%9B" TargetMode="External"/><Relationship Id="rId2" Type="http://schemas.openxmlformats.org/officeDocument/2006/relationships/hyperlink" Target="http://cs.wikipedia.org/wiki/Vltav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10._stolet%C3%A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oologick%C3%A1_zahrada_Praha" TargetMode="External"/><Relationship Id="rId2" Type="http://schemas.openxmlformats.org/officeDocument/2006/relationships/hyperlink" Target="http://cs.wikipedia.org/wiki/Troja_(z%C3%A1mek)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Pra%C5%BEsk%C3%A1_botanick%C3%A1_zahrada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1818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tnografie" TargetMode="External"/><Relationship Id="rId2" Type="http://schemas.openxmlformats.org/officeDocument/2006/relationships/hyperlink" Target="http://cs.wikipedia.org/wiki/Muzeum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500313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  <p:sp>
        <p:nvSpPr>
          <p:cNvPr id="13317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8" name="Rectangle 20"/>
          <p:cNvSpPr>
            <a:spLocks noChangeArrowheads="1"/>
          </p:cNvSpPr>
          <p:nvPr/>
        </p:nvSpPr>
        <p:spPr bwMode="auto">
          <a:xfrm>
            <a:off x="642938" y="4643438"/>
            <a:ext cx="79613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9490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8121758"/>
              </p:ext>
            </p:extLst>
          </p:nvPr>
        </p:nvGraphicFramePr>
        <p:xfrm>
          <a:off x="1979613" y="549275"/>
          <a:ext cx="5476875" cy="5516567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716308"/>
                <a:gridCol w="2760567"/>
              </a:tblGrid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Mgr. Hana</a:t>
                      </a:r>
                      <a:r>
                        <a:rPr lang="cs-CZ" sz="1600" baseline="0" dirty="0" smtClean="0">
                          <a:effectLst/>
                        </a:rPr>
                        <a:t> Koudelková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Člověk</a:t>
                      </a:r>
                      <a:r>
                        <a:rPr lang="cs-CZ" sz="1600" baseline="0" dirty="0" smtClean="0">
                          <a:effectLst/>
                        </a:rPr>
                        <a:t> a jeho svět/Vlastivěda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</a:rPr>
                        <a:t> V.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Datum tvorby:</a:t>
                      </a:r>
                      <a:endParaRPr lang="cs-CZ" sz="1300" dirty="0">
                        <a:effectLst/>
                        <a:latin typeface="Georgia" pitchFamily="18" charset="0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6.5.2013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smtClean="0">
                          <a:effectLst/>
                        </a:rPr>
                        <a:t>10.5.2013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DUM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/>
                        <a:t>VY_32_INOVACE_ČS.5.14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Česká republika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274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baseline="0" dirty="0" smtClean="0">
                          <a:effectLst/>
                          <a:latin typeface="+mn-lt"/>
                          <a:cs typeface="+mn-cs"/>
                        </a:rPr>
                        <a:t>Praha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726194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2769087"/>
              </p:ext>
            </p:extLst>
          </p:nvPr>
        </p:nvGraphicFramePr>
        <p:xfrm>
          <a:off x="900113" y="1557338"/>
          <a:ext cx="7488237" cy="3516292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448078"/>
                <a:gridCol w="5040159"/>
              </a:tblGrid>
              <a:tr h="4183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119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5.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598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6019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Materiál podporuje aktivní opakování učiva s užitím interaktivní tabule, samostatné vyhledávání informací.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125971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Str.1</a:t>
                      </a:r>
                      <a:r>
                        <a:rPr lang="cs-CZ" sz="1400" baseline="0" dirty="0" smtClean="0">
                          <a:effectLst/>
                        </a:rPr>
                        <a:t>-11,13 </a:t>
                      </a:r>
                      <a:r>
                        <a:rPr lang="cs-CZ" sz="1400" dirty="0" smtClean="0">
                          <a:effectLst/>
                        </a:rPr>
                        <a:t>- žáci</a:t>
                      </a:r>
                      <a:r>
                        <a:rPr lang="cs-CZ" sz="1400" baseline="0" dirty="0" smtClean="0">
                          <a:effectLst/>
                        </a:rPr>
                        <a:t> na základě informací a fotografií určují budovy nebo místa v  Praze.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Str. 12,14 - žáci plní úkoly spojené se samostatným vyhledáváním informací </a:t>
                      </a:r>
                      <a:r>
                        <a:rPr lang="cs-CZ" sz="1400" baseline="0" smtClean="0">
                          <a:effectLst/>
                        </a:rPr>
                        <a:t>č fotografií.</a:t>
                      </a:r>
                      <a:endParaRPr lang="cs-CZ" sz="1400" baseline="0" dirty="0" smtClean="0">
                        <a:effectLst/>
                      </a:endParaRPr>
                    </a:p>
                  </a:txBody>
                  <a:tcPr marL="66646" marR="66646" marT="33302" marB="33302"/>
                </a:tc>
              </a:tr>
              <a:tr h="5645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r>
                        <a:rPr kumimoji="0" lang="cs-CZ" sz="1400" kern="1200" smtClean="0">
                          <a:effectLst/>
                        </a:rPr>
                        <a:t>Žák </a:t>
                      </a:r>
                      <a:r>
                        <a:rPr kumimoji="0" lang="cs-CZ" sz="1400" kern="1200" dirty="0" smtClean="0">
                          <a:effectLst/>
                        </a:rPr>
                        <a:t>si procvičil a rozšířil své znalosti o Praze.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02" marB="3330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830713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1844675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solidFill>
                  <a:srgbClr val="FF0000"/>
                </a:solidFill>
              </a:rPr>
              <a:t>Kam na procházku </a:t>
            </a:r>
            <a:br>
              <a:rPr lang="cs-CZ" sz="6000" b="1" dirty="0">
                <a:solidFill>
                  <a:srgbClr val="FF0000"/>
                </a:solidFill>
              </a:rPr>
            </a:br>
            <a:r>
              <a:rPr lang="cs-CZ" sz="6000" b="1" dirty="0" smtClean="0">
                <a:solidFill>
                  <a:srgbClr val="FF0000"/>
                </a:solidFill>
              </a:rPr>
              <a:t>v Praze.</a:t>
            </a:r>
            <a:br>
              <a:rPr lang="cs-CZ" sz="6000" b="1" dirty="0" smtClean="0">
                <a:solidFill>
                  <a:srgbClr val="FF0000"/>
                </a:solidFill>
              </a:rPr>
            </a:br>
            <a:r>
              <a:rPr lang="cs-CZ" sz="6000" b="1" smtClean="0">
                <a:solidFill>
                  <a:srgbClr val="FF0000"/>
                </a:solidFill>
              </a:rPr>
              <a:t>3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3568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6024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8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>
                <a:solidFill>
                  <a:srgbClr val="FF0000"/>
                </a:solidFill>
              </a:rPr>
              <a:t>11.</a:t>
            </a:r>
            <a:br>
              <a:rPr lang="cs-CZ" sz="4000">
                <a:solidFill>
                  <a:srgbClr val="FF0000"/>
                </a:solidFill>
              </a:rPr>
            </a:br>
            <a:r>
              <a:rPr lang="cs-CZ" sz="4000">
                <a:solidFill>
                  <a:srgbClr val="FF0000"/>
                </a:solidFill>
              </a:rPr>
              <a:t> </a:t>
            </a:r>
            <a:r>
              <a:rPr lang="cs-CZ" sz="4000" b="1" u="sng">
                <a:solidFill>
                  <a:srgbClr val="FF0000"/>
                </a:solidFill>
              </a:rPr>
              <a:t>Co  je  to?</a:t>
            </a:r>
            <a:r>
              <a:rPr lang="cs-CZ" sz="4000"/>
              <a:t> </a:t>
            </a:r>
          </a:p>
        </p:txBody>
      </p:sp>
      <p:sp>
        <p:nvSpPr>
          <p:cNvPr id="88069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cs-CZ" dirty="0">
                <a:solidFill>
                  <a:srgbClr val="FF0000"/>
                </a:solidFill>
              </a:rPr>
              <a:t>J</a:t>
            </a:r>
            <a:r>
              <a:rPr lang="cs-CZ" dirty="0" smtClean="0">
                <a:solidFill>
                  <a:srgbClr val="FF0000"/>
                </a:solidFill>
              </a:rPr>
              <a:t>e </a:t>
            </a:r>
            <a:r>
              <a:rPr lang="cs-CZ" dirty="0">
                <a:solidFill>
                  <a:srgbClr val="FF0000"/>
                </a:solidFill>
              </a:rPr>
              <a:t>to historické opevnění na skále nad pravým břehem řeky </a:t>
            </a:r>
            <a:r>
              <a:rPr lang="cs-CZ" dirty="0">
                <a:solidFill>
                  <a:srgbClr val="FF0000"/>
                </a:solidFill>
                <a:hlinkClick r:id="rId2" tooltip="Vltava"/>
              </a:rPr>
              <a:t>Vltavy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FF0000"/>
                </a:solidFill>
              </a:rPr>
              <a:t>Je to stejnojmenná čtvrť Prahy.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FF0000"/>
                </a:solidFill>
              </a:rPr>
              <a:t>Je to slavné místo, o kterém se vypráví řada </a:t>
            </a:r>
            <a:r>
              <a:rPr lang="cs-CZ" dirty="0">
                <a:solidFill>
                  <a:srgbClr val="FF0000"/>
                </a:solidFill>
              </a:rPr>
              <a:t>pověstí z počátků českých dějin. 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FF0000"/>
                </a:solidFill>
              </a:rPr>
              <a:t>Vzniklo zde knížecí </a:t>
            </a:r>
            <a:r>
              <a:rPr lang="cs-CZ" dirty="0">
                <a:solidFill>
                  <a:srgbClr val="FF0000"/>
                </a:solidFill>
                <a:hlinkClick r:id="rId3" tooltip="Hradiště"/>
              </a:rPr>
              <a:t>hradiště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- ve </a:t>
            </a:r>
            <a:r>
              <a:rPr lang="cs-CZ" dirty="0">
                <a:solidFill>
                  <a:srgbClr val="FF0000"/>
                </a:solidFill>
              </a:rPr>
              <a:t>druhé polovině </a:t>
            </a:r>
            <a:r>
              <a:rPr lang="cs-CZ" dirty="0">
                <a:solidFill>
                  <a:srgbClr val="FF0000"/>
                </a:solidFill>
                <a:hlinkClick r:id="rId4" tooltip="10. století"/>
              </a:rPr>
              <a:t>10. století</a:t>
            </a:r>
            <a:r>
              <a:rPr lang="cs-CZ" dirty="0">
                <a:solidFill>
                  <a:srgbClr val="FF0000"/>
                </a:solidFill>
              </a:rPr>
              <a:t>. 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FF0000"/>
                </a:solidFill>
              </a:rPr>
              <a:t>Je zde například hřbitov</a:t>
            </a:r>
            <a:r>
              <a:rPr lang="cs-CZ" dirty="0">
                <a:solidFill>
                  <a:srgbClr val="FF0000"/>
                </a:solidFill>
              </a:rPr>
              <a:t>, kde byly pohřbívány významné české osobnosti, </a:t>
            </a:r>
            <a:r>
              <a:rPr lang="cs-CZ" dirty="0" smtClean="0">
                <a:solidFill>
                  <a:srgbClr val="FF0000"/>
                </a:solidFill>
              </a:rPr>
              <a:t>hrobka </a:t>
            </a:r>
            <a:r>
              <a:rPr lang="cs-CZ" dirty="0">
                <a:solidFill>
                  <a:srgbClr val="FF0000"/>
                </a:solidFill>
              </a:rPr>
              <a:t>Slavín, chrám sv</a:t>
            </a:r>
            <a:r>
              <a:rPr lang="cs-CZ" dirty="0" smtClean="0">
                <a:solidFill>
                  <a:srgbClr val="FF0000"/>
                </a:solidFill>
              </a:rPr>
              <a:t>. Petra </a:t>
            </a:r>
            <a:r>
              <a:rPr lang="cs-CZ" dirty="0">
                <a:solidFill>
                  <a:srgbClr val="FF0000"/>
                </a:solidFill>
              </a:rPr>
              <a:t>a </a:t>
            </a:r>
            <a:r>
              <a:rPr lang="cs-CZ" dirty="0" smtClean="0">
                <a:solidFill>
                  <a:srgbClr val="FF0000"/>
                </a:solidFill>
              </a:rPr>
              <a:t>Pavla.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125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80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80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80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80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80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80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80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80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80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80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80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80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80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80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80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6612" name="Picture 4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2" name="TextovéPole 1"/>
          <p:cNvSpPr txBox="1"/>
          <p:nvPr/>
        </p:nvSpPr>
        <p:spPr>
          <a:xfrm>
            <a:off x="179512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44208" y="6381328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392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7813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/>
              <a:t> </a:t>
            </a:r>
            <a:r>
              <a:rPr lang="cs-CZ" sz="7200" b="1" dirty="0">
                <a:solidFill>
                  <a:srgbClr val="FF0000"/>
                </a:solidFill>
              </a:rPr>
              <a:t>Vyšehrad</a:t>
            </a:r>
            <a:br>
              <a:rPr lang="cs-CZ" sz="7200" b="1" dirty="0">
                <a:solidFill>
                  <a:srgbClr val="FF0000"/>
                </a:solidFill>
              </a:rPr>
            </a:b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3568" y="62068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465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11255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>
                <a:solidFill>
                  <a:srgbClr val="008000"/>
                </a:solidFill>
              </a:rPr>
              <a:t>12. </a:t>
            </a:r>
            <a:br>
              <a:rPr lang="cs-CZ" sz="4000">
                <a:solidFill>
                  <a:srgbClr val="008000"/>
                </a:solidFill>
              </a:rPr>
            </a:br>
            <a:r>
              <a:rPr lang="cs-CZ" sz="4000" b="1" u="sng">
                <a:solidFill>
                  <a:srgbClr val="008000"/>
                </a:solidFill>
              </a:rPr>
              <a:t>Co  je  to?</a:t>
            </a:r>
            <a:r>
              <a:rPr lang="cs-CZ" sz="4000"/>
              <a:t> </a:t>
            </a:r>
          </a:p>
        </p:txBody>
      </p:sp>
      <p:sp>
        <p:nvSpPr>
          <p:cNvPr id="90116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611188" y="2708275"/>
            <a:ext cx="8229600" cy="4525963"/>
          </a:xfrm>
        </p:spPr>
        <p:txBody>
          <a:bodyPr/>
          <a:lstStyle/>
          <a:p>
            <a:r>
              <a:rPr lang="cs-CZ" dirty="0">
                <a:solidFill>
                  <a:srgbClr val="008000"/>
                </a:solidFill>
              </a:rPr>
              <a:t>Jedná se o území </a:t>
            </a:r>
            <a:r>
              <a:rPr lang="cs-CZ" dirty="0" smtClean="0">
                <a:solidFill>
                  <a:srgbClr val="008000"/>
                </a:solidFill>
              </a:rPr>
              <a:t>na </a:t>
            </a:r>
            <a:r>
              <a:rPr lang="cs-CZ" dirty="0">
                <a:solidFill>
                  <a:srgbClr val="008000"/>
                </a:solidFill>
              </a:rPr>
              <a:t>pravém břehu řeky </a:t>
            </a:r>
            <a:r>
              <a:rPr lang="cs-CZ" dirty="0" smtClean="0">
                <a:solidFill>
                  <a:srgbClr val="008000"/>
                </a:solidFill>
              </a:rPr>
              <a:t>Vltavy.</a:t>
            </a:r>
          </a:p>
          <a:p>
            <a:r>
              <a:rPr lang="cs-CZ" dirty="0" smtClean="0">
                <a:solidFill>
                  <a:srgbClr val="008000"/>
                </a:solidFill>
              </a:rPr>
              <a:t>V </a:t>
            </a:r>
            <a:r>
              <a:rPr lang="cs-CZ" dirty="0">
                <a:solidFill>
                  <a:srgbClr val="008000"/>
                </a:solidFill>
              </a:rPr>
              <a:t>dolní části této oblasti </a:t>
            </a:r>
            <a:r>
              <a:rPr lang="cs-CZ" dirty="0" smtClean="0">
                <a:solidFill>
                  <a:srgbClr val="008000"/>
                </a:solidFill>
              </a:rPr>
              <a:t>je </a:t>
            </a:r>
            <a:r>
              <a:rPr lang="cs-CZ" dirty="0" smtClean="0">
                <a:solidFill>
                  <a:srgbClr val="008000"/>
                </a:solidFill>
                <a:hlinkClick r:id="rId2" tooltip="Troja (zámek)"/>
              </a:rPr>
              <a:t>zámek</a:t>
            </a:r>
            <a:r>
              <a:rPr lang="cs-CZ" dirty="0">
                <a:solidFill>
                  <a:srgbClr val="008000"/>
                </a:solidFill>
              </a:rPr>
              <a:t>, </a:t>
            </a:r>
            <a:r>
              <a:rPr lang="cs-CZ" dirty="0">
                <a:solidFill>
                  <a:srgbClr val="008000"/>
                </a:solidFill>
                <a:hlinkClick r:id="rId3" tooltip="Zoologická zahrada Praha"/>
              </a:rPr>
              <a:t>Zoo Praha</a:t>
            </a:r>
            <a:r>
              <a:rPr lang="cs-CZ" dirty="0">
                <a:solidFill>
                  <a:srgbClr val="008000"/>
                </a:solidFill>
              </a:rPr>
              <a:t> a </a:t>
            </a:r>
            <a:r>
              <a:rPr lang="cs-CZ" dirty="0">
                <a:solidFill>
                  <a:srgbClr val="008000"/>
                </a:solidFill>
                <a:hlinkClick r:id="rId4" tooltip="Pražská botanická zahrada"/>
              </a:rPr>
              <a:t>Pražská botanická zahrada</a:t>
            </a:r>
            <a:r>
              <a:rPr lang="cs-CZ" dirty="0">
                <a:solidFill>
                  <a:srgbClr val="008000"/>
                </a:solidFill>
              </a:rPr>
              <a:t>.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3568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911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0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0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0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01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01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01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3780" name="Picture 4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31640" y="1412776"/>
            <a:ext cx="6635080" cy="4717767"/>
          </a:xfrm>
        </p:spPr>
      </p:pic>
      <p:sp>
        <p:nvSpPr>
          <p:cNvPr id="2" name="TextovéPole 1"/>
          <p:cNvSpPr txBox="1"/>
          <p:nvPr/>
        </p:nvSpPr>
        <p:spPr>
          <a:xfrm>
            <a:off x="179512" y="2606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04248" y="6453336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445314"/>
            <a:ext cx="172598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srgbClr val="008000"/>
                </a:solidFill>
              </a:rPr>
              <a:t>Troja</a:t>
            </a:r>
            <a:br>
              <a:rPr lang="cs-CZ" sz="6000" dirty="0">
                <a:solidFill>
                  <a:srgbClr val="008000"/>
                </a:solidFill>
              </a:rPr>
            </a:b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96881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33337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>
                <a:solidFill>
                  <a:srgbClr val="0000CC"/>
                </a:solidFill>
              </a:rPr>
              <a:t>13.</a:t>
            </a:r>
            <a:br>
              <a:rPr lang="cs-CZ" sz="4000">
                <a:solidFill>
                  <a:srgbClr val="0000CC"/>
                </a:solidFill>
              </a:rPr>
            </a:br>
            <a:r>
              <a:rPr lang="cs-CZ" sz="4000">
                <a:solidFill>
                  <a:srgbClr val="0000CC"/>
                </a:solidFill>
              </a:rPr>
              <a:t> </a:t>
            </a:r>
            <a:r>
              <a:rPr lang="cs-CZ" sz="4000" b="1" u="sng">
                <a:solidFill>
                  <a:srgbClr val="0000CC"/>
                </a:solidFill>
              </a:rPr>
              <a:t>Co  je  to?</a:t>
            </a:r>
            <a:r>
              <a:rPr lang="cs-CZ" sz="4000"/>
              <a:t> 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2132856"/>
            <a:ext cx="8229600" cy="352797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400" dirty="0" smtClean="0">
                <a:solidFill>
                  <a:srgbClr val="0000CC"/>
                </a:solidFill>
              </a:rPr>
              <a:t>Je to budova založená </a:t>
            </a:r>
            <a:r>
              <a:rPr lang="cs-CZ" sz="2400" dirty="0">
                <a:solidFill>
                  <a:srgbClr val="0000CC"/>
                </a:solidFill>
              </a:rPr>
              <a:t>roku </a:t>
            </a:r>
            <a:r>
              <a:rPr lang="cs-CZ" sz="2400" dirty="0">
                <a:solidFill>
                  <a:srgbClr val="0000CC"/>
                </a:solidFill>
                <a:hlinkClick r:id="rId2" tooltip="1818"/>
              </a:rPr>
              <a:t>1818</a:t>
            </a:r>
            <a:r>
              <a:rPr lang="cs-CZ" sz="2400" dirty="0">
                <a:solidFill>
                  <a:srgbClr val="0000CC"/>
                </a:solidFill>
              </a:rPr>
              <a:t> </a:t>
            </a:r>
            <a:r>
              <a:rPr lang="cs-CZ" sz="2400" dirty="0" smtClean="0">
                <a:solidFill>
                  <a:srgbClr val="0000CC"/>
                </a:solidFill>
              </a:rPr>
              <a:t>.</a:t>
            </a:r>
          </a:p>
          <a:p>
            <a:pPr>
              <a:lnSpc>
                <a:spcPct val="80000"/>
              </a:lnSpc>
            </a:pPr>
            <a:endParaRPr lang="cs-CZ" sz="2400" dirty="0">
              <a:solidFill>
                <a:srgbClr val="0000CC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400" dirty="0" smtClean="0">
                <a:solidFill>
                  <a:srgbClr val="0000CC"/>
                </a:solidFill>
              </a:rPr>
              <a:t>Je to novorenesanční stavba, která tvoří </a:t>
            </a:r>
            <a:r>
              <a:rPr lang="cs-CZ" sz="2400" dirty="0">
                <a:solidFill>
                  <a:srgbClr val="0000CC"/>
                </a:solidFill>
              </a:rPr>
              <a:t>dominantu </a:t>
            </a:r>
            <a:r>
              <a:rPr lang="cs-CZ" sz="2400" dirty="0" smtClean="0">
                <a:solidFill>
                  <a:srgbClr val="0000CC"/>
                </a:solidFill>
              </a:rPr>
              <a:t>Václavského </a:t>
            </a:r>
            <a:r>
              <a:rPr lang="cs-CZ" sz="2400" dirty="0">
                <a:solidFill>
                  <a:srgbClr val="0000CC"/>
                </a:solidFill>
              </a:rPr>
              <a:t>náměstí</a:t>
            </a:r>
            <a:r>
              <a:rPr lang="cs-CZ" sz="2400" dirty="0" smtClean="0">
                <a:solidFill>
                  <a:srgbClr val="0000CC"/>
                </a:solidFill>
              </a:rPr>
              <a:t>.</a:t>
            </a:r>
          </a:p>
          <a:p>
            <a:pPr>
              <a:lnSpc>
                <a:spcPct val="80000"/>
              </a:lnSpc>
            </a:pPr>
            <a:endParaRPr lang="cs-CZ" sz="2400" dirty="0">
              <a:solidFill>
                <a:srgbClr val="0000CC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400" dirty="0" smtClean="0">
                <a:solidFill>
                  <a:srgbClr val="0000CC"/>
                </a:solidFill>
              </a:rPr>
              <a:t>Můžeme si zde prohlédnout nádherné </a:t>
            </a:r>
            <a:r>
              <a:rPr lang="cs-CZ" sz="2400" dirty="0">
                <a:solidFill>
                  <a:srgbClr val="0000CC"/>
                </a:solidFill>
              </a:rPr>
              <a:t>exponáty minerálů a hornin, archeologické vykopávky nebo </a:t>
            </a:r>
            <a:r>
              <a:rPr lang="cs-CZ" sz="2400" dirty="0" smtClean="0">
                <a:solidFill>
                  <a:srgbClr val="0000CC"/>
                </a:solidFill>
              </a:rPr>
              <a:t>kostru velryby… </a:t>
            </a:r>
            <a:endParaRPr lang="cs-CZ" sz="2400" dirty="0">
              <a:solidFill>
                <a:srgbClr val="0000CC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71600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1248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3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87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>
                <a:solidFill>
                  <a:srgbClr val="0000CC"/>
                </a:solidFill>
              </a:rPr>
              <a:t>rok 1900</a:t>
            </a:r>
          </a:p>
        </p:txBody>
      </p:sp>
      <p:pic>
        <p:nvPicPr>
          <p:cNvPr id="207877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1125538"/>
            <a:ext cx="7848600" cy="5026025"/>
          </a:xfrm>
        </p:spPr>
      </p:pic>
      <p:sp>
        <p:nvSpPr>
          <p:cNvPr id="2" name="TextovéPole 1"/>
          <p:cNvSpPr txBox="1"/>
          <p:nvPr/>
        </p:nvSpPr>
        <p:spPr>
          <a:xfrm>
            <a:off x="755576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8.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051475" y="6340678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5695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4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49237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6600" b="1">
                <a:solidFill>
                  <a:srgbClr val="0000CC"/>
                </a:solidFill>
              </a:rPr>
              <a:t>Národní muzeum</a:t>
            </a:r>
            <a:r>
              <a:rPr lang="cs-CZ" sz="4000" b="1"/>
              <a:t/>
            </a:r>
            <a:br>
              <a:rPr lang="cs-CZ" sz="4000" b="1"/>
            </a:br>
            <a:endParaRPr lang="cs-CZ" sz="4000" b="1"/>
          </a:p>
        </p:txBody>
      </p:sp>
      <p:sp>
        <p:nvSpPr>
          <p:cNvPr id="2" name="TextovéPole 1"/>
          <p:cNvSpPr txBox="1"/>
          <p:nvPr/>
        </p:nvSpPr>
        <p:spPr>
          <a:xfrm>
            <a:off x="611560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8352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>
                <a:solidFill>
                  <a:srgbClr val="FF0000"/>
                </a:solidFill>
              </a:rPr>
              <a:t>14.</a:t>
            </a:r>
            <a:br>
              <a:rPr lang="cs-CZ" sz="4000">
                <a:solidFill>
                  <a:srgbClr val="FF0000"/>
                </a:solidFill>
              </a:rPr>
            </a:br>
            <a:r>
              <a:rPr lang="cs-CZ" sz="4000">
                <a:solidFill>
                  <a:srgbClr val="FF0000"/>
                </a:solidFill>
              </a:rPr>
              <a:t> </a:t>
            </a:r>
            <a:r>
              <a:rPr lang="cs-CZ" sz="4000" b="1" u="sng">
                <a:solidFill>
                  <a:srgbClr val="FF0000"/>
                </a:solidFill>
              </a:rPr>
              <a:t>Co  je  to?</a:t>
            </a:r>
            <a:r>
              <a:rPr lang="cs-CZ" sz="4000"/>
              <a:t> </a:t>
            </a:r>
          </a:p>
        </p:txBody>
      </p:sp>
      <p:sp>
        <p:nvSpPr>
          <p:cNvPr id="9216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Jsou zde rozsáhlé </a:t>
            </a:r>
            <a:r>
              <a:rPr lang="cs-CZ" dirty="0">
                <a:solidFill>
                  <a:srgbClr val="FF0000"/>
                </a:solidFill>
              </a:rPr>
              <a:t>muzejní sbírky </a:t>
            </a:r>
            <a:r>
              <a:rPr lang="cs-CZ" dirty="0" smtClean="0">
                <a:solidFill>
                  <a:srgbClr val="FF0000"/>
                </a:solidFill>
              </a:rPr>
              <a:t>o vývoji </a:t>
            </a:r>
            <a:r>
              <a:rPr lang="cs-CZ" dirty="0">
                <a:solidFill>
                  <a:srgbClr val="FF0000"/>
                </a:solidFill>
              </a:rPr>
              <a:t>vědy a </a:t>
            </a:r>
            <a:r>
              <a:rPr lang="cs-CZ" dirty="0" smtClean="0">
                <a:solidFill>
                  <a:srgbClr val="FF0000"/>
                </a:solidFill>
              </a:rPr>
              <a:t>techniky.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Je zde velmi pěkná expozice o vývoji hornictví – jakýsi uměle vytvořený důl.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62068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9801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068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27813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6000" b="1">
                <a:solidFill>
                  <a:srgbClr val="FF0000"/>
                </a:solidFill>
              </a:rPr>
              <a:t>Národní technické muzeum v Praze</a:t>
            </a:r>
            <a:br>
              <a:rPr lang="cs-CZ" sz="6000" b="1">
                <a:solidFill>
                  <a:srgbClr val="FF0000"/>
                </a:solidFill>
              </a:rPr>
            </a:br>
            <a:endParaRPr lang="cs-CZ" sz="6000" b="1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71600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3022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Najdi další informace o této budově.</a:t>
            </a:r>
          </a:p>
          <a:p>
            <a:r>
              <a:rPr lang="cs-CZ" dirty="0" smtClean="0"/>
              <a:t>Najdi informace o exponátech, které jsou zde vystavovány.</a:t>
            </a:r>
          </a:p>
          <a:p>
            <a:r>
              <a:rPr lang="cs-CZ" dirty="0" smtClean="0"/>
              <a:t>Najdi fotografie.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0511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05251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>
                <a:solidFill>
                  <a:srgbClr val="008000"/>
                </a:solidFill>
              </a:rPr>
              <a:t>15.</a:t>
            </a:r>
            <a:br>
              <a:rPr lang="cs-CZ" sz="4000">
                <a:solidFill>
                  <a:srgbClr val="008000"/>
                </a:solidFill>
              </a:rPr>
            </a:br>
            <a:r>
              <a:rPr lang="cs-CZ" sz="4000">
                <a:solidFill>
                  <a:srgbClr val="008000"/>
                </a:solidFill>
              </a:rPr>
              <a:t> </a:t>
            </a:r>
            <a:r>
              <a:rPr lang="cs-CZ" sz="4000" b="1" u="sng">
                <a:solidFill>
                  <a:srgbClr val="008000"/>
                </a:solidFill>
              </a:rPr>
              <a:t>Co  je  to?</a:t>
            </a:r>
            <a:r>
              <a:rPr lang="cs-CZ" sz="4000"/>
              <a:t> 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349500"/>
            <a:ext cx="8229600" cy="5257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 b="1" dirty="0">
                <a:solidFill>
                  <a:srgbClr val="008000"/>
                </a:solidFill>
              </a:rPr>
              <a:t>Jedná se o muzeum asijských, afrických a amerických kultur</a:t>
            </a:r>
            <a:r>
              <a:rPr lang="cs-CZ" sz="2400" dirty="0">
                <a:solidFill>
                  <a:srgbClr val="008000"/>
                </a:solidFill>
              </a:rPr>
              <a:t> </a:t>
            </a:r>
            <a:r>
              <a:rPr lang="cs-CZ" sz="2400" dirty="0" smtClean="0">
                <a:solidFill>
                  <a:srgbClr val="008000"/>
                </a:solidFill>
              </a:rPr>
              <a:t>.</a:t>
            </a:r>
            <a:endParaRPr lang="cs-CZ" sz="2400" dirty="0">
              <a:solidFill>
                <a:srgbClr val="008000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2400" dirty="0" smtClean="0">
                <a:solidFill>
                  <a:srgbClr val="008000"/>
                </a:solidFill>
              </a:rPr>
              <a:t>Vojtěch Náprstek založil roku 1862 soukromé </a:t>
            </a:r>
            <a:r>
              <a:rPr lang="cs-CZ" sz="2400" dirty="0">
                <a:solidFill>
                  <a:srgbClr val="008000"/>
                </a:solidFill>
              </a:rPr>
              <a:t>muzeum </a:t>
            </a:r>
            <a:r>
              <a:rPr lang="cs-CZ" sz="2400" dirty="0" smtClean="0">
                <a:solidFill>
                  <a:srgbClr val="008000"/>
                </a:solidFill>
              </a:rPr>
              <a:t>v</a:t>
            </a:r>
            <a:r>
              <a:rPr lang="cs-CZ" sz="2400" dirty="0">
                <a:solidFill>
                  <a:srgbClr val="008000"/>
                </a:solidFill>
              </a:rPr>
              <a:t> bývalém </a:t>
            </a:r>
            <a:r>
              <a:rPr lang="cs-CZ" sz="2400" dirty="0" smtClean="0">
                <a:solidFill>
                  <a:srgbClr val="008000"/>
                </a:solidFill>
              </a:rPr>
              <a:t>rodinném pivovaru  -  </a:t>
            </a:r>
            <a:r>
              <a:rPr lang="cs-CZ" sz="2400" dirty="0">
                <a:solidFill>
                  <a:srgbClr val="008000"/>
                </a:solidFill>
              </a:rPr>
              <a:t>České průmyslové </a:t>
            </a:r>
            <a:r>
              <a:rPr lang="cs-CZ" sz="2400" dirty="0" smtClean="0">
                <a:solidFill>
                  <a:srgbClr val="008000"/>
                </a:solidFill>
              </a:rPr>
              <a:t>muzeum.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solidFill>
                  <a:srgbClr val="008000"/>
                </a:solidFill>
              </a:rPr>
              <a:t>Po </a:t>
            </a:r>
            <a:r>
              <a:rPr lang="cs-CZ" sz="2400" dirty="0">
                <a:solidFill>
                  <a:srgbClr val="008000"/>
                </a:solidFill>
              </a:rPr>
              <a:t>jeho </a:t>
            </a:r>
            <a:r>
              <a:rPr lang="cs-CZ" sz="2400" dirty="0" smtClean="0">
                <a:solidFill>
                  <a:srgbClr val="008000"/>
                </a:solidFill>
              </a:rPr>
              <a:t>smrti </a:t>
            </a:r>
            <a:r>
              <a:rPr lang="cs-CZ" sz="2400" dirty="0">
                <a:solidFill>
                  <a:srgbClr val="008000"/>
                </a:solidFill>
              </a:rPr>
              <a:t>se </a:t>
            </a:r>
            <a:r>
              <a:rPr lang="cs-CZ" sz="2400" dirty="0" smtClean="0">
                <a:solidFill>
                  <a:srgbClr val="008000"/>
                </a:solidFill>
              </a:rPr>
              <a:t>muzeum stalo </a:t>
            </a:r>
            <a:r>
              <a:rPr lang="cs-CZ" sz="2400" dirty="0">
                <a:solidFill>
                  <a:srgbClr val="008000"/>
                </a:solidFill>
                <a:hlinkClick r:id="rId2" tooltip="Muzeum"/>
              </a:rPr>
              <a:t>muzeem</a:t>
            </a:r>
            <a:r>
              <a:rPr lang="cs-CZ" sz="2400" dirty="0">
                <a:solidFill>
                  <a:srgbClr val="008000"/>
                </a:solidFill>
              </a:rPr>
              <a:t> </a:t>
            </a:r>
            <a:r>
              <a:rPr lang="cs-CZ" sz="2400" dirty="0" smtClean="0">
                <a:solidFill>
                  <a:srgbClr val="008000"/>
                </a:solidFill>
                <a:hlinkClick r:id="rId3" tooltip="Etnografie"/>
              </a:rPr>
              <a:t>národopisným</a:t>
            </a:r>
            <a:r>
              <a:rPr lang="cs-CZ" sz="2400" dirty="0" smtClean="0">
                <a:solidFill>
                  <a:srgbClr val="008000"/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solidFill>
                  <a:srgbClr val="008000"/>
                </a:solidFill>
              </a:rPr>
              <a:t>Po 2.světové válce se muzeum zaměřuje pouze </a:t>
            </a:r>
            <a:r>
              <a:rPr lang="cs-CZ" sz="2400" dirty="0">
                <a:solidFill>
                  <a:srgbClr val="008000"/>
                </a:solidFill>
              </a:rPr>
              <a:t>na mimoevropské kultury.</a:t>
            </a:r>
            <a:endParaRPr lang="cs-CZ" sz="2400" b="1" dirty="0">
              <a:solidFill>
                <a:srgbClr val="008000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rgbClr val="008000"/>
                </a:solidFill>
              </a:rPr>
              <a:t>Mnoho </a:t>
            </a:r>
            <a:r>
              <a:rPr lang="cs-CZ" sz="2400" dirty="0" smtClean="0">
                <a:solidFill>
                  <a:srgbClr val="008000"/>
                </a:solidFill>
              </a:rPr>
              <a:t>sbírkových </a:t>
            </a:r>
            <a:r>
              <a:rPr lang="cs-CZ" sz="2400" dirty="0">
                <a:solidFill>
                  <a:srgbClr val="008000"/>
                </a:solidFill>
              </a:rPr>
              <a:t>předmětů nynějšího muzea pochází z darů Vojtěcha Náprstka, od jeho přátel a  z řad </a:t>
            </a:r>
            <a:r>
              <a:rPr lang="cs-CZ" sz="2400" dirty="0" smtClean="0">
                <a:solidFill>
                  <a:srgbClr val="008000"/>
                </a:solidFill>
              </a:rPr>
              <a:t>českých cestovatelů. 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3568" y="76470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9614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Náprstkovo muzeum asijských, afrických a amerických kultur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r>
              <a:rPr lang="cs-CZ" dirty="0" smtClean="0"/>
              <a:t>Najdi další informace zajímavé pro turisty : historie budovy, exponáty, otvírací doba, umístění na plánku Prahy…</a:t>
            </a:r>
          </a:p>
          <a:p>
            <a:endParaRPr lang="cs-CZ" dirty="0"/>
          </a:p>
          <a:p>
            <a:r>
              <a:rPr lang="cs-CZ" dirty="0" smtClean="0"/>
              <a:t>Najdi virtuální prohlídku některého z objektů Národního muzea.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519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  <a:latin typeface="Comic Sans MS" pitchFamily="66" charset="0"/>
              </a:rPr>
              <a:t>Citace a Zdroj:</a:t>
            </a:r>
            <a:endParaRPr lang="cs-CZ" dirty="0">
              <a:solidFill>
                <a:schemeClr val="tx2">
                  <a:satMod val="13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873625"/>
          </a:xfrm>
        </p:spPr>
        <p:txBody>
          <a:bodyPr>
            <a:normAutofit/>
          </a:bodyPr>
          <a:lstStyle/>
          <a:p>
            <a:r>
              <a:rPr lang="cs-CZ" sz="1800" dirty="0" smtClean="0"/>
              <a:t>Obr. č.1</a:t>
            </a:r>
            <a:r>
              <a:rPr lang="cs-CZ" sz="1800" dirty="0"/>
              <a:t>: File:Vysehrad as </a:t>
            </a:r>
            <a:r>
              <a:rPr lang="cs-CZ" sz="1800" dirty="0" err="1"/>
              <a:t>seen</a:t>
            </a:r>
            <a:r>
              <a:rPr lang="cs-CZ" sz="1800" dirty="0"/>
              <a:t> </a:t>
            </a:r>
            <a:r>
              <a:rPr lang="cs-CZ" sz="1800" dirty="0" err="1"/>
              <a:t>over</a:t>
            </a:r>
            <a:r>
              <a:rPr lang="cs-CZ" sz="1800" dirty="0"/>
              <a:t> </a:t>
            </a:r>
            <a:r>
              <a:rPr lang="cs-CZ" sz="1800" dirty="0" err="1"/>
              <a:t>the</a:t>
            </a:r>
            <a:r>
              <a:rPr lang="cs-CZ" sz="1800" dirty="0"/>
              <a:t> Vltava </a:t>
            </a:r>
            <a:r>
              <a:rPr lang="cs-CZ" sz="1800" dirty="0" err="1"/>
              <a:t>from</a:t>
            </a:r>
            <a:r>
              <a:rPr lang="cs-CZ" sz="1800" dirty="0"/>
              <a:t> </a:t>
            </a:r>
            <a:r>
              <a:rPr lang="cs-CZ" sz="1800" dirty="0" err="1"/>
              <a:t>Cisarska</a:t>
            </a:r>
            <a:r>
              <a:rPr lang="cs-CZ" sz="1800" dirty="0"/>
              <a:t> louka 732.jpg. In: 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</a:t>
            </a:r>
            <a:r>
              <a:rPr lang="cs-CZ" sz="1800" dirty="0" smtClean="0"/>
              <a:t>2005 </a:t>
            </a:r>
            <a:r>
              <a:rPr lang="cs-CZ" sz="1800" dirty="0"/>
              <a:t>[cit. 2013-05-02]. Dostupné z: http://commons.wikimedia.org/wiki/File:Vysehrad_as_seen_over_the_Vltava_from_Cisarska_louka_732.jpg </a:t>
            </a:r>
            <a:endParaRPr lang="cs-CZ" sz="1800" dirty="0" smtClean="0"/>
          </a:p>
          <a:p>
            <a:endParaRPr lang="cs-CZ" sz="1800" dirty="0"/>
          </a:p>
          <a:p>
            <a:r>
              <a:rPr lang="cs-CZ" sz="1800" dirty="0"/>
              <a:t>Obr.č.2:Soubor:Troja </a:t>
            </a:r>
            <a:r>
              <a:rPr lang="cs-CZ" sz="1800" dirty="0" err="1"/>
              <a:t>castle</a:t>
            </a:r>
            <a:r>
              <a:rPr lang="cs-CZ" sz="1800" dirty="0"/>
              <a:t> (</a:t>
            </a:r>
            <a:r>
              <a:rPr lang="cs-CZ" sz="1800" dirty="0" err="1"/>
              <a:t>lateral</a:t>
            </a:r>
            <a:r>
              <a:rPr lang="cs-CZ" sz="1800" dirty="0"/>
              <a:t> </a:t>
            </a:r>
            <a:r>
              <a:rPr lang="cs-CZ" sz="1800" dirty="0" err="1"/>
              <a:t>facade</a:t>
            </a:r>
            <a:r>
              <a:rPr lang="cs-CZ" sz="1800" dirty="0"/>
              <a:t>).JPG. In: 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2001-2007 [cit. 2013-05-02]. Dostupné z: http://cs.wikipedia.org/wiki/Soubor:Troja_castle_(lateral_facade).JPG </a:t>
            </a:r>
            <a:endParaRPr lang="cs-CZ" sz="1800" dirty="0" smtClean="0"/>
          </a:p>
          <a:p>
            <a:endParaRPr lang="cs-CZ" sz="1800" dirty="0"/>
          </a:p>
          <a:p>
            <a:r>
              <a:rPr lang="cs-CZ" sz="1800" dirty="0" smtClean="0"/>
              <a:t>Obr.č.3 :</a:t>
            </a:r>
            <a:r>
              <a:rPr lang="cs-CZ" sz="1800" dirty="0" err="1" smtClean="0"/>
              <a:t>Soubor:Prag</a:t>
            </a:r>
            <a:r>
              <a:rPr lang="cs-CZ" sz="1800" dirty="0" smtClean="0"/>
              <a:t> </a:t>
            </a:r>
            <a:r>
              <a:rPr lang="cs-CZ" sz="1800" dirty="0"/>
              <a:t>Museum 1900.jpg. In: 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1905 [cit. 2013-05-06]. Dostupné z: http://cs.wikipedia.org/wiki/Soubor:Prag_Museum_1900.jpg </a:t>
            </a:r>
          </a:p>
          <a:p>
            <a:endParaRPr lang="cs-CZ" sz="1800" dirty="0"/>
          </a:p>
          <a:p>
            <a:pPr eaLnBrk="1" hangingPunct="1"/>
            <a:r>
              <a:rPr lang="cs-CZ" sz="1800" dirty="0" smtClean="0"/>
              <a:t>Autorem materiálu a všech jeho částí, není-li uvedeno jinak, je </a:t>
            </a:r>
            <a:r>
              <a:rPr lang="cs-CZ" sz="1800" dirty="0" err="1" smtClean="0"/>
              <a:t>Mrg.Hana</a:t>
            </a:r>
            <a:r>
              <a:rPr lang="cs-CZ" sz="1800" dirty="0" smtClean="0"/>
              <a:t> Koudelková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47667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9292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560</Words>
  <Application>Microsoft Office PowerPoint</Application>
  <PresentationFormat>Předvádění na obrazovce (4:3)</PresentationFormat>
  <Paragraphs>101</Paragraphs>
  <Slides>18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1" baseType="lpstr">
      <vt:lpstr>Motiv systému Office</vt:lpstr>
      <vt:lpstr>1_Motiv systému Office</vt:lpstr>
      <vt:lpstr>Picture</vt:lpstr>
      <vt:lpstr>Prezentace aplikace PowerPoint</vt:lpstr>
      <vt:lpstr>Prezentace aplikace PowerPoint</vt:lpstr>
      <vt:lpstr>ANOTACE</vt:lpstr>
      <vt:lpstr>Kam na procházku  v Praze. 3</vt:lpstr>
      <vt:lpstr>11.  Co  je  to? </vt:lpstr>
      <vt:lpstr>Prezentace aplikace PowerPoint</vt:lpstr>
      <vt:lpstr> Vyšehrad </vt:lpstr>
      <vt:lpstr>12.  Co  je  to? </vt:lpstr>
      <vt:lpstr>Prezentace aplikace PowerPoint</vt:lpstr>
      <vt:lpstr>13.  Co  je  to? </vt:lpstr>
      <vt:lpstr>rok 1900</vt:lpstr>
      <vt:lpstr>Národní muzeum </vt:lpstr>
      <vt:lpstr>14.  Co  je  to? </vt:lpstr>
      <vt:lpstr>Národní technické muzeum v Praze </vt:lpstr>
      <vt:lpstr>Prezentace aplikace PowerPoint</vt:lpstr>
      <vt:lpstr>15.  Co  je  to? </vt:lpstr>
      <vt:lpstr>Náprstkovo muzeum asijských, afrických a amerických kultur</vt:lpstr>
      <vt:lpstr>Citace a 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ZSDV -Koudelková</dc:creator>
  <cp:lastModifiedBy>ZSDV -Koudelková</cp:lastModifiedBy>
  <cp:revision>13</cp:revision>
  <dcterms:created xsi:type="dcterms:W3CDTF">2013-05-01T20:15:52Z</dcterms:created>
  <dcterms:modified xsi:type="dcterms:W3CDTF">2013-05-12T18:15:16Z</dcterms:modified>
</cp:coreProperties>
</file>