
<file path=[Content_Types].xml><?xml version="1.0" encoding="utf-8"?>
<Types xmlns="http://schemas.openxmlformats.org/package/2006/content-types">
  <Default Extension="bin" ContentType="application/vnd.openxmlformats-officedocument.oleObject"/>
  <Default Extension="wmf" ContentType="image/x-wmf"/>
  <Default Extension="jpeg" ContentType="image/jpeg"/>
  <Default Extension="rels" ContentType="application/vnd.openxmlformats-package.relationships+xml"/>
  <Default Extension="xml" ContentType="application/xml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0"/>
  </p:notesMasterIdLst>
  <p:sldIdLst>
    <p:sldId id="283" r:id="rId2"/>
    <p:sldId id="284" r:id="rId3"/>
    <p:sldId id="285" r:id="rId4"/>
    <p:sldId id="257" r:id="rId5"/>
    <p:sldId id="258" r:id="rId6"/>
    <p:sldId id="274" r:id="rId7"/>
    <p:sldId id="261" r:id="rId8"/>
    <p:sldId id="275" r:id="rId9"/>
    <p:sldId id="277" r:id="rId10"/>
    <p:sldId id="264" r:id="rId11"/>
    <p:sldId id="279" r:id="rId12"/>
    <p:sldId id="278" r:id="rId13"/>
    <p:sldId id="268" r:id="rId14"/>
    <p:sldId id="280" r:id="rId15"/>
    <p:sldId id="271" r:id="rId16"/>
    <p:sldId id="281" r:id="rId17"/>
    <p:sldId id="288" r:id="rId18"/>
    <p:sldId id="287" r:id="rId1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23A950"/>
    <a:srgbClr val="00009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76" d="100"/>
          <a:sy n="76" d="100"/>
        </p:scale>
        <p:origin x="-84" y="-28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w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03E34BF-3B1C-49F2-9081-AAF47AA258FE}" type="datetimeFigureOut">
              <a:rPr lang="cs-CZ" smtClean="0"/>
              <a:t>12.5.2013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B469964-F739-4E45-9079-31E11ED44DB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4424433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B469964-F739-4E45-9079-31E11ED44DB5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796032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65B270-1265-40F6-BC17-ECAF67F99101}" type="datetimeFigureOut">
              <a:rPr lang="cs-CZ" smtClean="0"/>
              <a:t>12.5.2013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63C9FF-63E5-463B-B280-CD4D6F27831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5012217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65B270-1265-40F6-BC17-ECAF67F99101}" type="datetimeFigureOut">
              <a:rPr lang="cs-CZ" smtClean="0"/>
              <a:t>12.5.2013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63C9FF-63E5-463B-B280-CD4D6F27831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452879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65B270-1265-40F6-BC17-ECAF67F99101}" type="datetimeFigureOut">
              <a:rPr lang="cs-CZ" smtClean="0"/>
              <a:t>12.5.2013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63C9FF-63E5-463B-B280-CD4D6F27831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4140515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65B270-1265-40F6-BC17-ECAF67F99101}" type="datetimeFigureOut">
              <a:rPr lang="cs-CZ" smtClean="0"/>
              <a:t>12.5.2013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63C9FF-63E5-463B-B280-CD4D6F27831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273029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65B270-1265-40F6-BC17-ECAF67F99101}" type="datetimeFigureOut">
              <a:rPr lang="cs-CZ" smtClean="0"/>
              <a:t>12.5.2013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63C9FF-63E5-463B-B280-CD4D6F27831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0968771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65B270-1265-40F6-BC17-ECAF67F99101}" type="datetimeFigureOut">
              <a:rPr lang="cs-CZ" smtClean="0"/>
              <a:t>12.5.2013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63C9FF-63E5-463B-B280-CD4D6F27831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2427808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65B270-1265-40F6-BC17-ECAF67F99101}" type="datetimeFigureOut">
              <a:rPr lang="cs-CZ" smtClean="0"/>
              <a:t>12.5.2013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63C9FF-63E5-463B-B280-CD4D6F27831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3328082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65B270-1265-40F6-BC17-ECAF67F99101}" type="datetimeFigureOut">
              <a:rPr lang="cs-CZ" smtClean="0"/>
              <a:t>12.5.2013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63C9FF-63E5-463B-B280-CD4D6F27831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2341130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65B270-1265-40F6-BC17-ECAF67F99101}" type="datetimeFigureOut">
              <a:rPr lang="cs-CZ" smtClean="0"/>
              <a:t>12.5.2013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63C9FF-63E5-463B-B280-CD4D6F27831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7373456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65B270-1265-40F6-BC17-ECAF67F99101}" type="datetimeFigureOut">
              <a:rPr lang="cs-CZ" smtClean="0"/>
              <a:t>12.5.2013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63C9FF-63E5-463B-B280-CD4D6F27831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0746741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65B270-1265-40F6-BC17-ECAF67F99101}" type="datetimeFigureOut">
              <a:rPr lang="cs-CZ" smtClean="0"/>
              <a:t>12.5.2013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63C9FF-63E5-463B-B280-CD4D6F27831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174956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765B270-1265-40F6-BC17-ECAF67F99101}" type="datetimeFigureOut">
              <a:rPr lang="cs-CZ" smtClean="0"/>
              <a:t>12.5.2013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563C9FF-63E5-463B-B280-CD4D6F27831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6576673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5" Type="http://schemas.openxmlformats.org/officeDocument/2006/relationships/image" Target="../media/image2.jpeg"/><Relationship Id="rId4" Type="http://schemas.openxmlformats.org/officeDocument/2006/relationships/image" Target="../media/image1.wmf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Kr%C3%A1lovsk%C3%A9_hlavn%C3%AD_m%C4%9Bsto_Praha" TargetMode="External"/><Relationship Id="rId3" Type="http://schemas.openxmlformats.org/officeDocument/2006/relationships/hyperlink" Target="http://cs.wikipedia.org/wiki/%C4%8Ctvr%C5%A5" TargetMode="External"/><Relationship Id="rId7" Type="http://schemas.openxmlformats.org/officeDocument/2006/relationships/hyperlink" Target="http://cs.wikipedia.org/wiki/1784" TargetMode="Externa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M%C4%9Bsto" TargetMode="External"/><Relationship Id="rId11" Type="http://schemas.openxmlformats.org/officeDocument/2006/relationships/hyperlink" Target="http://cs.wikipedia.org/wiki/Tosk%C3%A1nsk%C3%BD_pal%C3%A1c" TargetMode="External"/><Relationship Id="rId5" Type="http://schemas.openxmlformats.org/officeDocument/2006/relationships/hyperlink" Target="http://cs.wikipedia.org/wiki/Pra%C5%BEsk%C3%BD_hrad" TargetMode="External"/><Relationship Id="rId10" Type="http://schemas.openxmlformats.org/officeDocument/2006/relationships/hyperlink" Target="http://cs.wikipedia.org/wiki/Star%C3%A9_z%C3%A1meck%C3%A9_schody" TargetMode="External"/><Relationship Id="rId4" Type="http://schemas.openxmlformats.org/officeDocument/2006/relationships/hyperlink" Target="http://cs.wikipedia.org/wiki/Praha" TargetMode="External"/><Relationship Id="rId9" Type="http://schemas.openxmlformats.org/officeDocument/2006/relationships/hyperlink" Target="http://cs.wikipedia.org/wiki/Jelen%C3%AD_p%C5%99%C3%ADkop" TargetMode="Externa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Judita" TargetMode="External"/><Relationship Id="rId3" Type="http://schemas.openxmlformats.org/officeDocument/2006/relationships/hyperlink" Target="http://cs.wikipedia.org/wiki/Malostransk%C3%A1_mosteck%C3%A1_v%C4%9B%C5%BE" TargetMode="External"/><Relationship Id="rId7" Type="http://schemas.openxmlformats.org/officeDocument/2006/relationships/hyperlink" Target="http://cs.wikipedia.org/wiki/Vladislav_II." TargetMode="External"/><Relationship Id="rId2" Type="http://schemas.openxmlformats.org/officeDocument/2006/relationships/hyperlink" Target="http://cs.wikipedia.org/wiki/Mal%C3%A1_Strana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1157" TargetMode="External"/><Relationship Id="rId5" Type="http://schemas.openxmlformats.org/officeDocument/2006/relationships/hyperlink" Target="http://cs.wikipedia.org/wiki/Starom%C4%9Bstsk%C3%A1_mosteck%C3%A1_v%C4%9B%C5%BE" TargetMode="External"/><Relationship Id="rId4" Type="http://schemas.openxmlformats.org/officeDocument/2006/relationships/hyperlink" Target="http://cs.wikipedia.org/wiki/Star%C3%A9_M%C4%9Bsto_(Praha)" TargetMode="Externa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Vltava" TargetMode="External"/><Relationship Id="rId2" Type="http://schemas.openxmlformats.org/officeDocument/2006/relationships/hyperlink" Target="http://cs.wikipedia.org/wiki/Um%C4%9Bl%C3%BD_ostrov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cs.wikipedia.org/wiki/%C4%8Certovka" TargetMode="External"/><Relationship Id="rId4" Type="http://schemas.openxmlformats.org/officeDocument/2006/relationships/hyperlink" Target="http://cs.wikipedia.org/wiki/Mal%C3%A1_Strana" TargetMode="Externa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hyperlink" Target="http://cs.wikipedia.org/wiki/%C5%98%C3%ADp" TargetMode="Externa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Kutn%C3%A1_Hora" TargetMode="External"/><Relationship Id="rId13" Type="http://schemas.openxmlformats.org/officeDocument/2006/relationships/hyperlink" Target="http://cs.wikipedia.org/wiki/St%C5%99eln%C3%BD_prach" TargetMode="External"/><Relationship Id="rId3" Type="http://schemas.openxmlformats.org/officeDocument/2006/relationships/hyperlink" Target="http://cs.wikipedia.org/wiki/Praha" TargetMode="External"/><Relationship Id="rId7" Type="http://schemas.openxmlformats.org/officeDocument/2006/relationships/hyperlink" Target="http://cs.wikipedia.org/wiki/Opevn%C4%9Bn%C3%AD" TargetMode="External"/><Relationship Id="rId12" Type="http://schemas.openxmlformats.org/officeDocument/2006/relationships/hyperlink" Target="http://cs.wikipedia.org/wiki/18._stolet%C3%AD" TargetMode="External"/><Relationship Id="rId2" Type="http://schemas.openxmlformats.org/officeDocument/2006/relationships/hyperlink" Target="http://cs.wikipedia.org/wiki/Gotick%C3%A1_architektura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Star%C3%A9_M%C4%9Bsto_(Praha)" TargetMode="External"/><Relationship Id="rId11" Type="http://schemas.openxmlformats.org/officeDocument/2006/relationships/hyperlink" Target="http://cs.wikipedia.org/wiki/1475" TargetMode="External"/><Relationship Id="rId5" Type="http://schemas.openxmlformats.org/officeDocument/2006/relationships/hyperlink" Target="http://cs.wikipedia.org/wiki/Kr%C3%A1lovsk%C3%A1_cesta" TargetMode="External"/><Relationship Id="rId15" Type="http://schemas.openxmlformats.org/officeDocument/2006/relationships/hyperlink" Target="http://cs.wikipedia.org/wiki/1886" TargetMode="External"/><Relationship Id="rId10" Type="http://schemas.openxmlformats.org/officeDocument/2006/relationships/hyperlink" Target="http://cs.wikipedia.org/wiki/Kon%C5%A1el" TargetMode="External"/><Relationship Id="rId4" Type="http://schemas.openxmlformats.org/officeDocument/2006/relationships/hyperlink" Target="http://cs.wikipedia.org/wiki/Celetn%C3%A1_ulice" TargetMode="External"/><Relationship Id="rId9" Type="http://schemas.openxmlformats.org/officeDocument/2006/relationships/hyperlink" Target="http://cs.wikipedia.org/wiki/Nov%C3%A9_M%C4%9Bsto_(Praha)" TargetMode="External"/><Relationship Id="rId14" Type="http://schemas.openxmlformats.org/officeDocument/2006/relationships/hyperlink" Target="http://cs.wikipedia.org/wiki/1878" TargetMode="Externa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hyperlink" Target="http://upload.wikimedia.org/wikipedia/commons/6/64/Prague_2006-11_131.jpg" TargetMode="Externa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3314" name="Object 17"/>
          <p:cNvGraphicFramePr>
            <a:graphicFrameLocks noChangeAspect="1"/>
          </p:cNvGraphicFramePr>
          <p:nvPr/>
        </p:nvGraphicFramePr>
        <p:xfrm>
          <a:off x="642938" y="1071563"/>
          <a:ext cx="857250" cy="62388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29" name="Picture" r:id="rId3" imgW="1476756" imgH="1077468" progId="Word.Picture.8">
                  <p:embed/>
                </p:oleObj>
              </mc:Choice>
              <mc:Fallback>
                <p:oleObj name="Picture" r:id="rId3" imgW="1476756" imgH="1077468" progId="Word.Picture.8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642938" y="1071563"/>
                        <a:ext cx="857250" cy="623887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pic>
        <p:nvPicPr>
          <p:cNvPr id="13315" name="Picture 3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14438" y="2500313"/>
            <a:ext cx="6424612" cy="1571625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3316" name="Rectangle 18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>
            <a:spAutoFit/>
          </a:bodyPr>
          <a:lstStyle/>
          <a:p>
            <a:endParaRPr lang="cs-CZ">
              <a:latin typeface="Georgia" pitchFamily="18" charset="0"/>
            </a:endParaRPr>
          </a:p>
        </p:txBody>
      </p:sp>
      <p:sp>
        <p:nvSpPr>
          <p:cNvPr id="13317" name="Rectangle 19"/>
          <p:cNvSpPr>
            <a:spLocks noChangeArrowheads="1"/>
          </p:cNvSpPr>
          <p:nvPr/>
        </p:nvSpPr>
        <p:spPr bwMode="auto">
          <a:xfrm>
            <a:off x="428625" y="1000125"/>
            <a:ext cx="7745413" cy="10779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>
            <a:spAutoFit/>
          </a:bodyPr>
          <a:lstStyle/>
          <a:p>
            <a:pPr indent="449263" eaLnBrk="0" hangingPunct="0"/>
            <a:r>
              <a:rPr lang="cs-CZ" sz="11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   	</a:t>
            </a:r>
            <a:r>
              <a:rPr lang="cs-CZ" sz="16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  </a:t>
            </a:r>
            <a:r>
              <a:rPr lang="cs-CZ" sz="1600" b="1">
                <a:latin typeface="Georgia" pitchFamily="18" charset="0"/>
                <a:ea typeface="Calibri" pitchFamily="34" charset="0"/>
                <a:cs typeface="Times New Roman" pitchFamily="18" charset="0"/>
              </a:rPr>
              <a:t>Základní škola a Mateřská škola Dobrá Voda u Českých Budějovic,</a:t>
            </a:r>
            <a:endParaRPr lang="cs-CZ" sz="1600">
              <a:latin typeface="Georgia" pitchFamily="18" charset="0"/>
              <a:ea typeface="Calibri" pitchFamily="34" charset="0"/>
              <a:cs typeface="Times New Roman" pitchFamily="18" charset="0"/>
            </a:endParaRPr>
          </a:p>
          <a:p>
            <a:pPr indent="449263" eaLnBrk="0" hangingPunct="0"/>
            <a:r>
              <a:rPr lang="cs-CZ" sz="1600" b="1">
                <a:latin typeface="Georgia" pitchFamily="18" charset="0"/>
                <a:ea typeface="Calibri" pitchFamily="34" charset="0"/>
                <a:cs typeface="Times New Roman" pitchFamily="18" charset="0"/>
              </a:rPr>
              <a:t>		</a:t>
            </a:r>
          </a:p>
          <a:p>
            <a:pPr indent="449263" eaLnBrk="0" hangingPunct="0"/>
            <a:r>
              <a:rPr lang="cs-CZ" sz="1600" b="1">
                <a:latin typeface="Georgia" pitchFamily="18" charset="0"/>
                <a:ea typeface="Calibri" pitchFamily="34" charset="0"/>
                <a:cs typeface="Times New Roman" pitchFamily="18" charset="0"/>
              </a:rPr>
              <a:t>		Na Vyhlídce 6, 373 16 Dobrá Voda u Českých Budějovic</a:t>
            </a:r>
            <a:endParaRPr lang="cs-CZ" sz="1600">
              <a:latin typeface="Georgia" pitchFamily="18" charset="0"/>
              <a:ea typeface="Calibri" pitchFamily="34" charset="0"/>
              <a:cs typeface="Times New Roman" pitchFamily="18" charset="0"/>
            </a:endParaRPr>
          </a:p>
          <a:p>
            <a:pPr indent="449263" eaLnBrk="0" hangingPunct="0"/>
            <a:endParaRPr lang="cs-CZ" sz="1600">
              <a:latin typeface="Georgia" pitchFamily="18" charset="0"/>
              <a:ea typeface="Calibri" pitchFamily="34" charset="0"/>
              <a:cs typeface="Times New Roman" pitchFamily="18" charset="0"/>
            </a:endParaRPr>
          </a:p>
        </p:txBody>
      </p:sp>
      <p:sp>
        <p:nvSpPr>
          <p:cNvPr id="13318" name="Rectangle 20"/>
          <p:cNvSpPr>
            <a:spLocks noChangeArrowheads="1"/>
          </p:cNvSpPr>
          <p:nvPr/>
        </p:nvSpPr>
        <p:spPr bwMode="auto">
          <a:xfrm>
            <a:off x="642938" y="4643438"/>
            <a:ext cx="7961312" cy="10779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>
            <a:spAutoFit/>
          </a:bodyPr>
          <a:lstStyle/>
          <a:p>
            <a:pPr algn="ctr" eaLnBrk="0" hangingPunct="0"/>
            <a:r>
              <a:rPr lang="cs-CZ" sz="1600" b="1">
                <a:latin typeface="Georgia" pitchFamily="18" charset="0"/>
                <a:ea typeface="Calibri" pitchFamily="34" charset="0"/>
                <a:cs typeface="Times New Roman" pitchFamily="18" charset="0"/>
              </a:rPr>
              <a:t>EU  PENÍZE  ŠKOLÁM</a:t>
            </a:r>
            <a:endParaRPr lang="cs-CZ" sz="1600">
              <a:latin typeface="Georgia" pitchFamily="18" charset="0"/>
              <a:ea typeface="Calibri" pitchFamily="34" charset="0"/>
              <a:cs typeface="Times New Roman" pitchFamily="18" charset="0"/>
            </a:endParaRPr>
          </a:p>
          <a:p>
            <a:pPr algn="ctr" eaLnBrk="0" hangingPunct="0"/>
            <a:r>
              <a:rPr lang="cs-CZ" sz="1600" b="1">
                <a:latin typeface="Georgia" pitchFamily="18" charset="0"/>
                <a:ea typeface="Calibri" pitchFamily="34" charset="0"/>
                <a:cs typeface="Times New Roman" pitchFamily="18" charset="0"/>
              </a:rPr>
              <a:t>Zlepšení podmínek pro vzdělávání na základních školách Operačního programu</a:t>
            </a:r>
            <a:endParaRPr lang="cs-CZ" sz="1600">
              <a:latin typeface="Georgia" pitchFamily="18" charset="0"/>
              <a:ea typeface="Calibri" pitchFamily="34" charset="0"/>
              <a:cs typeface="Times New Roman" pitchFamily="18" charset="0"/>
            </a:endParaRPr>
          </a:p>
          <a:p>
            <a:pPr algn="ctr" eaLnBrk="0" hangingPunct="0"/>
            <a:r>
              <a:rPr lang="cs-CZ" sz="1600" b="1">
                <a:latin typeface="Georgia" pitchFamily="18" charset="0"/>
                <a:ea typeface="Calibri" pitchFamily="34" charset="0"/>
                <a:cs typeface="Times New Roman" pitchFamily="18" charset="0"/>
              </a:rPr>
              <a:t>Vzdělávání pro konkurenceschopnost</a:t>
            </a:r>
            <a:endParaRPr lang="cs-CZ" sz="1600">
              <a:latin typeface="Georgia" pitchFamily="18" charset="0"/>
              <a:ea typeface="Calibri" pitchFamily="34" charset="0"/>
              <a:cs typeface="Times New Roman" pitchFamily="18" charset="0"/>
            </a:endParaRPr>
          </a:p>
          <a:p>
            <a:pPr algn="ctr" eaLnBrk="0" hangingPunct="0"/>
            <a:endParaRPr lang="cs-CZ" sz="1600">
              <a:latin typeface="Georgia" pitchFamily="18" charset="0"/>
              <a:ea typeface="Calibri" pitchFamily="34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274931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551098441"/>
              </p:ext>
            </p:extLst>
          </p:nvPr>
        </p:nvGraphicFramePr>
        <p:xfrm>
          <a:off x="1979613" y="549275"/>
          <a:ext cx="5476875" cy="5516567"/>
        </p:xfrm>
        <a:graphic>
          <a:graphicData uri="http://schemas.openxmlformats.org/drawingml/2006/table">
            <a:tbl>
              <a:tblPr firstRow="1" firstCol="1" bandRow="1">
                <a:tableStyleId>{1FECB4D8-DB02-4DC6-A0A2-4F2EBAE1DC90}</a:tableStyleId>
              </a:tblPr>
              <a:tblGrid>
                <a:gridCol w="2716308"/>
                <a:gridCol w="2760567"/>
              </a:tblGrid>
              <a:tr h="611138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300" dirty="0" smtClean="0">
                          <a:effectLst/>
                        </a:rPr>
                        <a:t>Autor</a:t>
                      </a:r>
                      <a:endParaRPr lang="cs-CZ" sz="7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6651" marR="66651" marT="33315" marB="33315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600" dirty="0" smtClean="0">
                          <a:effectLst/>
                        </a:rPr>
                        <a:t>Mgr. Hana</a:t>
                      </a:r>
                      <a:r>
                        <a:rPr lang="cs-CZ" sz="1600" baseline="0" dirty="0" smtClean="0">
                          <a:effectLst/>
                        </a:rPr>
                        <a:t> Koudelková</a:t>
                      </a:r>
                      <a:endParaRPr lang="cs-CZ" sz="1600" dirty="0"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66651" marR="66651" marT="33315" marB="33315"/>
                </a:tc>
              </a:tr>
              <a:tr h="611138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300" dirty="0" smtClean="0">
                          <a:effectLst/>
                        </a:rPr>
                        <a:t>Vzdělávací oblast/Obor: </a:t>
                      </a:r>
                      <a:endParaRPr lang="cs-CZ" sz="7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6651" marR="66651" marT="33315" marB="33315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600" dirty="0" smtClean="0">
                          <a:effectLst/>
                        </a:rPr>
                        <a:t>Člověk</a:t>
                      </a:r>
                      <a:r>
                        <a:rPr lang="cs-CZ" sz="1600" baseline="0" dirty="0" smtClean="0">
                          <a:effectLst/>
                        </a:rPr>
                        <a:t> a jeho svět/Vlastivěda</a:t>
                      </a:r>
                      <a:endParaRPr lang="cs-CZ" sz="1600" dirty="0"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66651" marR="66651" marT="33315" marB="33315"/>
                </a:tc>
              </a:tr>
              <a:tr h="611138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300" dirty="0">
                          <a:effectLst/>
                        </a:rPr>
                        <a:t>Třída: </a:t>
                      </a:r>
                      <a:endParaRPr lang="cs-CZ" sz="7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6651" marR="66651" marT="33315" marB="33315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pl-PL" sz="1600" dirty="0" smtClean="0">
                          <a:effectLst/>
                        </a:rPr>
                        <a:t> V.</a:t>
                      </a:r>
                      <a:endParaRPr lang="cs-CZ" sz="1600" dirty="0"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66651" marR="66651" marT="33315" marB="33315"/>
                </a:tc>
              </a:tr>
              <a:tr h="611138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300" dirty="0" smtClean="0">
                          <a:effectLst/>
                        </a:rPr>
                        <a:t>Datum tvorby:</a:t>
                      </a:r>
                      <a:endParaRPr lang="cs-CZ" sz="1300" dirty="0">
                        <a:effectLst/>
                        <a:latin typeface="Georgia" pitchFamily="18" charset="0"/>
                        <a:ea typeface="Times New Roman"/>
                        <a:cs typeface="Times New Roman"/>
                      </a:endParaRPr>
                    </a:p>
                  </a:txBody>
                  <a:tcPr marL="66651" marR="66651" marT="33315" marB="33315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600" dirty="0" smtClean="0">
                          <a:effectLst/>
                        </a:rPr>
                        <a:t>6.5.2013</a:t>
                      </a:r>
                      <a:endParaRPr lang="cs-CZ" sz="1600" dirty="0"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66651" marR="66651" marT="33315" marB="33315"/>
                </a:tc>
              </a:tr>
              <a:tr h="611138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300" dirty="0">
                          <a:effectLst/>
                        </a:rPr>
                        <a:t>Datum zařazení do výuky a zapsání do třídní knihy:</a:t>
                      </a:r>
                      <a:endParaRPr lang="cs-CZ" sz="7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6651" marR="66651" marT="33315" marB="33315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600" dirty="0" smtClean="0">
                          <a:effectLst/>
                        </a:rPr>
                        <a:t>10.5.2013</a:t>
                      </a:r>
                      <a:endParaRPr lang="cs-CZ" sz="1600" dirty="0"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66651" marR="66651" marT="33315" marB="33315"/>
                </a:tc>
              </a:tr>
              <a:tr h="611138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300" dirty="0">
                          <a:effectLst/>
                        </a:rPr>
                        <a:t>Jazyk: </a:t>
                      </a:r>
                      <a:endParaRPr lang="cs-CZ" sz="7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6651" marR="66651" marT="33315" marB="33315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600" dirty="0" smtClean="0">
                          <a:effectLst/>
                        </a:rPr>
                        <a:t>čeština</a:t>
                      </a:r>
                      <a:endParaRPr lang="cs-CZ" sz="1600" dirty="0"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66651" marR="66651" marT="33315" marB="33315"/>
                </a:tc>
              </a:tr>
              <a:tr h="611138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300" dirty="0" smtClean="0">
                          <a:effectLst/>
                        </a:rPr>
                        <a:t>Název DUM</a:t>
                      </a:r>
                      <a:endParaRPr lang="cs-CZ" sz="7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6651" marR="66651" marT="33315" marB="33315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kumimoji="0" lang="cs-CZ" sz="1600" kern="1200" dirty="0" smtClean="0"/>
                        <a:t>VY_32_INOVACE_ČS.5.15</a:t>
                      </a:r>
                      <a:endParaRPr lang="cs-CZ" sz="1600" dirty="0">
                        <a:effectLst/>
                        <a:latin typeface="Calibri" pitchFamily="34" charset="0"/>
                        <a:cs typeface="Times New Roman"/>
                      </a:endParaRPr>
                    </a:p>
                  </a:txBody>
                  <a:tcPr marL="66651" marR="66651" marT="33315" marB="33315"/>
                </a:tc>
              </a:tr>
              <a:tr h="611138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300" dirty="0" smtClean="0">
                          <a:effectLst/>
                        </a:rPr>
                        <a:t>Téma</a:t>
                      </a:r>
                      <a:endParaRPr lang="cs-CZ" sz="7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6651" marR="66651" marT="33315" marB="33315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600" dirty="0" smtClean="0">
                          <a:effectLst/>
                        </a:rPr>
                        <a:t>Česká republika</a:t>
                      </a:r>
                      <a:endParaRPr lang="cs-CZ" sz="1600" dirty="0"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66651" marR="66651" marT="33315" marB="33315"/>
                </a:tc>
              </a:tr>
              <a:tr h="62746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300" dirty="0">
                          <a:effectLst/>
                        </a:rPr>
                        <a:t>Klíčová slova</a:t>
                      </a:r>
                      <a:endParaRPr lang="cs-CZ" sz="7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6651" marR="66651" marT="33315" marB="33315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600" baseline="0" dirty="0" smtClean="0">
                          <a:effectLst/>
                          <a:latin typeface="+mn-lt"/>
                          <a:cs typeface="+mn-cs"/>
                        </a:rPr>
                        <a:t>Praha</a:t>
                      </a:r>
                      <a:endParaRPr lang="cs-CZ" sz="1600" dirty="0"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66651" marR="66651" marT="33315" marB="33315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636873886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/>
              <a:t>ANOTACE</a:t>
            </a:r>
            <a:endParaRPr lang="cs-CZ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321109358"/>
              </p:ext>
            </p:extLst>
          </p:nvPr>
        </p:nvGraphicFramePr>
        <p:xfrm>
          <a:off x="900113" y="1557338"/>
          <a:ext cx="7488237" cy="3550001"/>
        </p:xfrm>
        <a:graphic>
          <a:graphicData uri="http://schemas.openxmlformats.org/drawingml/2006/table">
            <a:tbl>
              <a:tblPr firstRow="1" firstCol="1" bandRow="1">
                <a:tableStyleId>{1FECB4D8-DB02-4DC6-A0A2-4F2EBAE1DC90}</a:tableStyleId>
              </a:tblPr>
              <a:tblGrid>
                <a:gridCol w="2448078"/>
                <a:gridCol w="5040159"/>
              </a:tblGrid>
              <a:tr h="418312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300" dirty="0" smtClean="0">
                          <a:effectLst/>
                        </a:rPr>
                        <a:t>Druh materiálu:</a:t>
                      </a:r>
                      <a:endParaRPr lang="cs-CZ" sz="7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6646" marR="66646" marT="33302" marB="33302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600" dirty="0" smtClean="0">
                          <a:effectLst/>
                        </a:rPr>
                        <a:t>Prezentace </a:t>
                      </a:r>
                      <a:endParaRPr lang="cs-CZ" sz="1600" dirty="0"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66646" marR="66646" marT="33302" marB="33302"/>
                </a:tc>
              </a:tr>
              <a:tr h="311964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300" dirty="0" smtClean="0">
                          <a:effectLst/>
                        </a:rPr>
                        <a:t>Ročník: </a:t>
                      </a:r>
                      <a:endParaRPr lang="cs-CZ" sz="7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6646" marR="66646" marT="33302" marB="33302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400" dirty="0" smtClean="0">
                          <a:effectLst/>
                        </a:rPr>
                        <a:t>5.</a:t>
                      </a:r>
                      <a:endParaRPr lang="cs-CZ" sz="1400" dirty="0"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66646" marR="66646" marT="33302" marB="33302"/>
                </a:tc>
              </a:tr>
              <a:tr h="35987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300" dirty="0" smtClean="0">
                          <a:effectLst/>
                        </a:rPr>
                        <a:t>Pomůcky:</a:t>
                      </a:r>
                      <a:endParaRPr lang="cs-CZ" sz="7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6646" marR="66646" marT="33302" marB="33302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400" dirty="0" smtClean="0">
                          <a:effectLst/>
                        </a:rPr>
                        <a:t>-</a:t>
                      </a:r>
                      <a:endParaRPr lang="cs-CZ" sz="1400" dirty="0"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66646" marR="66646" marT="33302" marB="33302"/>
                </a:tc>
              </a:tr>
              <a:tr h="601916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300" dirty="0" smtClean="0">
                          <a:effectLst/>
                        </a:rPr>
                        <a:t>Inovace:</a:t>
                      </a:r>
                      <a:endParaRPr lang="cs-CZ" sz="7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6646" marR="66646" marT="33302" marB="33302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400" baseline="0" dirty="0" smtClean="0">
                          <a:effectLst/>
                        </a:rPr>
                        <a:t>Materiál podporuje aktivní opakování učiva s užitím interaktivní tabule, samostatné vyhledávání informací.</a:t>
                      </a:r>
                      <a:endParaRPr lang="cs-CZ" sz="1400" dirty="0"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66646" marR="66646" marT="33302" marB="33302"/>
                </a:tc>
              </a:tr>
              <a:tr h="125971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300" dirty="0" smtClean="0">
                          <a:effectLst/>
                        </a:rPr>
                        <a:t>Metodické pokyny:</a:t>
                      </a:r>
                      <a:endParaRPr lang="cs-CZ" sz="7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6646" marR="66646" marT="33302" marB="33302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400" dirty="0" smtClean="0">
                          <a:effectLst/>
                        </a:rPr>
                        <a:t>Str.1</a:t>
                      </a:r>
                      <a:r>
                        <a:rPr lang="cs-CZ" sz="1400" baseline="0" dirty="0" smtClean="0">
                          <a:effectLst/>
                        </a:rPr>
                        <a:t>-5,7,9-13 </a:t>
                      </a:r>
                      <a:r>
                        <a:rPr lang="cs-CZ" sz="1400" dirty="0" smtClean="0">
                          <a:effectLst/>
                        </a:rPr>
                        <a:t>- žáci</a:t>
                      </a:r>
                      <a:r>
                        <a:rPr lang="cs-CZ" sz="1400" baseline="0" dirty="0" smtClean="0">
                          <a:effectLst/>
                        </a:rPr>
                        <a:t> na základě informací a fotografií určují budovy nebo místa v  Praze.</a:t>
                      </a:r>
                    </a:p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400" baseline="0" dirty="0" smtClean="0">
                          <a:effectLst/>
                        </a:rPr>
                        <a:t>Str.6 - žáci řeší kvíz. Kliknutím odlétnou chybné údaje a zůstane pouze jeden správný.</a:t>
                      </a:r>
                    </a:p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400" baseline="0" dirty="0" smtClean="0">
                          <a:effectLst/>
                        </a:rPr>
                        <a:t>Str.8,14 – žáci sami vyhledávají informace a fotografie.</a:t>
                      </a:r>
                    </a:p>
                  </a:txBody>
                  <a:tcPr marL="66646" marR="66646" marT="33302" marB="33302"/>
                </a:tc>
              </a:tr>
              <a:tr h="56451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300" dirty="0" smtClean="0">
                          <a:effectLst/>
                        </a:rPr>
                        <a:t>Očekávaný  výstup:</a:t>
                      </a: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endParaRPr lang="cs-CZ" sz="7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6646" marR="66646" marT="33302" marB="33302"/>
                </a:tc>
                <a:tc>
                  <a:txBody>
                    <a:bodyPr/>
                    <a:lstStyle/>
                    <a:p>
                      <a:r>
                        <a:rPr kumimoji="0" lang="cs-CZ" sz="1400" kern="1200" smtClean="0">
                          <a:effectLst/>
                        </a:rPr>
                        <a:t>Žák </a:t>
                      </a:r>
                      <a:r>
                        <a:rPr kumimoji="0" lang="cs-CZ" sz="1400" kern="1200" dirty="0" smtClean="0">
                          <a:effectLst/>
                        </a:rPr>
                        <a:t>si procvičil a rozšířil své znalosti o Praze.</a:t>
                      </a:r>
                      <a:endParaRPr kumimoji="0" lang="cs-CZ" sz="1400" kern="1200" dirty="0">
                        <a:solidFill>
                          <a:schemeClr val="dk1"/>
                        </a:solidFill>
                        <a:effectLst/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66646" marR="66646" marT="33302" marB="33302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693418791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ctrTitle"/>
          </p:nvPr>
        </p:nvSpPr>
        <p:spPr>
          <a:xfrm>
            <a:off x="684213" y="1844675"/>
            <a:ext cx="7772400" cy="1470025"/>
          </a:xfrm>
        </p:spPr>
        <p:txBody>
          <a:bodyPr>
            <a:normAutofit fontScale="90000"/>
          </a:bodyPr>
          <a:lstStyle/>
          <a:p>
            <a:r>
              <a:rPr lang="cs-CZ" sz="6000" b="1" dirty="0">
                <a:solidFill>
                  <a:srgbClr val="FF0000"/>
                </a:solidFill>
              </a:rPr>
              <a:t>Kam na procházku </a:t>
            </a:r>
            <a:br>
              <a:rPr lang="cs-CZ" sz="6000" b="1" dirty="0">
                <a:solidFill>
                  <a:srgbClr val="FF0000"/>
                </a:solidFill>
              </a:rPr>
            </a:br>
            <a:r>
              <a:rPr lang="cs-CZ" sz="6000" b="1" dirty="0">
                <a:solidFill>
                  <a:srgbClr val="FF0000"/>
                </a:solidFill>
              </a:rPr>
              <a:t>v </a:t>
            </a:r>
            <a:r>
              <a:rPr lang="cs-CZ" sz="6000" b="1" dirty="0" smtClean="0">
                <a:solidFill>
                  <a:srgbClr val="FF0000"/>
                </a:solidFill>
              </a:rPr>
              <a:t>Praze.</a:t>
            </a:r>
            <a:br>
              <a:rPr lang="cs-CZ" sz="6000" b="1" dirty="0" smtClean="0">
                <a:solidFill>
                  <a:srgbClr val="FF0000"/>
                </a:solidFill>
              </a:rPr>
            </a:br>
            <a:r>
              <a:rPr lang="cs-CZ" sz="6000" b="1" dirty="0" smtClean="0">
                <a:solidFill>
                  <a:srgbClr val="FF0000"/>
                </a:solidFill>
              </a:rPr>
              <a:t/>
            </a:r>
            <a:br>
              <a:rPr lang="cs-CZ" sz="6000" b="1" dirty="0" smtClean="0">
                <a:solidFill>
                  <a:srgbClr val="FF0000"/>
                </a:solidFill>
              </a:rPr>
            </a:br>
            <a:r>
              <a:rPr lang="cs-CZ" sz="6000" b="1" dirty="0" smtClean="0">
                <a:solidFill>
                  <a:srgbClr val="FF0000"/>
                </a:solidFill>
              </a:rPr>
              <a:t>4</a:t>
            </a:r>
            <a:endParaRPr lang="cs-CZ" sz="6000" b="1" dirty="0">
              <a:solidFill>
                <a:srgbClr val="FF0000"/>
              </a:solidFill>
            </a:endParaRPr>
          </a:p>
        </p:txBody>
      </p:sp>
      <p:sp>
        <p:nvSpPr>
          <p:cNvPr id="2051" name="Rectangle 3"/>
          <p:cNvSpPr>
            <a:spLocks noGrp="1" noChangeArrowheads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" name="TextovéPole 1"/>
          <p:cNvSpPr txBox="1"/>
          <p:nvPr/>
        </p:nvSpPr>
        <p:spPr>
          <a:xfrm>
            <a:off x="539552" y="548680"/>
            <a:ext cx="3593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013711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5716" name="Rectangle 4"/>
          <p:cNvSpPr>
            <a:spLocks noGrp="1" noChangeArrowheads="1"/>
          </p:cNvSpPr>
          <p:nvPr>
            <p:ph type="title"/>
          </p:nvPr>
        </p:nvSpPr>
        <p:spPr>
          <a:xfrm>
            <a:off x="539750" y="1052513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sz="4000" dirty="0">
                <a:solidFill>
                  <a:srgbClr val="0000CC"/>
                </a:solidFill>
              </a:rPr>
              <a:t>16.</a:t>
            </a:r>
            <a:br>
              <a:rPr lang="cs-CZ" sz="4000" dirty="0">
                <a:solidFill>
                  <a:srgbClr val="0000CC"/>
                </a:solidFill>
              </a:rPr>
            </a:br>
            <a:r>
              <a:rPr lang="cs-CZ" sz="4000" dirty="0">
                <a:solidFill>
                  <a:srgbClr val="0000CC"/>
                </a:solidFill>
              </a:rPr>
              <a:t> </a:t>
            </a:r>
            <a:r>
              <a:rPr lang="cs-CZ" sz="4000" b="1" u="sng" dirty="0">
                <a:solidFill>
                  <a:srgbClr val="0000CC"/>
                </a:solidFill>
              </a:rPr>
              <a:t>Co  je  to?</a:t>
            </a:r>
            <a:r>
              <a:rPr lang="cs-CZ" sz="4000" dirty="0"/>
              <a:t> </a:t>
            </a:r>
          </a:p>
        </p:txBody>
      </p:sp>
      <p:sp>
        <p:nvSpPr>
          <p:cNvPr id="115718" name="Rectangle 6"/>
          <p:cNvSpPr>
            <a:spLocks noGrp="1" noChangeArrowheads="1"/>
          </p:cNvSpPr>
          <p:nvPr>
            <p:ph type="body" idx="1"/>
          </p:nvPr>
        </p:nvSpPr>
        <p:spPr>
          <a:xfrm>
            <a:off x="457200" y="2636838"/>
            <a:ext cx="8229600" cy="3489325"/>
          </a:xfrm>
        </p:spPr>
        <p:txBody>
          <a:bodyPr/>
          <a:lstStyle/>
          <a:p>
            <a:pPr>
              <a:lnSpc>
                <a:spcPct val="80000"/>
              </a:lnSpc>
            </a:pPr>
            <a:r>
              <a:rPr lang="cs-CZ" sz="2800" dirty="0">
                <a:solidFill>
                  <a:srgbClr val="0000CC"/>
                </a:solidFill>
              </a:rPr>
              <a:t>Jedná se o městskou </a:t>
            </a:r>
            <a:r>
              <a:rPr lang="cs-CZ" sz="2800" dirty="0">
                <a:solidFill>
                  <a:srgbClr val="0000CC"/>
                </a:solidFill>
                <a:hlinkClick r:id="rId3" tooltip="Čtvrť"/>
              </a:rPr>
              <a:t>čtvrť</a:t>
            </a:r>
            <a:r>
              <a:rPr lang="cs-CZ" sz="2800" dirty="0">
                <a:solidFill>
                  <a:srgbClr val="0000CC"/>
                </a:solidFill>
              </a:rPr>
              <a:t> </a:t>
            </a:r>
            <a:r>
              <a:rPr lang="cs-CZ" sz="2800" dirty="0" smtClean="0">
                <a:solidFill>
                  <a:srgbClr val="0000CC"/>
                </a:solidFill>
                <a:hlinkClick r:id="rId4" tooltip="Praha"/>
              </a:rPr>
              <a:t>Prahy</a:t>
            </a:r>
            <a:r>
              <a:rPr lang="cs-CZ" sz="2800" dirty="0" smtClean="0">
                <a:solidFill>
                  <a:srgbClr val="0000CC"/>
                </a:solidFill>
              </a:rPr>
              <a:t>.</a:t>
            </a:r>
          </a:p>
          <a:p>
            <a:pPr>
              <a:lnSpc>
                <a:spcPct val="80000"/>
              </a:lnSpc>
            </a:pPr>
            <a:r>
              <a:rPr lang="cs-CZ" sz="2800" dirty="0" smtClean="0">
                <a:solidFill>
                  <a:srgbClr val="0000CC"/>
                </a:solidFill>
              </a:rPr>
              <a:t>Velkou část čtvrti </a:t>
            </a:r>
            <a:r>
              <a:rPr lang="cs-CZ" sz="2800" dirty="0">
                <a:solidFill>
                  <a:srgbClr val="0000CC"/>
                </a:solidFill>
              </a:rPr>
              <a:t>zaujímá </a:t>
            </a:r>
            <a:r>
              <a:rPr lang="cs-CZ" sz="2800" dirty="0">
                <a:solidFill>
                  <a:srgbClr val="0000CC"/>
                </a:solidFill>
                <a:hlinkClick r:id="rId5" tooltip="Pražský hrad"/>
              </a:rPr>
              <a:t>Pražský hrad</a:t>
            </a:r>
            <a:r>
              <a:rPr lang="cs-CZ" sz="2800" dirty="0">
                <a:solidFill>
                  <a:srgbClr val="0000CC"/>
                </a:solidFill>
              </a:rPr>
              <a:t>.</a:t>
            </a:r>
          </a:p>
          <a:p>
            <a:pPr>
              <a:lnSpc>
                <a:spcPct val="80000"/>
              </a:lnSpc>
            </a:pPr>
            <a:r>
              <a:rPr lang="cs-CZ" sz="2800" dirty="0">
                <a:solidFill>
                  <a:srgbClr val="0000CC"/>
                </a:solidFill>
              </a:rPr>
              <a:t>Území bylo samostatným </a:t>
            </a:r>
            <a:r>
              <a:rPr lang="cs-CZ" sz="2800" dirty="0">
                <a:solidFill>
                  <a:srgbClr val="0000CC"/>
                </a:solidFill>
                <a:hlinkClick r:id="rId6" tooltip="Město"/>
              </a:rPr>
              <a:t>městem</a:t>
            </a:r>
            <a:r>
              <a:rPr lang="cs-CZ" sz="2800" dirty="0">
                <a:solidFill>
                  <a:srgbClr val="0000CC"/>
                </a:solidFill>
              </a:rPr>
              <a:t> do roku </a:t>
            </a:r>
            <a:r>
              <a:rPr lang="cs-CZ" sz="2800" dirty="0">
                <a:solidFill>
                  <a:srgbClr val="0000CC"/>
                </a:solidFill>
                <a:hlinkClick r:id="rId7" tooltip="1784"/>
              </a:rPr>
              <a:t>1784</a:t>
            </a:r>
            <a:r>
              <a:rPr lang="cs-CZ" sz="2800" dirty="0">
                <a:solidFill>
                  <a:srgbClr val="0000CC"/>
                </a:solidFill>
              </a:rPr>
              <a:t>,pak se stalo součástí sjednoceného </a:t>
            </a:r>
            <a:r>
              <a:rPr lang="cs-CZ" sz="2800" dirty="0">
                <a:solidFill>
                  <a:srgbClr val="0000CC"/>
                </a:solidFill>
                <a:hlinkClick r:id="rId8" tooltip="Královské hlavní město Praha"/>
              </a:rPr>
              <a:t>Královského hlavního města Prahy</a:t>
            </a:r>
            <a:r>
              <a:rPr lang="cs-CZ" sz="2800" dirty="0">
                <a:solidFill>
                  <a:srgbClr val="0000CC"/>
                </a:solidFill>
              </a:rPr>
              <a:t>.</a:t>
            </a:r>
            <a:endParaRPr lang="cs-CZ" sz="2800" b="1" dirty="0">
              <a:solidFill>
                <a:srgbClr val="0000CC"/>
              </a:solidFill>
            </a:endParaRPr>
          </a:p>
          <a:p>
            <a:pPr>
              <a:lnSpc>
                <a:spcPct val="80000"/>
              </a:lnSpc>
            </a:pPr>
            <a:r>
              <a:rPr lang="cs-CZ" sz="2800" dirty="0">
                <a:solidFill>
                  <a:srgbClr val="0000CC"/>
                </a:solidFill>
              </a:rPr>
              <a:t>Obdivovat zde můžete </a:t>
            </a:r>
            <a:r>
              <a:rPr lang="cs-CZ" sz="2800" dirty="0" smtClean="0">
                <a:solidFill>
                  <a:srgbClr val="0000CC"/>
                </a:solidFill>
              </a:rPr>
              <a:t>například </a:t>
            </a:r>
            <a:r>
              <a:rPr lang="cs-CZ" sz="2800" dirty="0" smtClean="0">
                <a:solidFill>
                  <a:srgbClr val="0000CC"/>
                </a:solidFill>
                <a:hlinkClick r:id="rId9" tooltip="Jelení příkop"/>
              </a:rPr>
              <a:t>Jelení příkop</a:t>
            </a:r>
            <a:r>
              <a:rPr lang="cs-CZ" sz="2800" dirty="0" smtClean="0">
                <a:solidFill>
                  <a:srgbClr val="0000CC"/>
                </a:solidFill>
              </a:rPr>
              <a:t>, </a:t>
            </a:r>
            <a:r>
              <a:rPr lang="cs-CZ" sz="2800" dirty="0">
                <a:solidFill>
                  <a:srgbClr val="0000CC"/>
                </a:solidFill>
                <a:hlinkClick r:id="rId10" tooltip="Staré zámecké schody"/>
              </a:rPr>
              <a:t>Staré</a:t>
            </a:r>
            <a:r>
              <a:rPr lang="cs-CZ" sz="2800" dirty="0">
                <a:hlinkClick r:id="rId10" tooltip="Staré zámecké schody"/>
              </a:rPr>
              <a:t> zámecké </a:t>
            </a:r>
            <a:r>
              <a:rPr lang="cs-CZ" sz="2800" dirty="0" smtClean="0">
                <a:hlinkClick r:id="rId10" tooltip="Staré zámecké schody"/>
              </a:rPr>
              <a:t>schody</a:t>
            </a:r>
            <a:r>
              <a:rPr lang="cs-CZ" sz="2800" dirty="0" smtClean="0"/>
              <a:t> </a:t>
            </a:r>
            <a:r>
              <a:rPr lang="cs-CZ" sz="2800" dirty="0" smtClean="0">
                <a:solidFill>
                  <a:srgbClr val="000099"/>
                </a:solidFill>
              </a:rPr>
              <a:t>nebo</a:t>
            </a:r>
            <a:r>
              <a:rPr lang="cs-CZ" sz="2800" dirty="0" smtClean="0"/>
              <a:t>  </a:t>
            </a:r>
            <a:r>
              <a:rPr lang="cs-CZ" sz="2800" dirty="0">
                <a:hlinkClick r:id="rId11" tooltip="Toskánský palác"/>
              </a:rPr>
              <a:t>Toskánský </a:t>
            </a:r>
            <a:r>
              <a:rPr lang="cs-CZ" sz="2800" dirty="0" smtClean="0">
                <a:hlinkClick r:id="rId11" tooltip="Toskánský palác"/>
              </a:rPr>
              <a:t>palác</a:t>
            </a:r>
            <a:r>
              <a:rPr lang="cs-CZ" sz="2800" dirty="0" smtClean="0">
                <a:solidFill>
                  <a:srgbClr val="000099"/>
                </a:solidFill>
              </a:rPr>
              <a:t>.</a:t>
            </a:r>
            <a:endParaRPr lang="cs-CZ" sz="2800" b="1" dirty="0">
              <a:solidFill>
                <a:srgbClr val="000099"/>
              </a:solidFill>
            </a:endParaRPr>
          </a:p>
          <a:p>
            <a:pPr>
              <a:lnSpc>
                <a:spcPct val="80000"/>
              </a:lnSpc>
            </a:pPr>
            <a:endParaRPr lang="cs-CZ" sz="2800" dirty="0"/>
          </a:p>
          <a:p>
            <a:pPr>
              <a:lnSpc>
                <a:spcPct val="80000"/>
              </a:lnSpc>
            </a:pPr>
            <a:endParaRPr lang="cs-CZ" sz="1200" dirty="0"/>
          </a:p>
        </p:txBody>
      </p:sp>
      <p:sp>
        <p:nvSpPr>
          <p:cNvPr id="2" name="TextovéPole 1"/>
          <p:cNvSpPr txBox="1"/>
          <p:nvPr/>
        </p:nvSpPr>
        <p:spPr>
          <a:xfrm>
            <a:off x="899592" y="404664"/>
            <a:ext cx="3593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286391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57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157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571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1571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571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1571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571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1571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5718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404664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b="1" dirty="0">
                <a:solidFill>
                  <a:srgbClr val="0000CC"/>
                </a:solidFill>
              </a:rPr>
              <a:t>Hradčany</a:t>
            </a:r>
            <a:br>
              <a:rPr lang="cs-CZ" b="1" dirty="0">
                <a:solidFill>
                  <a:srgbClr val="0000CC"/>
                </a:solidFill>
              </a:rPr>
            </a:br>
            <a:endParaRPr lang="cs-CZ" dirty="0"/>
          </a:p>
        </p:txBody>
      </p:sp>
      <p:pic>
        <p:nvPicPr>
          <p:cNvPr id="4" name="Zástupný symbol pro obsah 3" descr="C:\Users\ZSDV -Koudelková\Desktop\Člověk a jeho svět\150267_177412488938925_1679763_n.jpg"/>
          <p:cNvPicPr>
            <a:picLocks noGrp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89768" y="908720"/>
            <a:ext cx="7354912" cy="5217443"/>
          </a:xfrm>
          <a:prstGeom prst="rect">
            <a:avLst/>
          </a:prstGeom>
          <a:noFill/>
          <a:ln>
            <a:noFill/>
          </a:ln>
        </p:spPr>
      </p:pic>
      <p:sp>
        <p:nvSpPr>
          <p:cNvPr id="5" name="TextovéPole 4"/>
          <p:cNvSpPr txBox="1"/>
          <p:nvPr/>
        </p:nvSpPr>
        <p:spPr>
          <a:xfrm>
            <a:off x="539552" y="404664"/>
            <a:ext cx="3593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3.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6948264" y="6453336"/>
            <a:ext cx="84593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Obr.č.1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819120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1858" name="Rectangle 2"/>
          <p:cNvSpPr>
            <a:spLocks noGrp="1" noChangeArrowheads="1"/>
          </p:cNvSpPr>
          <p:nvPr>
            <p:ph type="title"/>
          </p:nvPr>
        </p:nvSpPr>
        <p:spPr>
          <a:xfrm>
            <a:off x="395536" y="332656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sz="4000" dirty="0">
                <a:solidFill>
                  <a:srgbClr val="FF0000"/>
                </a:solidFill>
              </a:rPr>
              <a:t>17.</a:t>
            </a:r>
            <a:br>
              <a:rPr lang="cs-CZ" sz="4000" dirty="0">
                <a:solidFill>
                  <a:srgbClr val="FF0000"/>
                </a:solidFill>
              </a:rPr>
            </a:br>
            <a:r>
              <a:rPr lang="cs-CZ" sz="4000" dirty="0">
                <a:solidFill>
                  <a:srgbClr val="FF0000"/>
                </a:solidFill>
              </a:rPr>
              <a:t> </a:t>
            </a:r>
            <a:r>
              <a:rPr lang="cs-CZ" sz="4000" b="1" u="sng" dirty="0">
                <a:solidFill>
                  <a:srgbClr val="FF0000"/>
                </a:solidFill>
              </a:rPr>
              <a:t>Co  je  to?</a:t>
            </a:r>
            <a:r>
              <a:rPr lang="cs-CZ" sz="4000" dirty="0"/>
              <a:t> </a:t>
            </a:r>
          </a:p>
        </p:txBody>
      </p:sp>
      <p:sp>
        <p:nvSpPr>
          <p:cNvPr id="12185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628775"/>
            <a:ext cx="8229600" cy="4968875"/>
          </a:xfrm>
        </p:spPr>
        <p:txBody>
          <a:bodyPr/>
          <a:lstStyle/>
          <a:p>
            <a:pPr>
              <a:lnSpc>
                <a:spcPct val="80000"/>
              </a:lnSpc>
            </a:pPr>
            <a:r>
              <a:rPr lang="cs-CZ" sz="2400" dirty="0" smtClean="0">
                <a:solidFill>
                  <a:srgbClr val="FF0000"/>
                </a:solidFill>
              </a:rPr>
              <a:t>Jedná se o jednu z nejznámějších staveb v Praze.</a:t>
            </a:r>
            <a:endParaRPr lang="cs-CZ" sz="2400" dirty="0">
              <a:solidFill>
                <a:srgbClr val="FF0000"/>
              </a:solidFill>
            </a:endParaRPr>
          </a:p>
          <a:p>
            <a:pPr>
              <a:lnSpc>
                <a:spcPct val="80000"/>
              </a:lnSpc>
            </a:pPr>
            <a:r>
              <a:rPr lang="cs-CZ" sz="2400" dirty="0">
                <a:solidFill>
                  <a:srgbClr val="FF0000"/>
                </a:solidFill>
              </a:rPr>
              <a:t>Stavba byla postupně ozdobena </a:t>
            </a:r>
            <a:r>
              <a:rPr lang="cs-CZ" sz="2400" dirty="0" smtClean="0">
                <a:solidFill>
                  <a:srgbClr val="FF0000"/>
                </a:solidFill>
              </a:rPr>
              <a:t>jednatřiceti sochami. </a:t>
            </a:r>
            <a:endParaRPr lang="cs-CZ" sz="2400" dirty="0">
              <a:solidFill>
                <a:srgbClr val="FF0000"/>
              </a:solidFill>
            </a:endParaRPr>
          </a:p>
          <a:p>
            <a:pPr>
              <a:lnSpc>
                <a:spcPct val="80000"/>
              </a:lnSpc>
            </a:pPr>
            <a:r>
              <a:rPr lang="cs-CZ" sz="2400" dirty="0">
                <a:solidFill>
                  <a:srgbClr val="FF0000"/>
                </a:solidFill>
              </a:rPr>
              <a:t>Vede  tudy </a:t>
            </a:r>
            <a:r>
              <a:rPr lang="cs-CZ" sz="2400" dirty="0" smtClean="0">
                <a:solidFill>
                  <a:srgbClr val="FF0000"/>
                </a:solidFill>
              </a:rPr>
              <a:t>KRÁLOVSKÁ CESTA.</a:t>
            </a:r>
            <a:endParaRPr lang="cs-CZ" sz="2400" b="1" dirty="0">
              <a:solidFill>
                <a:srgbClr val="FF0000"/>
              </a:solidFill>
            </a:endParaRPr>
          </a:p>
          <a:p>
            <a:pPr>
              <a:lnSpc>
                <a:spcPct val="80000"/>
              </a:lnSpc>
            </a:pPr>
            <a:r>
              <a:rPr lang="cs-CZ" sz="2400" dirty="0" smtClean="0">
                <a:solidFill>
                  <a:srgbClr val="FF0000"/>
                </a:solidFill>
              </a:rPr>
              <a:t>Stavba je </a:t>
            </a:r>
            <a:r>
              <a:rPr lang="cs-CZ" sz="2400" dirty="0">
                <a:solidFill>
                  <a:srgbClr val="FF0000"/>
                </a:solidFill>
              </a:rPr>
              <a:t>doplněna třemi věžemi. Na </a:t>
            </a:r>
            <a:r>
              <a:rPr lang="cs-CZ" sz="2400" dirty="0">
                <a:solidFill>
                  <a:srgbClr val="FF0000"/>
                </a:solidFill>
                <a:hlinkClick r:id="rId2" tooltip="Malá Strana"/>
              </a:rPr>
              <a:t>Malé Straně</a:t>
            </a:r>
            <a:r>
              <a:rPr lang="cs-CZ" sz="2400" dirty="0">
                <a:solidFill>
                  <a:srgbClr val="FF0000"/>
                </a:solidFill>
              </a:rPr>
              <a:t> jsou to větší a menší </a:t>
            </a:r>
            <a:r>
              <a:rPr lang="cs-CZ" sz="2400" dirty="0">
                <a:solidFill>
                  <a:srgbClr val="FF0000"/>
                </a:solidFill>
                <a:hlinkClick r:id="rId3" tooltip="Malostranská mostecká věž"/>
              </a:rPr>
              <a:t>Malostranská mostecká věž</a:t>
            </a:r>
            <a:r>
              <a:rPr lang="cs-CZ" sz="2400" dirty="0">
                <a:solidFill>
                  <a:srgbClr val="FF0000"/>
                </a:solidFill>
              </a:rPr>
              <a:t>. Na straně </a:t>
            </a:r>
            <a:r>
              <a:rPr lang="cs-CZ" sz="2400" dirty="0">
                <a:solidFill>
                  <a:srgbClr val="FF0000"/>
                </a:solidFill>
                <a:hlinkClick r:id="rId4" tooltip="Staré Město (Praha)"/>
              </a:rPr>
              <a:t>Starého Města</a:t>
            </a:r>
            <a:r>
              <a:rPr lang="cs-CZ" sz="2400" dirty="0">
                <a:solidFill>
                  <a:srgbClr val="FF0000"/>
                </a:solidFill>
              </a:rPr>
              <a:t> </a:t>
            </a:r>
            <a:r>
              <a:rPr lang="cs-CZ" sz="2400" dirty="0" smtClean="0">
                <a:solidFill>
                  <a:srgbClr val="FF0000"/>
                </a:solidFill>
              </a:rPr>
              <a:t>je to </a:t>
            </a:r>
            <a:r>
              <a:rPr lang="cs-CZ" sz="2400" dirty="0" smtClean="0">
                <a:solidFill>
                  <a:srgbClr val="FF0000"/>
                </a:solidFill>
                <a:hlinkClick r:id="rId5" tooltip="Staroměstská mostecká věž"/>
              </a:rPr>
              <a:t>Staroměstská </a:t>
            </a:r>
            <a:r>
              <a:rPr lang="cs-CZ" sz="2400" dirty="0">
                <a:solidFill>
                  <a:srgbClr val="FF0000"/>
                </a:solidFill>
                <a:hlinkClick r:id="rId5" tooltip="Staroměstská mostecká věž"/>
              </a:rPr>
              <a:t>mostecká věž</a:t>
            </a:r>
            <a:r>
              <a:rPr lang="cs-CZ" sz="2400" dirty="0">
                <a:solidFill>
                  <a:srgbClr val="FF0000"/>
                </a:solidFill>
              </a:rPr>
              <a:t>. </a:t>
            </a:r>
          </a:p>
          <a:p>
            <a:pPr>
              <a:lnSpc>
                <a:spcPct val="80000"/>
              </a:lnSpc>
            </a:pPr>
            <a:r>
              <a:rPr lang="cs-CZ" sz="2400" dirty="0">
                <a:solidFill>
                  <a:srgbClr val="FF0000"/>
                </a:solidFill>
              </a:rPr>
              <a:t>Nejprve zde byla stavba </a:t>
            </a:r>
            <a:r>
              <a:rPr lang="cs-CZ" sz="2400" dirty="0" smtClean="0">
                <a:solidFill>
                  <a:srgbClr val="FF0000"/>
                </a:solidFill>
              </a:rPr>
              <a:t>dřevěná, která byla roku </a:t>
            </a:r>
            <a:r>
              <a:rPr lang="cs-CZ" sz="2400" dirty="0" smtClean="0">
                <a:solidFill>
                  <a:srgbClr val="FF0000"/>
                </a:solidFill>
                <a:hlinkClick r:id="rId6" tooltip="1157"/>
              </a:rPr>
              <a:t>1157</a:t>
            </a:r>
            <a:r>
              <a:rPr lang="cs-CZ" sz="2400" dirty="0" smtClean="0">
                <a:solidFill>
                  <a:srgbClr val="FF0000"/>
                </a:solidFill>
              </a:rPr>
              <a:t> stržena </a:t>
            </a:r>
            <a:r>
              <a:rPr lang="cs-CZ" sz="2400" dirty="0">
                <a:solidFill>
                  <a:srgbClr val="FF0000"/>
                </a:solidFill>
              </a:rPr>
              <a:t>povodní. </a:t>
            </a:r>
            <a:endParaRPr lang="cs-CZ" sz="2400" dirty="0" smtClean="0">
              <a:solidFill>
                <a:srgbClr val="FF0000"/>
              </a:solidFill>
            </a:endParaRPr>
          </a:p>
          <a:p>
            <a:pPr>
              <a:lnSpc>
                <a:spcPct val="80000"/>
              </a:lnSpc>
            </a:pPr>
            <a:r>
              <a:rPr lang="cs-CZ" sz="2400" dirty="0" smtClean="0">
                <a:solidFill>
                  <a:srgbClr val="FF0000"/>
                </a:solidFill>
              </a:rPr>
              <a:t>Král </a:t>
            </a:r>
            <a:r>
              <a:rPr lang="cs-CZ" sz="2400" dirty="0">
                <a:solidFill>
                  <a:srgbClr val="FF0000"/>
                </a:solidFill>
                <a:hlinkClick r:id="rId7" tooltip="Vladislav II."/>
              </a:rPr>
              <a:t>Vladislav II.</a:t>
            </a:r>
            <a:r>
              <a:rPr lang="cs-CZ" sz="2400" dirty="0">
                <a:solidFill>
                  <a:srgbClr val="FF0000"/>
                </a:solidFill>
              </a:rPr>
              <a:t> n</a:t>
            </a:r>
            <a:r>
              <a:rPr lang="cs-CZ" sz="2400" dirty="0" smtClean="0">
                <a:solidFill>
                  <a:srgbClr val="FF0000"/>
                </a:solidFill>
              </a:rPr>
              <a:t>echal vybudovat roku 1172 </a:t>
            </a:r>
            <a:r>
              <a:rPr lang="cs-CZ" sz="2400" dirty="0">
                <a:solidFill>
                  <a:srgbClr val="FF0000"/>
                </a:solidFill>
              </a:rPr>
              <a:t>stavbu kamennou, která dostala jméno po králově manželce </a:t>
            </a:r>
            <a:r>
              <a:rPr lang="cs-CZ" sz="2400" dirty="0">
                <a:solidFill>
                  <a:srgbClr val="FF0000"/>
                </a:solidFill>
                <a:hlinkClick r:id="rId8" tooltip="Judita"/>
              </a:rPr>
              <a:t>Juditě</a:t>
            </a:r>
            <a:r>
              <a:rPr lang="cs-CZ" sz="2400" dirty="0" smtClean="0">
                <a:solidFill>
                  <a:srgbClr val="FF0000"/>
                </a:solidFill>
              </a:rPr>
              <a:t>.</a:t>
            </a:r>
          </a:p>
          <a:p>
            <a:pPr>
              <a:lnSpc>
                <a:spcPct val="80000"/>
              </a:lnSpc>
            </a:pPr>
            <a:r>
              <a:rPr lang="cs-CZ" sz="2400" dirty="0" smtClean="0">
                <a:solidFill>
                  <a:srgbClr val="FF0000"/>
                </a:solidFill>
              </a:rPr>
              <a:t>Dnešní </a:t>
            </a:r>
            <a:r>
              <a:rPr lang="cs-CZ" sz="2400" dirty="0">
                <a:solidFill>
                  <a:srgbClr val="FF0000"/>
                </a:solidFill>
              </a:rPr>
              <a:t>vzhled </a:t>
            </a:r>
            <a:r>
              <a:rPr lang="cs-CZ" sz="2400" dirty="0" smtClean="0">
                <a:solidFill>
                  <a:srgbClr val="FF0000"/>
                </a:solidFill>
              </a:rPr>
              <a:t>stavby pochází </a:t>
            </a:r>
            <a:r>
              <a:rPr lang="cs-CZ" sz="2400" dirty="0">
                <a:solidFill>
                  <a:srgbClr val="FF0000"/>
                </a:solidFill>
              </a:rPr>
              <a:t>z doby vlády Karla IV.</a:t>
            </a:r>
          </a:p>
          <a:p>
            <a:pPr>
              <a:lnSpc>
                <a:spcPct val="80000"/>
              </a:lnSpc>
            </a:pP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323528" y="332656"/>
            <a:ext cx="3593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4.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524260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185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2185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185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2185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185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2185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185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2185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185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2185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185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12185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185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12185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1859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476672"/>
            <a:ext cx="8229600" cy="868958"/>
          </a:xfrm>
        </p:spPr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Karlův most</a:t>
            </a:r>
            <a:br>
              <a:rPr lang="cs-CZ" b="1" dirty="0" smtClean="0">
                <a:solidFill>
                  <a:srgbClr val="FF0000"/>
                </a:solidFill>
              </a:rPr>
            </a:br>
            <a:endParaRPr lang="cs-CZ" dirty="0"/>
          </a:p>
        </p:txBody>
      </p:sp>
      <p:pic>
        <p:nvPicPr>
          <p:cNvPr id="4" name="Zástupný symbol pro obsah 3" descr="C:\Users\ZSDV -Koudelková\Desktop\Člověk a jeho svět\183098_198583640160759_8373924_n.jpg"/>
          <p:cNvPicPr>
            <a:picLocks noGrp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77528" y="1600200"/>
            <a:ext cx="6788944" cy="4525963"/>
          </a:xfrm>
          <a:prstGeom prst="rect">
            <a:avLst/>
          </a:prstGeom>
          <a:noFill/>
          <a:ln>
            <a:noFill/>
          </a:ln>
        </p:spPr>
      </p:pic>
      <p:sp>
        <p:nvSpPr>
          <p:cNvPr id="5" name="TextovéPole 4"/>
          <p:cNvSpPr txBox="1"/>
          <p:nvPr/>
        </p:nvSpPr>
        <p:spPr>
          <a:xfrm>
            <a:off x="467544" y="332656"/>
            <a:ext cx="3593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5.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6732240" y="6453336"/>
            <a:ext cx="84593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Obr.č.2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352996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Kvíz </a:t>
            </a:r>
            <a:r>
              <a:rPr lang="cs-CZ" dirty="0" smtClean="0">
                <a:sym typeface="Wingdings" pitchFamily="2" charset="2"/>
              </a:rPr>
              <a:t>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9552" y="1052736"/>
            <a:ext cx="4040188" cy="360040"/>
          </a:xfrm>
        </p:spPr>
        <p:txBody>
          <a:bodyPr>
            <a:normAutofit fontScale="92500" lnSpcReduction="20000"/>
          </a:bodyPr>
          <a:lstStyle/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1556792"/>
            <a:ext cx="4040188" cy="4569371"/>
          </a:xfrm>
        </p:spPr>
        <p:txBody>
          <a:bodyPr>
            <a:norm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1.DÉLKA MOSTU</a:t>
            </a:r>
          </a:p>
          <a:p>
            <a:r>
              <a:rPr lang="cs-CZ" dirty="0" smtClean="0"/>
              <a:t>300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smtClean="0"/>
              <a:t>m</a:t>
            </a:r>
            <a:endParaRPr lang="cs-CZ" dirty="0" smtClean="0">
              <a:solidFill>
                <a:srgbClr val="FF0000"/>
              </a:solidFill>
            </a:endParaRPr>
          </a:p>
          <a:p>
            <a:r>
              <a:rPr lang="cs-CZ" dirty="0" smtClean="0"/>
              <a:t>2 km</a:t>
            </a:r>
          </a:p>
          <a:p>
            <a:r>
              <a:rPr lang="cs-CZ" dirty="0" smtClean="0"/>
              <a:t>515,76m</a:t>
            </a:r>
          </a:p>
          <a:p>
            <a:endParaRPr lang="cs-CZ" dirty="0" smtClean="0"/>
          </a:p>
          <a:p>
            <a:endParaRPr lang="cs-CZ" dirty="0"/>
          </a:p>
          <a:p>
            <a:r>
              <a:rPr lang="cs-CZ" dirty="0" smtClean="0">
                <a:solidFill>
                  <a:srgbClr val="FF0000"/>
                </a:solidFill>
              </a:rPr>
              <a:t>3.POČET OBLOUKŮ</a:t>
            </a:r>
          </a:p>
          <a:p>
            <a:r>
              <a:rPr lang="cs-CZ" dirty="0" smtClean="0"/>
              <a:t>28</a:t>
            </a:r>
          </a:p>
          <a:p>
            <a:r>
              <a:rPr lang="cs-CZ" dirty="0" smtClean="0"/>
              <a:t>16</a:t>
            </a:r>
          </a:p>
          <a:p>
            <a:r>
              <a:rPr lang="cs-CZ" dirty="0" smtClean="0"/>
              <a:t>10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836713"/>
            <a:ext cx="4041775" cy="720080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484784"/>
            <a:ext cx="4041775" cy="4641379"/>
          </a:xfrm>
        </p:spPr>
        <p:txBody>
          <a:bodyPr>
            <a:normAutofit fontScale="92500" lnSpcReduction="10000"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2.ŠÍŘKA MOSTU</a:t>
            </a:r>
          </a:p>
          <a:p>
            <a:r>
              <a:rPr lang="cs-CZ" dirty="0" smtClean="0"/>
              <a:t>9,40 – 9,50 m</a:t>
            </a:r>
          </a:p>
          <a:p>
            <a:r>
              <a:rPr lang="cs-CZ" dirty="0" smtClean="0"/>
              <a:t>2,5 m</a:t>
            </a:r>
          </a:p>
          <a:p>
            <a:r>
              <a:rPr lang="cs-CZ" dirty="0" smtClean="0"/>
              <a:t>100,50 m</a:t>
            </a:r>
          </a:p>
          <a:p>
            <a:endParaRPr lang="cs-CZ" dirty="0" smtClean="0"/>
          </a:p>
          <a:p>
            <a:endParaRPr lang="cs-CZ" dirty="0" smtClean="0">
              <a:solidFill>
                <a:srgbClr val="FF0000"/>
              </a:solidFill>
            </a:endParaRPr>
          </a:p>
          <a:p>
            <a:endParaRPr lang="cs-CZ" dirty="0">
              <a:solidFill>
                <a:srgbClr val="FF0000"/>
              </a:solidFill>
            </a:endParaRPr>
          </a:p>
          <a:p>
            <a:r>
              <a:rPr lang="cs-CZ" dirty="0" smtClean="0">
                <a:solidFill>
                  <a:srgbClr val="FF0000"/>
                </a:solidFill>
              </a:rPr>
              <a:t>4.VÝŠKA (</a:t>
            </a:r>
            <a:r>
              <a:rPr lang="cs-CZ" sz="1600" dirty="0" smtClean="0">
                <a:solidFill>
                  <a:srgbClr val="FF0000"/>
                </a:solidFill>
              </a:rPr>
              <a:t>VOZOVKY NAD NORMÁLNÍ HLADINOU</a:t>
            </a:r>
            <a:r>
              <a:rPr lang="cs-CZ" dirty="0" smtClean="0">
                <a:solidFill>
                  <a:srgbClr val="FF0000"/>
                </a:solidFill>
              </a:rPr>
              <a:t>)</a:t>
            </a:r>
          </a:p>
          <a:p>
            <a:r>
              <a:rPr lang="cs-CZ" dirty="0" smtClean="0"/>
              <a:t>70,5m</a:t>
            </a:r>
          </a:p>
          <a:p>
            <a:r>
              <a:rPr lang="cs-CZ" dirty="0" smtClean="0"/>
              <a:t>13m</a:t>
            </a:r>
          </a:p>
          <a:p>
            <a:r>
              <a:rPr lang="cs-CZ" dirty="0" smtClean="0"/>
              <a:t>5m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179512" y="332656"/>
            <a:ext cx="3593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6.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255421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8" dur="5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4" dur="5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0" dur="500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6" dur="500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2" dur="500"/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/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8" dur="500"/>
                                        <p:tgtEl>
                                          <p:spTgt spid="6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/>
                                        <p:tgtEl>
                                          <p:spTgt spid="6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6980" name="Rectangle 4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4000">
                <a:solidFill>
                  <a:srgbClr val="008000"/>
                </a:solidFill>
              </a:rPr>
              <a:t>18.</a:t>
            </a:r>
            <a:br>
              <a:rPr lang="cs-CZ" sz="4000">
                <a:solidFill>
                  <a:srgbClr val="008000"/>
                </a:solidFill>
              </a:rPr>
            </a:br>
            <a:r>
              <a:rPr lang="cs-CZ" sz="4000" b="1" u="sng">
                <a:solidFill>
                  <a:srgbClr val="008000"/>
                </a:solidFill>
              </a:rPr>
              <a:t>Co  je  to?</a:t>
            </a:r>
            <a:r>
              <a:rPr lang="cs-CZ" sz="4000"/>
              <a:t> </a:t>
            </a:r>
          </a:p>
        </p:txBody>
      </p:sp>
      <p:sp>
        <p:nvSpPr>
          <p:cNvPr id="126982" name="Rectangle 6"/>
          <p:cNvSpPr>
            <a:spLocks noGrp="1" noChangeArrowheads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cs-CZ" dirty="0">
                <a:solidFill>
                  <a:srgbClr val="008000"/>
                </a:solidFill>
              </a:rPr>
              <a:t>Jedná se o malý </a:t>
            </a:r>
            <a:r>
              <a:rPr lang="cs-CZ" dirty="0">
                <a:solidFill>
                  <a:srgbClr val="008000"/>
                </a:solidFill>
                <a:hlinkClick r:id="rId2" tooltip="Umělý ostrov"/>
              </a:rPr>
              <a:t>umělý ostrov</a:t>
            </a:r>
            <a:r>
              <a:rPr lang="cs-CZ" dirty="0">
                <a:solidFill>
                  <a:srgbClr val="008000"/>
                </a:solidFill>
              </a:rPr>
              <a:t> na řece </a:t>
            </a:r>
            <a:r>
              <a:rPr lang="cs-CZ" dirty="0">
                <a:solidFill>
                  <a:srgbClr val="008000"/>
                </a:solidFill>
                <a:hlinkClick r:id="rId3" tooltip="Vltava"/>
              </a:rPr>
              <a:t>Vltavě</a:t>
            </a:r>
            <a:r>
              <a:rPr lang="cs-CZ" dirty="0">
                <a:solidFill>
                  <a:srgbClr val="008000"/>
                </a:solidFill>
              </a:rPr>
              <a:t> </a:t>
            </a:r>
            <a:r>
              <a:rPr lang="cs-CZ" dirty="0" smtClean="0">
                <a:solidFill>
                  <a:srgbClr val="008000"/>
                </a:solidFill>
              </a:rPr>
              <a:t> </a:t>
            </a:r>
            <a:r>
              <a:rPr lang="cs-CZ" dirty="0">
                <a:solidFill>
                  <a:srgbClr val="008000"/>
                </a:solidFill>
              </a:rPr>
              <a:t>na </a:t>
            </a:r>
            <a:r>
              <a:rPr lang="cs-CZ" dirty="0">
                <a:solidFill>
                  <a:srgbClr val="008000"/>
                </a:solidFill>
                <a:hlinkClick r:id="rId4" tooltip="Malá Strana"/>
              </a:rPr>
              <a:t>Malé </a:t>
            </a:r>
            <a:r>
              <a:rPr lang="cs-CZ" dirty="0" smtClean="0">
                <a:solidFill>
                  <a:srgbClr val="008000"/>
                </a:solidFill>
                <a:hlinkClick r:id="rId4" tooltip="Malá Strana"/>
              </a:rPr>
              <a:t>Straně</a:t>
            </a:r>
            <a:r>
              <a:rPr lang="cs-CZ" dirty="0" smtClean="0">
                <a:solidFill>
                  <a:srgbClr val="008000"/>
                </a:solidFill>
              </a:rPr>
              <a:t>.</a:t>
            </a:r>
            <a:endParaRPr lang="cs-CZ" dirty="0">
              <a:solidFill>
                <a:srgbClr val="008000"/>
              </a:solidFill>
            </a:endParaRPr>
          </a:p>
          <a:p>
            <a:pPr>
              <a:lnSpc>
                <a:spcPct val="90000"/>
              </a:lnSpc>
            </a:pPr>
            <a:r>
              <a:rPr lang="cs-CZ" dirty="0" smtClean="0">
                <a:solidFill>
                  <a:srgbClr val="008000"/>
                </a:solidFill>
              </a:rPr>
              <a:t>Od Malé Strany je oddělen mlýnskou </a:t>
            </a:r>
            <a:r>
              <a:rPr lang="cs-CZ" dirty="0">
                <a:solidFill>
                  <a:srgbClr val="008000"/>
                </a:solidFill>
              </a:rPr>
              <a:t>strouhou </a:t>
            </a:r>
            <a:r>
              <a:rPr lang="cs-CZ" dirty="0">
                <a:solidFill>
                  <a:srgbClr val="008000"/>
                </a:solidFill>
                <a:hlinkClick r:id="rId5" tooltip="Čertovka"/>
              </a:rPr>
              <a:t>Čertovkou</a:t>
            </a:r>
            <a:r>
              <a:rPr lang="cs-CZ" dirty="0">
                <a:solidFill>
                  <a:srgbClr val="008000"/>
                </a:solidFill>
              </a:rPr>
              <a:t>.</a:t>
            </a:r>
          </a:p>
          <a:p>
            <a:pPr>
              <a:lnSpc>
                <a:spcPct val="90000"/>
              </a:lnSpc>
            </a:pPr>
            <a:r>
              <a:rPr lang="cs-CZ" dirty="0">
                <a:solidFill>
                  <a:srgbClr val="008000"/>
                </a:solidFill>
              </a:rPr>
              <a:t>Rozloha ostrova je 2,65 ha.</a:t>
            </a:r>
          </a:p>
          <a:p>
            <a:pPr>
              <a:lnSpc>
                <a:spcPct val="90000"/>
              </a:lnSpc>
            </a:pPr>
            <a:r>
              <a:rPr lang="cs-CZ" dirty="0">
                <a:solidFill>
                  <a:srgbClr val="008000"/>
                </a:solidFill>
              </a:rPr>
              <a:t>Obdivovat zde můžeme například Velkopřevorský mlýn.</a:t>
            </a:r>
          </a:p>
          <a:p>
            <a:pPr>
              <a:lnSpc>
                <a:spcPct val="90000"/>
              </a:lnSpc>
            </a:pPr>
            <a:r>
              <a:rPr lang="cs-CZ" dirty="0">
                <a:solidFill>
                  <a:srgbClr val="008000"/>
                </a:solidFill>
              </a:rPr>
              <a:t>S místem se poutají  pohádky o </a:t>
            </a:r>
            <a:r>
              <a:rPr lang="cs-CZ" dirty="0" smtClean="0">
                <a:solidFill>
                  <a:srgbClr val="008000"/>
                </a:solidFill>
              </a:rPr>
              <a:t>strašidlech.</a:t>
            </a:r>
            <a:endParaRPr lang="cs-CZ" dirty="0">
              <a:solidFill>
                <a:srgbClr val="008000"/>
              </a:solidFill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467544" y="476672"/>
            <a:ext cx="3593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7.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755359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698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2698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698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2698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698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2698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698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2698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698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2698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836712"/>
            <a:ext cx="8229600" cy="1143000"/>
          </a:xfrm>
        </p:spPr>
        <p:txBody>
          <a:bodyPr>
            <a:noAutofit/>
          </a:bodyPr>
          <a:lstStyle/>
          <a:p>
            <a:r>
              <a:rPr lang="cs-CZ" sz="6600" b="1" dirty="0" smtClean="0">
                <a:solidFill>
                  <a:srgbClr val="008000"/>
                </a:solidFill>
              </a:rPr>
              <a:t/>
            </a:r>
            <a:br>
              <a:rPr lang="cs-CZ" sz="6600" b="1" dirty="0" smtClean="0">
                <a:solidFill>
                  <a:srgbClr val="008000"/>
                </a:solidFill>
              </a:rPr>
            </a:br>
            <a:r>
              <a:rPr lang="cs-CZ" sz="6600" b="1" dirty="0">
                <a:solidFill>
                  <a:srgbClr val="008000"/>
                </a:solidFill>
              </a:rPr>
              <a:t/>
            </a:r>
            <a:br>
              <a:rPr lang="cs-CZ" sz="6600" b="1" dirty="0">
                <a:solidFill>
                  <a:srgbClr val="008000"/>
                </a:solidFill>
              </a:rPr>
            </a:br>
            <a:r>
              <a:rPr lang="cs-CZ" sz="6600" b="1" dirty="0" smtClean="0">
                <a:solidFill>
                  <a:srgbClr val="008000"/>
                </a:solidFill>
              </a:rPr>
              <a:t>Kampa</a:t>
            </a:r>
            <a:r>
              <a:rPr lang="cs-CZ" sz="6600" b="1" dirty="0">
                <a:solidFill>
                  <a:srgbClr val="008000"/>
                </a:solidFill>
              </a:rPr>
              <a:t/>
            </a:r>
            <a:br>
              <a:rPr lang="cs-CZ" sz="6600" b="1" dirty="0">
                <a:solidFill>
                  <a:srgbClr val="008000"/>
                </a:solidFill>
              </a:rPr>
            </a:br>
            <a:endParaRPr lang="cs-CZ" sz="6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Najdi další informace, zajímavosti a pěkná zákoutí tohoto místa.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611560" y="332656"/>
            <a:ext cx="3593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8.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137089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 </a:t>
            </a:r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Lennonova zeď</a:t>
            </a:r>
            <a:endParaRPr lang="cs-CZ" dirty="0">
              <a:solidFill>
                <a:schemeClr val="accent6">
                  <a:lumMod val="75000"/>
                </a:schemeClr>
              </a:solidFill>
            </a:endParaRPr>
          </a:p>
        </p:txBody>
      </p:sp>
      <p:pic>
        <p:nvPicPr>
          <p:cNvPr id="4" name="Zástupný symbol pro obsah 3" descr="C:\Users\ZSDV -Koudelková\Desktop\Člověk a jeho svět\148540_177207798959394_7519492_n.jpg"/>
          <p:cNvPicPr>
            <a:picLocks noGrp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77528" y="1600200"/>
            <a:ext cx="6788944" cy="4525963"/>
          </a:xfrm>
          <a:prstGeom prst="rect">
            <a:avLst/>
          </a:prstGeom>
          <a:noFill/>
          <a:ln>
            <a:noFill/>
          </a:ln>
        </p:spPr>
      </p:pic>
      <p:sp>
        <p:nvSpPr>
          <p:cNvPr id="5" name="TextovéPole 4"/>
          <p:cNvSpPr txBox="1"/>
          <p:nvPr/>
        </p:nvSpPr>
        <p:spPr>
          <a:xfrm>
            <a:off x="827584" y="332656"/>
            <a:ext cx="3593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9.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6660232" y="6525344"/>
            <a:ext cx="84593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Obr.č.3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141462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466" name="Rectangle 2"/>
          <p:cNvSpPr>
            <a:spLocks noGrp="1" noChangeArrowheads="1"/>
          </p:cNvSpPr>
          <p:nvPr>
            <p:ph type="title"/>
          </p:nvPr>
        </p:nvSpPr>
        <p:spPr>
          <a:xfrm>
            <a:off x="395288" y="260350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sz="4000" dirty="0">
                <a:solidFill>
                  <a:srgbClr val="0000CC"/>
                </a:solidFill>
              </a:rPr>
              <a:t>19.</a:t>
            </a:r>
            <a:br>
              <a:rPr lang="cs-CZ" sz="4000" dirty="0">
                <a:solidFill>
                  <a:srgbClr val="0000CC"/>
                </a:solidFill>
              </a:rPr>
            </a:br>
            <a:r>
              <a:rPr lang="cs-CZ" sz="4000" b="1" u="sng" dirty="0" smtClean="0">
                <a:solidFill>
                  <a:srgbClr val="0000CC"/>
                </a:solidFill>
              </a:rPr>
              <a:t>S jakou budovou souvisí?</a:t>
            </a:r>
            <a:endParaRPr lang="cs-CZ" sz="4000" b="1" u="sng" dirty="0">
              <a:solidFill>
                <a:srgbClr val="0000CC"/>
              </a:solidFill>
            </a:endParaRPr>
          </a:p>
        </p:txBody>
      </p:sp>
      <p:sp>
        <p:nvSpPr>
          <p:cNvPr id="6246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395288" y="1628775"/>
            <a:ext cx="8229600" cy="5229225"/>
          </a:xfrm>
        </p:spPr>
        <p:txBody>
          <a:bodyPr/>
          <a:lstStyle/>
          <a:p>
            <a:pPr>
              <a:lnSpc>
                <a:spcPct val="90000"/>
              </a:lnSpc>
            </a:pPr>
            <a:endParaRPr lang="cs-CZ" sz="2800" dirty="0">
              <a:solidFill>
                <a:srgbClr val="0000CC"/>
              </a:solidFill>
            </a:endParaRPr>
          </a:p>
          <a:p>
            <a:pPr>
              <a:lnSpc>
                <a:spcPct val="90000"/>
              </a:lnSpc>
            </a:pPr>
            <a:r>
              <a:rPr lang="cs-CZ" sz="2800" dirty="0">
                <a:solidFill>
                  <a:srgbClr val="0000CC"/>
                </a:solidFill>
              </a:rPr>
              <a:t>národní sbírka</a:t>
            </a:r>
          </a:p>
          <a:p>
            <a:pPr>
              <a:lnSpc>
                <a:spcPct val="90000"/>
              </a:lnSpc>
            </a:pPr>
            <a:r>
              <a:rPr lang="cs-CZ" sz="2800" dirty="0">
                <a:solidFill>
                  <a:srgbClr val="0000CC"/>
                </a:solidFill>
              </a:rPr>
              <a:t>bazar na Žofíně</a:t>
            </a:r>
          </a:p>
          <a:p>
            <a:pPr>
              <a:lnSpc>
                <a:spcPct val="90000"/>
              </a:lnSpc>
            </a:pPr>
            <a:r>
              <a:rPr lang="cs-CZ" sz="2800" dirty="0">
                <a:solidFill>
                  <a:srgbClr val="0000CC"/>
                </a:solidFill>
              </a:rPr>
              <a:t>základní kámen z hory </a:t>
            </a:r>
            <a:r>
              <a:rPr lang="cs-CZ" sz="2800" dirty="0">
                <a:solidFill>
                  <a:srgbClr val="0000CC"/>
                </a:solidFill>
                <a:hlinkClick r:id="rId2" tooltip="Říp"/>
              </a:rPr>
              <a:t>Řípu</a:t>
            </a:r>
            <a:r>
              <a:rPr lang="cs-CZ" sz="2800" dirty="0">
                <a:solidFill>
                  <a:srgbClr val="0000CC"/>
                </a:solidFill>
              </a:rPr>
              <a:t> a dalších slavných míst Čech</a:t>
            </a:r>
          </a:p>
          <a:p>
            <a:pPr>
              <a:lnSpc>
                <a:spcPct val="90000"/>
              </a:lnSpc>
            </a:pPr>
            <a:r>
              <a:rPr lang="cs-CZ" sz="2800" dirty="0">
                <a:solidFill>
                  <a:srgbClr val="0000CC"/>
                </a:solidFill>
              </a:rPr>
              <a:t>stavitel Josef Zítek</a:t>
            </a:r>
          </a:p>
          <a:p>
            <a:pPr>
              <a:lnSpc>
                <a:spcPct val="90000"/>
              </a:lnSpc>
            </a:pPr>
            <a:r>
              <a:rPr lang="cs-CZ" sz="2800" dirty="0">
                <a:solidFill>
                  <a:srgbClr val="0000CC"/>
                </a:solidFill>
              </a:rPr>
              <a:t>požár</a:t>
            </a:r>
          </a:p>
          <a:p>
            <a:pPr>
              <a:lnSpc>
                <a:spcPct val="90000"/>
              </a:lnSpc>
            </a:pPr>
            <a:r>
              <a:rPr lang="cs-CZ" sz="2800" dirty="0">
                <a:solidFill>
                  <a:srgbClr val="0000CC"/>
                </a:solidFill>
              </a:rPr>
              <a:t>malíři Mikoláš Aleš, František Ženíšek, </a:t>
            </a:r>
            <a:endParaRPr lang="cs-CZ" sz="2800" dirty="0" smtClean="0">
              <a:solidFill>
                <a:srgbClr val="0000CC"/>
              </a:solidFill>
            </a:endParaRPr>
          </a:p>
          <a:p>
            <a:pPr>
              <a:lnSpc>
                <a:spcPct val="90000"/>
              </a:lnSpc>
            </a:pPr>
            <a:r>
              <a:rPr lang="cs-CZ" sz="2800" dirty="0" smtClean="0">
                <a:solidFill>
                  <a:srgbClr val="0000CC"/>
                </a:solidFill>
              </a:rPr>
              <a:t>Josef </a:t>
            </a:r>
            <a:r>
              <a:rPr lang="cs-CZ" sz="2800" dirty="0">
                <a:solidFill>
                  <a:srgbClr val="0000CC"/>
                </a:solidFill>
              </a:rPr>
              <a:t>Václav </a:t>
            </a:r>
            <a:r>
              <a:rPr lang="cs-CZ" sz="2800" dirty="0" err="1">
                <a:solidFill>
                  <a:srgbClr val="0000CC"/>
                </a:solidFill>
              </a:rPr>
              <a:t>Myslbek</a:t>
            </a:r>
            <a:r>
              <a:rPr lang="cs-CZ" sz="2800" dirty="0">
                <a:solidFill>
                  <a:srgbClr val="0000CC"/>
                </a:solidFill>
              </a:rPr>
              <a:t>, Václav Brožík</a:t>
            </a:r>
          </a:p>
          <a:p>
            <a:pPr>
              <a:lnSpc>
                <a:spcPct val="90000"/>
              </a:lnSpc>
            </a:pPr>
            <a:endParaRPr lang="cs-CZ" sz="2800" dirty="0">
              <a:solidFill>
                <a:srgbClr val="0000CC"/>
              </a:solidFill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611560" y="404664"/>
            <a:ext cx="47641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10.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94515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46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246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46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6246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46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6246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46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6246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46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6246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46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6246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46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6246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 descr="C:\Users\ZSDV -Koudelková\Desktop\Člověk a jeho svět\407704_351689828177856_628232178_n.jpg"/>
          <p:cNvPicPr>
            <a:picLocks noGrp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0364" y="1600200"/>
            <a:ext cx="7543271" cy="4525963"/>
          </a:xfrm>
          <a:prstGeom prst="rect">
            <a:avLst/>
          </a:prstGeom>
          <a:noFill/>
          <a:ln>
            <a:noFill/>
          </a:ln>
        </p:spPr>
      </p:pic>
      <p:sp>
        <p:nvSpPr>
          <p:cNvPr id="5" name="Rectangle 5"/>
          <p:cNvSpPr>
            <a:spLocks noGrp="1" noChangeArrowheads="1"/>
          </p:cNvSpPr>
          <p:nvPr>
            <p:ph type="title"/>
          </p:nvPr>
        </p:nvSpPr>
        <p:spPr>
          <a:xfrm>
            <a:off x="395536" y="692696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sz="6600" b="1" dirty="0">
                <a:solidFill>
                  <a:schemeClr val="accent2">
                    <a:lumMod val="50000"/>
                  </a:schemeClr>
                </a:solidFill>
              </a:rPr>
              <a:t>Národní divadlo</a:t>
            </a:r>
            <a:br>
              <a:rPr lang="cs-CZ" sz="6600" b="1" dirty="0">
                <a:solidFill>
                  <a:schemeClr val="accent2">
                    <a:lumMod val="50000"/>
                  </a:schemeClr>
                </a:solidFill>
              </a:rPr>
            </a:br>
            <a:endParaRPr lang="cs-CZ" sz="66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67544" y="548680"/>
            <a:ext cx="47641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11.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6228184" y="6453336"/>
            <a:ext cx="84593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Obr.č.4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636051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490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4000">
                <a:solidFill>
                  <a:srgbClr val="FF0000"/>
                </a:solidFill>
              </a:rPr>
              <a:t>20.</a:t>
            </a:r>
            <a:br>
              <a:rPr lang="cs-CZ" sz="4000">
                <a:solidFill>
                  <a:srgbClr val="FF0000"/>
                </a:solidFill>
              </a:rPr>
            </a:br>
            <a:r>
              <a:rPr lang="cs-CZ" sz="4000" b="1" u="sng">
                <a:solidFill>
                  <a:srgbClr val="FF0000"/>
                </a:solidFill>
              </a:rPr>
              <a:t> Co  je  to?</a:t>
            </a:r>
            <a:r>
              <a:rPr lang="cs-CZ" sz="4000"/>
              <a:t> </a:t>
            </a:r>
          </a:p>
        </p:txBody>
      </p:sp>
      <p:sp>
        <p:nvSpPr>
          <p:cNvPr id="6349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80000"/>
              </a:lnSpc>
            </a:pPr>
            <a:r>
              <a:rPr lang="cs-CZ" sz="2000" b="1" dirty="0">
                <a:solidFill>
                  <a:srgbClr val="FF0000"/>
                </a:solidFill>
              </a:rPr>
              <a:t>Tato brána</a:t>
            </a:r>
            <a:r>
              <a:rPr lang="cs-CZ" sz="2000" dirty="0">
                <a:solidFill>
                  <a:srgbClr val="FF0000"/>
                </a:solidFill>
              </a:rPr>
              <a:t> je pozdně </a:t>
            </a:r>
            <a:r>
              <a:rPr lang="cs-CZ" sz="2000" dirty="0">
                <a:solidFill>
                  <a:srgbClr val="FF0000"/>
                </a:solidFill>
                <a:hlinkClick r:id="rId2" tooltip="Gotická architektura"/>
              </a:rPr>
              <a:t>gotická</a:t>
            </a:r>
            <a:r>
              <a:rPr lang="cs-CZ" sz="2000" dirty="0">
                <a:solidFill>
                  <a:srgbClr val="FF0000"/>
                </a:solidFill>
              </a:rPr>
              <a:t> stavba . </a:t>
            </a:r>
            <a:endParaRPr lang="cs-CZ" sz="2000" dirty="0" smtClean="0">
              <a:solidFill>
                <a:srgbClr val="FF0000"/>
              </a:solidFill>
            </a:endParaRPr>
          </a:p>
          <a:p>
            <a:pPr>
              <a:lnSpc>
                <a:spcPct val="80000"/>
              </a:lnSpc>
            </a:pPr>
            <a:r>
              <a:rPr lang="cs-CZ" sz="2000" dirty="0" smtClean="0">
                <a:solidFill>
                  <a:srgbClr val="FF0000"/>
                </a:solidFill>
              </a:rPr>
              <a:t>Jedná se o jeden ze </a:t>
            </a:r>
            <a:r>
              <a:rPr lang="cs-CZ" sz="2000" dirty="0">
                <a:solidFill>
                  <a:srgbClr val="FF0000"/>
                </a:solidFill>
              </a:rPr>
              <a:t>symbolů </a:t>
            </a:r>
            <a:r>
              <a:rPr lang="cs-CZ" sz="2000" dirty="0">
                <a:solidFill>
                  <a:srgbClr val="FF0000"/>
                </a:solidFill>
                <a:hlinkClick r:id="rId3" tooltip="Praha"/>
              </a:rPr>
              <a:t>Prahy</a:t>
            </a:r>
            <a:r>
              <a:rPr lang="cs-CZ" sz="2000" dirty="0">
                <a:solidFill>
                  <a:srgbClr val="FF0000"/>
                </a:solidFill>
              </a:rPr>
              <a:t>. </a:t>
            </a:r>
            <a:endParaRPr lang="cs-CZ" sz="2000" dirty="0" smtClean="0">
              <a:solidFill>
                <a:srgbClr val="FF0000"/>
              </a:solidFill>
            </a:endParaRPr>
          </a:p>
          <a:p>
            <a:pPr>
              <a:lnSpc>
                <a:spcPct val="80000"/>
              </a:lnSpc>
            </a:pPr>
            <a:r>
              <a:rPr lang="cs-CZ" sz="2000" dirty="0" smtClean="0">
                <a:solidFill>
                  <a:srgbClr val="FF0000"/>
                </a:solidFill>
              </a:rPr>
              <a:t>V </a:t>
            </a:r>
            <a:r>
              <a:rPr lang="cs-CZ" sz="2000" dirty="0">
                <a:solidFill>
                  <a:srgbClr val="FF0000"/>
                </a:solidFill>
              </a:rPr>
              <a:t>bráně začíná </a:t>
            </a:r>
            <a:r>
              <a:rPr lang="cs-CZ" sz="2000" dirty="0">
                <a:solidFill>
                  <a:srgbClr val="FF0000"/>
                </a:solidFill>
                <a:hlinkClick r:id="rId4" tooltip="Celetná ulice"/>
              </a:rPr>
              <a:t>Celetná ulice</a:t>
            </a:r>
            <a:r>
              <a:rPr lang="cs-CZ" sz="2000" dirty="0">
                <a:solidFill>
                  <a:srgbClr val="FF0000"/>
                </a:solidFill>
              </a:rPr>
              <a:t>, která </a:t>
            </a:r>
            <a:r>
              <a:rPr lang="cs-CZ" sz="2000" dirty="0" smtClean="0">
                <a:solidFill>
                  <a:srgbClr val="FF0000"/>
                </a:solidFill>
              </a:rPr>
              <a:t>je součástí </a:t>
            </a:r>
            <a:r>
              <a:rPr lang="cs-CZ" sz="2000" dirty="0" smtClean="0">
                <a:solidFill>
                  <a:srgbClr val="FF0000"/>
                </a:solidFill>
                <a:hlinkClick r:id="rId5" tooltip="Královská cesta"/>
              </a:rPr>
              <a:t>královské cesty</a:t>
            </a:r>
            <a:r>
              <a:rPr lang="cs-CZ" sz="2000" dirty="0" smtClean="0">
                <a:solidFill>
                  <a:srgbClr val="FF0000"/>
                </a:solidFill>
              </a:rPr>
              <a:t>.</a:t>
            </a:r>
            <a:endParaRPr lang="cs-CZ" sz="2000" b="1" dirty="0">
              <a:solidFill>
                <a:srgbClr val="FF0000"/>
              </a:solidFill>
            </a:endParaRPr>
          </a:p>
          <a:p>
            <a:pPr>
              <a:lnSpc>
                <a:spcPct val="80000"/>
              </a:lnSpc>
            </a:pPr>
            <a:r>
              <a:rPr lang="cs-CZ" sz="2000" dirty="0">
                <a:solidFill>
                  <a:srgbClr val="FF0000"/>
                </a:solidFill>
              </a:rPr>
              <a:t>Původně stávala na jejím místě jedna z bran </a:t>
            </a:r>
            <a:r>
              <a:rPr lang="cs-CZ" sz="2000" dirty="0">
                <a:solidFill>
                  <a:srgbClr val="FF0000"/>
                </a:solidFill>
                <a:hlinkClick r:id="rId6" tooltip="Staré Město (Praha)"/>
              </a:rPr>
              <a:t>staroměstského</a:t>
            </a:r>
            <a:r>
              <a:rPr lang="cs-CZ" sz="2000" dirty="0">
                <a:solidFill>
                  <a:srgbClr val="FF0000"/>
                </a:solidFill>
              </a:rPr>
              <a:t> </a:t>
            </a:r>
            <a:r>
              <a:rPr lang="cs-CZ" sz="2000" dirty="0">
                <a:solidFill>
                  <a:srgbClr val="FF0000"/>
                </a:solidFill>
                <a:hlinkClick r:id="rId7" tooltip="Opevnění"/>
              </a:rPr>
              <a:t>opevnění</a:t>
            </a:r>
            <a:r>
              <a:rPr lang="cs-CZ" sz="2000" dirty="0">
                <a:solidFill>
                  <a:srgbClr val="FF0000"/>
                </a:solidFill>
              </a:rPr>
              <a:t>, </a:t>
            </a:r>
            <a:r>
              <a:rPr lang="cs-CZ" sz="2000" dirty="0" smtClean="0">
                <a:solidFill>
                  <a:srgbClr val="FF0000"/>
                </a:solidFill>
              </a:rPr>
              <a:t>pojmenovaná </a:t>
            </a:r>
            <a:r>
              <a:rPr lang="cs-CZ" sz="2000" i="1" dirty="0" smtClean="0">
                <a:solidFill>
                  <a:srgbClr val="FF0000"/>
                </a:solidFill>
              </a:rPr>
              <a:t>U </a:t>
            </a:r>
            <a:r>
              <a:rPr lang="cs-CZ" sz="2000" i="1" dirty="0">
                <a:solidFill>
                  <a:srgbClr val="FF0000"/>
                </a:solidFill>
              </a:rPr>
              <a:t>sv. Ambrože</a:t>
            </a:r>
            <a:r>
              <a:rPr lang="cs-CZ" sz="2000" dirty="0">
                <a:solidFill>
                  <a:srgbClr val="FF0000"/>
                </a:solidFill>
              </a:rPr>
              <a:t>, </a:t>
            </a:r>
            <a:r>
              <a:rPr lang="cs-CZ" sz="2000" dirty="0" smtClean="0">
                <a:solidFill>
                  <a:srgbClr val="FF0000"/>
                </a:solidFill>
              </a:rPr>
              <a:t>později brána </a:t>
            </a:r>
            <a:r>
              <a:rPr lang="cs-CZ" sz="2000" i="1" dirty="0" smtClean="0">
                <a:solidFill>
                  <a:srgbClr val="FF0000"/>
                </a:solidFill>
              </a:rPr>
              <a:t>Horská</a:t>
            </a:r>
            <a:r>
              <a:rPr lang="cs-CZ" sz="2000" dirty="0">
                <a:solidFill>
                  <a:srgbClr val="FF0000"/>
                </a:solidFill>
              </a:rPr>
              <a:t> </a:t>
            </a:r>
            <a:r>
              <a:rPr lang="cs-CZ" sz="2000" dirty="0" smtClean="0">
                <a:solidFill>
                  <a:srgbClr val="FF0000"/>
                </a:solidFill>
              </a:rPr>
              <a:t>- jmenovala </a:t>
            </a:r>
            <a:r>
              <a:rPr lang="cs-CZ" sz="2000" dirty="0">
                <a:solidFill>
                  <a:srgbClr val="FF0000"/>
                </a:solidFill>
              </a:rPr>
              <a:t>se </a:t>
            </a:r>
            <a:r>
              <a:rPr lang="cs-CZ" sz="2000" dirty="0" smtClean="0">
                <a:solidFill>
                  <a:srgbClr val="FF0000"/>
                </a:solidFill>
              </a:rPr>
              <a:t>podle </a:t>
            </a:r>
            <a:r>
              <a:rPr lang="cs-CZ" sz="2000" dirty="0">
                <a:solidFill>
                  <a:srgbClr val="FF0000"/>
                </a:solidFill>
              </a:rPr>
              <a:t>toho, že z ní vycházela důležitá cesta na </a:t>
            </a:r>
            <a:r>
              <a:rPr lang="cs-CZ" sz="2000" dirty="0">
                <a:solidFill>
                  <a:srgbClr val="FF0000"/>
                </a:solidFill>
                <a:hlinkClick r:id="rId8" tooltip="Kutná Hora"/>
              </a:rPr>
              <a:t>Kutnou Horu</a:t>
            </a:r>
            <a:r>
              <a:rPr lang="cs-CZ" sz="2000" dirty="0">
                <a:solidFill>
                  <a:srgbClr val="FF0000"/>
                </a:solidFill>
              </a:rPr>
              <a:t>. </a:t>
            </a:r>
            <a:endParaRPr lang="cs-CZ" sz="2000" dirty="0" smtClean="0">
              <a:solidFill>
                <a:srgbClr val="FF0000"/>
              </a:solidFill>
            </a:endParaRPr>
          </a:p>
          <a:p>
            <a:pPr>
              <a:lnSpc>
                <a:spcPct val="80000"/>
              </a:lnSpc>
            </a:pPr>
            <a:r>
              <a:rPr lang="cs-CZ" sz="2000" dirty="0" smtClean="0">
                <a:solidFill>
                  <a:srgbClr val="FF0000"/>
                </a:solidFill>
              </a:rPr>
              <a:t>Založením </a:t>
            </a:r>
            <a:r>
              <a:rPr lang="cs-CZ" sz="2000" dirty="0">
                <a:solidFill>
                  <a:srgbClr val="FF0000"/>
                </a:solidFill>
                <a:hlinkClick r:id="rId9" tooltip="Nové Město (Praha)"/>
              </a:rPr>
              <a:t>Nového Města</a:t>
            </a:r>
            <a:r>
              <a:rPr lang="cs-CZ" sz="2000" dirty="0">
                <a:solidFill>
                  <a:srgbClr val="FF0000"/>
                </a:solidFill>
              </a:rPr>
              <a:t> </a:t>
            </a:r>
            <a:r>
              <a:rPr lang="cs-CZ" sz="2000" dirty="0" smtClean="0">
                <a:solidFill>
                  <a:srgbClr val="FF0000"/>
                </a:solidFill>
              </a:rPr>
              <a:t> ztratily hradby význam. Horská brána velmi pustla a  začalo se jí  </a:t>
            </a:r>
            <a:r>
              <a:rPr lang="cs-CZ" sz="2000" dirty="0">
                <a:solidFill>
                  <a:srgbClr val="FF0000"/>
                </a:solidFill>
              </a:rPr>
              <a:t>říkat </a:t>
            </a:r>
            <a:r>
              <a:rPr lang="cs-CZ" sz="2000" i="1" dirty="0">
                <a:solidFill>
                  <a:srgbClr val="FF0000"/>
                </a:solidFill>
              </a:rPr>
              <a:t>Odraná</a:t>
            </a:r>
            <a:r>
              <a:rPr lang="cs-CZ" sz="2000" dirty="0" smtClean="0">
                <a:solidFill>
                  <a:srgbClr val="FF0000"/>
                </a:solidFill>
              </a:rPr>
              <a:t>.</a:t>
            </a:r>
          </a:p>
          <a:p>
            <a:pPr>
              <a:lnSpc>
                <a:spcPct val="80000"/>
              </a:lnSpc>
            </a:pPr>
            <a:r>
              <a:rPr lang="cs-CZ" sz="2000" dirty="0" smtClean="0">
                <a:solidFill>
                  <a:srgbClr val="FF0000"/>
                </a:solidFill>
              </a:rPr>
              <a:t>Staroměstští </a:t>
            </a:r>
            <a:r>
              <a:rPr lang="cs-CZ" sz="2000" dirty="0">
                <a:solidFill>
                  <a:srgbClr val="FF0000"/>
                </a:solidFill>
                <a:hlinkClick r:id="rId10" tooltip="Konšel"/>
              </a:rPr>
              <a:t>konšelé</a:t>
            </a:r>
            <a:r>
              <a:rPr lang="cs-CZ" sz="2000" dirty="0">
                <a:solidFill>
                  <a:srgbClr val="FF0000"/>
                </a:solidFill>
              </a:rPr>
              <a:t> </a:t>
            </a:r>
            <a:r>
              <a:rPr lang="cs-CZ" sz="2000" dirty="0" smtClean="0">
                <a:solidFill>
                  <a:srgbClr val="FF0000"/>
                </a:solidFill>
              </a:rPr>
              <a:t>věděli, </a:t>
            </a:r>
            <a:r>
              <a:rPr lang="cs-CZ" sz="2000" dirty="0">
                <a:solidFill>
                  <a:srgbClr val="FF0000"/>
                </a:solidFill>
              </a:rPr>
              <a:t>že polorozpadlá stavba dělá městu ostudu. Proto se rozhodli ji zbořit a na jejím místě postavit </a:t>
            </a:r>
            <a:r>
              <a:rPr lang="cs-CZ" sz="2000" dirty="0" smtClean="0">
                <a:solidFill>
                  <a:srgbClr val="FF0000"/>
                </a:solidFill>
              </a:rPr>
              <a:t>novou.</a:t>
            </a:r>
            <a:endParaRPr lang="cs-CZ" sz="2000" dirty="0">
              <a:solidFill>
                <a:srgbClr val="FF0000"/>
              </a:solidFill>
            </a:endParaRPr>
          </a:p>
          <a:p>
            <a:pPr>
              <a:lnSpc>
                <a:spcPct val="80000"/>
              </a:lnSpc>
            </a:pPr>
            <a:r>
              <a:rPr lang="cs-CZ" sz="2000" dirty="0" smtClean="0">
                <a:solidFill>
                  <a:srgbClr val="FF0000"/>
                </a:solidFill>
              </a:rPr>
              <a:t>Stavba </a:t>
            </a:r>
            <a:r>
              <a:rPr lang="cs-CZ" sz="2000" dirty="0">
                <a:solidFill>
                  <a:srgbClr val="FF0000"/>
                </a:solidFill>
              </a:rPr>
              <a:t>začala v roce </a:t>
            </a:r>
            <a:r>
              <a:rPr lang="cs-CZ" sz="2000" dirty="0" smtClean="0">
                <a:solidFill>
                  <a:srgbClr val="FF0000"/>
                </a:solidFill>
                <a:hlinkClick r:id="rId11" tooltip="1475"/>
              </a:rPr>
              <a:t>1475</a:t>
            </a:r>
            <a:r>
              <a:rPr lang="cs-CZ" sz="2000" dirty="0" smtClean="0">
                <a:solidFill>
                  <a:srgbClr val="FF0000"/>
                </a:solidFill>
              </a:rPr>
              <a:t>,nebyla však zcela dokončena. </a:t>
            </a:r>
          </a:p>
          <a:p>
            <a:pPr>
              <a:lnSpc>
                <a:spcPct val="80000"/>
              </a:lnSpc>
            </a:pPr>
            <a:r>
              <a:rPr lang="cs-CZ" sz="2000" dirty="0" smtClean="0">
                <a:solidFill>
                  <a:srgbClr val="FF0000"/>
                </a:solidFill>
              </a:rPr>
              <a:t>Asi </a:t>
            </a:r>
            <a:r>
              <a:rPr lang="cs-CZ" sz="2000" dirty="0">
                <a:solidFill>
                  <a:srgbClr val="FF0000"/>
                </a:solidFill>
              </a:rPr>
              <a:t>od poloviny </a:t>
            </a:r>
            <a:r>
              <a:rPr lang="cs-CZ" sz="2000" dirty="0">
                <a:solidFill>
                  <a:srgbClr val="FF0000"/>
                </a:solidFill>
                <a:hlinkClick r:id="rId12" tooltip="18. století"/>
              </a:rPr>
              <a:t>18. století</a:t>
            </a:r>
            <a:r>
              <a:rPr lang="cs-CZ" sz="2000" dirty="0">
                <a:solidFill>
                  <a:srgbClr val="FF0000"/>
                </a:solidFill>
              </a:rPr>
              <a:t> sloužila jako skladiště </a:t>
            </a:r>
            <a:r>
              <a:rPr lang="cs-CZ" sz="2000" dirty="0">
                <a:solidFill>
                  <a:srgbClr val="FF0000"/>
                </a:solidFill>
                <a:hlinkClick r:id="rId13" tooltip="Střelný prach"/>
              </a:rPr>
              <a:t>střelného prachu</a:t>
            </a:r>
            <a:r>
              <a:rPr lang="cs-CZ" sz="2000" dirty="0" smtClean="0">
                <a:solidFill>
                  <a:srgbClr val="FF0000"/>
                </a:solidFill>
              </a:rPr>
              <a:t>. </a:t>
            </a:r>
          </a:p>
          <a:p>
            <a:pPr>
              <a:lnSpc>
                <a:spcPct val="80000"/>
              </a:lnSpc>
            </a:pPr>
            <a:r>
              <a:rPr lang="cs-CZ" sz="2000" dirty="0" smtClean="0">
                <a:solidFill>
                  <a:srgbClr val="FF0000"/>
                </a:solidFill>
              </a:rPr>
              <a:t>Dnešní </a:t>
            </a:r>
            <a:r>
              <a:rPr lang="cs-CZ" sz="2000" dirty="0">
                <a:solidFill>
                  <a:srgbClr val="FF0000"/>
                </a:solidFill>
              </a:rPr>
              <a:t>vzhled získala v letech </a:t>
            </a:r>
            <a:r>
              <a:rPr lang="cs-CZ" sz="2000" dirty="0" smtClean="0">
                <a:solidFill>
                  <a:srgbClr val="FF0000"/>
                </a:solidFill>
                <a:hlinkClick r:id="rId14" tooltip="1878"/>
              </a:rPr>
              <a:t>1878</a:t>
            </a:r>
            <a:r>
              <a:rPr lang="cs-CZ" sz="2000" dirty="0" smtClean="0">
                <a:solidFill>
                  <a:srgbClr val="FF0000"/>
                </a:solidFill>
              </a:rPr>
              <a:t>-</a:t>
            </a:r>
            <a:r>
              <a:rPr lang="cs-CZ" sz="2000" dirty="0" smtClean="0">
                <a:solidFill>
                  <a:srgbClr val="FF0000"/>
                </a:solidFill>
                <a:hlinkClick r:id="rId15" tooltip="1886"/>
              </a:rPr>
              <a:t>1886</a:t>
            </a:r>
            <a:r>
              <a:rPr lang="cs-CZ" sz="2000" dirty="0" smtClean="0">
                <a:solidFill>
                  <a:srgbClr val="FF0000"/>
                </a:solidFill>
              </a:rPr>
              <a:t>. Předlohou jí byla podoba </a:t>
            </a:r>
            <a:r>
              <a:rPr lang="cs-CZ" sz="2000" dirty="0">
                <a:solidFill>
                  <a:srgbClr val="FF0000"/>
                </a:solidFill>
              </a:rPr>
              <a:t>Staroměstské mostecké věže. </a:t>
            </a:r>
          </a:p>
        </p:txBody>
      </p:sp>
      <p:sp>
        <p:nvSpPr>
          <p:cNvPr id="2" name="TextovéPole 1"/>
          <p:cNvSpPr txBox="1"/>
          <p:nvPr/>
        </p:nvSpPr>
        <p:spPr>
          <a:xfrm>
            <a:off x="539552" y="476672"/>
            <a:ext cx="47641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12.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556522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4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34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49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6349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49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6349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49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6349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49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6349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49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6349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49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6349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49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6349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49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6349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3491" grpId="0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>
                <a:solidFill>
                  <a:srgbClr val="FF0000"/>
                </a:solidFill>
              </a:rPr>
              <a:t>Prašná brána</a:t>
            </a:r>
            <a:br>
              <a:rPr lang="cs-CZ" b="1" dirty="0">
                <a:solidFill>
                  <a:srgbClr val="FF0000"/>
                </a:solidFill>
              </a:rPr>
            </a:br>
            <a:endParaRPr lang="cs-CZ" dirty="0"/>
          </a:p>
        </p:txBody>
      </p:sp>
      <p:pic>
        <p:nvPicPr>
          <p:cNvPr id="4" name="obrázek 1" descr="File:Prague 2006-11 131.jpg">
            <a:hlinkClick r:id="rId2"/>
          </p:cNvPr>
          <p:cNvPicPr>
            <a:picLocks noGrp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67744" y="1052736"/>
            <a:ext cx="4176464" cy="5616624"/>
          </a:xfrm>
          <a:prstGeom prst="rect">
            <a:avLst/>
          </a:prstGeom>
          <a:noFill/>
          <a:ln>
            <a:noFill/>
          </a:ln>
        </p:spPr>
      </p:pic>
      <p:sp>
        <p:nvSpPr>
          <p:cNvPr id="5" name="TextovéPole 4"/>
          <p:cNvSpPr txBox="1"/>
          <p:nvPr/>
        </p:nvSpPr>
        <p:spPr>
          <a:xfrm>
            <a:off x="467544" y="476672"/>
            <a:ext cx="47641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13.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7308304" y="6309320"/>
            <a:ext cx="84593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Obr.č.5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242826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Vyber si zajímavé místo nebo budovu v Praze.</a:t>
            </a:r>
          </a:p>
          <a:p>
            <a:r>
              <a:rPr lang="cs-CZ" dirty="0" smtClean="0">
                <a:solidFill>
                  <a:srgbClr val="23A950"/>
                </a:solidFill>
              </a:rPr>
              <a:t>Vyhledej informace z historie i současnosti.</a:t>
            </a:r>
          </a:p>
          <a:p>
            <a:r>
              <a:rPr lang="cs-CZ" dirty="0" smtClean="0">
                <a:solidFill>
                  <a:srgbClr val="0070C0"/>
                </a:solidFill>
              </a:rPr>
              <a:t>Vyhledej fotografie místa, popřípadě nejbližšího okolí.</a:t>
            </a:r>
          </a:p>
          <a:p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Vyhledej informace zajímavé pro turisty.</a:t>
            </a:r>
          </a:p>
          <a:p>
            <a:r>
              <a:rPr lang="cs-CZ" dirty="0" smtClean="0">
                <a:solidFill>
                  <a:schemeClr val="accent4">
                    <a:lumMod val="75000"/>
                  </a:schemeClr>
                </a:solidFill>
              </a:rPr>
              <a:t>Vyhledej umístění na mapě nebo plánku Prahy.</a:t>
            </a:r>
          </a:p>
          <a:p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251520" y="332656"/>
            <a:ext cx="47641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14.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559981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>
                <a:solidFill>
                  <a:schemeClr val="tx2">
                    <a:satMod val="130000"/>
                  </a:schemeClr>
                </a:solidFill>
                <a:latin typeface="Comic Sans MS" pitchFamily="66" charset="0"/>
              </a:rPr>
              <a:t>Citace a Zdroj:</a:t>
            </a:r>
            <a:endParaRPr lang="cs-CZ" dirty="0">
              <a:solidFill>
                <a:schemeClr val="tx2">
                  <a:satMod val="130000"/>
                </a:schemeClr>
              </a:solidFill>
              <a:latin typeface="Comic Sans MS" pitchFamily="66" charset="0"/>
            </a:endParaRPr>
          </a:p>
        </p:txBody>
      </p:sp>
      <p:sp>
        <p:nvSpPr>
          <p:cNvPr id="21507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363272" cy="4873625"/>
          </a:xfrm>
        </p:spPr>
        <p:txBody>
          <a:bodyPr>
            <a:normAutofit/>
          </a:bodyPr>
          <a:lstStyle/>
          <a:p>
            <a:r>
              <a:rPr lang="cs-CZ" sz="1800" dirty="0" smtClean="0"/>
              <a:t>Obr.č.5 :</a:t>
            </a:r>
            <a:r>
              <a:rPr lang="cs-CZ" sz="1800" dirty="0" err="1" smtClean="0"/>
              <a:t>File:Prague</a:t>
            </a:r>
            <a:r>
              <a:rPr lang="cs-CZ" sz="1800" dirty="0" smtClean="0"/>
              <a:t> </a:t>
            </a:r>
            <a:r>
              <a:rPr lang="cs-CZ" sz="1800" dirty="0"/>
              <a:t>2006-11 131.jpg. In: </a:t>
            </a:r>
            <a:r>
              <a:rPr lang="cs-CZ" sz="1800" i="1" dirty="0" err="1"/>
              <a:t>Wikipedia</a:t>
            </a:r>
            <a:r>
              <a:rPr lang="cs-CZ" sz="1800" i="1" dirty="0"/>
              <a:t>: </a:t>
            </a:r>
            <a:r>
              <a:rPr lang="cs-CZ" sz="1800" i="1" dirty="0" err="1"/>
              <a:t>the</a:t>
            </a:r>
            <a:r>
              <a:rPr lang="cs-CZ" sz="1800" i="1" dirty="0"/>
              <a:t> free </a:t>
            </a:r>
            <a:r>
              <a:rPr lang="cs-CZ" sz="1800" i="1" dirty="0" err="1"/>
              <a:t>encyclopedia</a:t>
            </a:r>
            <a:r>
              <a:rPr lang="cs-CZ" sz="1800" dirty="0"/>
              <a:t> [online]. San Francisco (CA): </a:t>
            </a:r>
            <a:r>
              <a:rPr lang="cs-CZ" sz="1800" dirty="0" err="1"/>
              <a:t>Wikimedia</a:t>
            </a:r>
            <a:r>
              <a:rPr lang="cs-CZ" sz="1800" dirty="0"/>
              <a:t> </a:t>
            </a:r>
            <a:r>
              <a:rPr lang="cs-CZ" sz="1800" dirty="0" err="1"/>
              <a:t>Foundation</a:t>
            </a:r>
            <a:r>
              <a:rPr lang="cs-CZ" sz="1800" dirty="0"/>
              <a:t>, 2006 [cit. 2013-05-06]. Dostupné z: http://commons.wikimedia.org/wiki/File:Prague_2006-11_131.jpg?uselang=cs </a:t>
            </a:r>
          </a:p>
          <a:p>
            <a:endParaRPr lang="cs-CZ" sz="1800" dirty="0"/>
          </a:p>
          <a:p>
            <a:pPr eaLnBrk="1" hangingPunct="1"/>
            <a:r>
              <a:rPr lang="cs-CZ" sz="1800" dirty="0" smtClean="0"/>
              <a:t>Autorem materiálu a všech jeho částí, není-li uvedeno jinak, je </a:t>
            </a:r>
            <a:r>
              <a:rPr lang="cs-CZ" sz="1800" dirty="0" err="1" smtClean="0"/>
              <a:t>Mrg.Hana</a:t>
            </a:r>
            <a:r>
              <a:rPr lang="cs-CZ" sz="1800" dirty="0" smtClean="0"/>
              <a:t> Koudelková 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323528" y="476672"/>
            <a:ext cx="4187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15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927541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89</TotalTime>
  <Words>690</Words>
  <Application>Microsoft Office PowerPoint</Application>
  <PresentationFormat>Předvádění na obrazovce (4:3)</PresentationFormat>
  <Paragraphs>139</Paragraphs>
  <Slides>18</Slides>
  <Notes>1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18</vt:i4>
      </vt:variant>
    </vt:vector>
  </HeadingPairs>
  <TitlesOfParts>
    <vt:vector size="20" baseType="lpstr">
      <vt:lpstr>Motiv systému Office</vt:lpstr>
      <vt:lpstr>Picture</vt:lpstr>
      <vt:lpstr>Prezentace aplikace PowerPoint</vt:lpstr>
      <vt:lpstr>Prezentace aplikace PowerPoint</vt:lpstr>
      <vt:lpstr>ANOTACE</vt:lpstr>
      <vt:lpstr>Kam na procházku  v Praze.  4</vt:lpstr>
      <vt:lpstr>16.  Co  je  to? </vt:lpstr>
      <vt:lpstr>Hradčany </vt:lpstr>
      <vt:lpstr>17.  Co  je  to? </vt:lpstr>
      <vt:lpstr>Karlův most </vt:lpstr>
      <vt:lpstr>Kvíz </vt:lpstr>
      <vt:lpstr>18. Co  je  to? </vt:lpstr>
      <vt:lpstr>  Kampa </vt:lpstr>
      <vt:lpstr> Lennonova zeď</vt:lpstr>
      <vt:lpstr>19. S jakou budovou souvisí?</vt:lpstr>
      <vt:lpstr>Národní divadlo </vt:lpstr>
      <vt:lpstr>20.  Co  je  to? </vt:lpstr>
      <vt:lpstr>Prašná brána </vt:lpstr>
      <vt:lpstr>Prezentace aplikace PowerPoint</vt:lpstr>
      <vt:lpstr>Citace a Zdroj: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ZSDV -Koudelková</dc:creator>
  <cp:lastModifiedBy>ZSDV -Koudelková</cp:lastModifiedBy>
  <cp:revision>12</cp:revision>
  <dcterms:created xsi:type="dcterms:W3CDTF">2013-05-01T20:18:42Z</dcterms:created>
  <dcterms:modified xsi:type="dcterms:W3CDTF">2013-05-12T18:21:37Z</dcterms:modified>
</cp:coreProperties>
</file>