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66" r:id="rId2"/>
    <p:sldId id="256" r:id="rId3"/>
    <p:sldId id="270" r:id="rId4"/>
    <p:sldId id="271" r:id="rId5"/>
    <p:sldId id="272" r:id="rId6"/>
    <p:sldId id="261" r:id="rId7"/>
    <p:sldId id="257" r:id="rId8"/>
    <p:sldId id="260" r:id="rId9"/>
    <p:sldId id="269" r:id="rId10"/>
    <p:sldId id="258" r:id="rId11"/>
    <p:sldId id="286" r:id="rId12"/>
    <p:sldId id="262" r:id="rId13"/>
    <p:sldId id="263" r:id="rId14"/>
    <p:sldId id="289" r:id="rId15"/>
    <p:sldId id="259" r:id="rId16"/>
    <p:sldId id="273" r:id="rId17"/>
    <p:sldId id="274" r:id="rId18"/>
    <p:sldId id="288" r:id="rId19"/>
    <p:sldId id="290" r:id="rId20"/>
    <p:sldId id="277" r:id="rId21"/>
    <p:sldId id="279" r:id="rId22"/>
    <p:sldId id="280" r:id="rId23"/>
    <p:sldId id="281" r:id="rId24"/>
    <p:sldId id="283" r:id="rId25"/>
    <p:sldId id="285" r:id="rId26"/>
    <p:sldId id="265" r:id="rId27"/>
    <p:sldId id="267" r:id="rId28"/>
    <p:sldId id="291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99"/>
    <a:srgbClr val="FFFF66"/>
    <a:srgbClr val="FF3399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610990-0F2A-4F09-8F72-5C45ED0FF78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22EFC6-308E-4B8D-AAAE-7E3874AF6E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464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F1A6DD8-18D9-43A4-8EF0-55E2364EB3C2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880A2747-9D22-4A99-8BDC-FAA97557B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Datum:24 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VY_32_INOVACE_06_PŘÍRODOPIS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Bobovité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11560" y="2924944"/>
            <a:ext cx="7920880" cy="27363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</a:rPr>
              <a:t>Bobovité</a:t>
            </a:r>
            <a:endParaRPr lang="cs-CZ" sz="66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284984"/>
            <a:ext cx="7794242" cy="2160240"/>
          </a:xfrm>
        </p:spPr>
        <p:txBody>
          <a:bodyPr/>
          <a:lstStyle/>
          <a:p>
            <a:pPr algn="ctr"/>
            <a:r>
              <a:rPr lang="cs-CZ" dirty="0"/>
              <a:t>Přečti si následující prezentaci.</a:t>
            </a:r>
          </a:p>
          <a:p>
            <a:pPr algn="ctr"/>
            <a:r>
              <a:rPr lang="cs-CZ" dirty="0"/>
              <a:t>Zopakuj si již známé termíny,</a:t>
            </a:r>
          </a:p>
          <a:p>
            <a:pPr algn="ctr"/>
            <a:r>
              <a:rPr lang="cs-CZ" dirty="0"/>
              <a:t>prohlédni si obrázky</a:t>
            </a:r>
          </a:p>
          <a:p>
            <a:pPr algn="ctr"/>
            <a:r>
              <a:rPr lang="cs-CZ" dirty="0"/>
              <a:t>a vypracuj závěrečné úkoly.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rozlišujeme květy podle jejich četnosti?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trojčetný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err="1" smtClean="0"/>
              <a:t>čtyřčetný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pětičetný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sz="8600" dirty="0" smtClean="0"/>
              <a:t>Charakterizuj květ:</a:t>
            </a:r>
          </a:p>
          <a:p>
            <a:endParaRPr lang="cs-CZ" sz="8600" dirty="0" smtClean="0"/>
          </a:p>
          <a:p>
            <a:pPr algn="ctr"/>
            <a:r>
              <a:rPr lang="cs-CZ" sz="8600" dirty="0" smtClean="0">
                <a:solidFill>
                  <a:srgbClr val="92D050"/>
                </a:solidFill>
              </a:rPr>
              <a:t>trojčetný</a:t>
            </a:r>
            <a:r>
              <a:rPr lang="cs-CZ" sz="8600" dirty="0" smtClean="0"/>
              <a:t> </a:t>
            </a:r>
          </a:p>
          <a:p>
            <a:r>
              <a:rPr lang="cs-CZ" sz="8600" dirty="0" smtClean="0"/>
              <a:t>  počet květních lístků je </a:t>
            </a:r>
            <a:r>
              <a:rPr lang="cs-CZ" sz="8600" dirty="0" smtClean="0">
                <a:solidFill>
                  <a:srgbClr val="92D050"/>
                </a:solidFill>
              </a:rPr>
              <a:t>dělitelný třemi</a:t>
            </a:r>
          </a:p>
          <a:p>
            <a:endParaRPr lang="cs-CZ" sz="8600" dirty="0" smtClean="0"/>
          </a:p>
          <a:p>
            <a:pPr algn="ctr"/>
            <a:r>
              <a:rPr lang="cs-CZ" sz="8600" dirty="0" err="1" smtClean="0">
                <a:solidFill>
                  <a:srgbClr val="FF99CC"/>
                </a:solidFill>
              </a:rPr>
              <a:t>čtyřčetný</a:t>
            </a:r>
            <a:endParaRPr lang="cs-CZ" sz="8600" dirty="0" smtClean="0">
              <a:solidFill>
                <a:srgbClr val="FF99CC"/>
              </a:solidFill>
            </a:endParaRPr>
          </a:p>
          <a:p>
            <a:r>
              <a:rPr lang="cs-CZ" sz="8600" dirty="0" smtClean="0"/>
              <a:t> počet květních lístků je </a:t>
            </a:r>
            <a:r>
              <a:rPr lang="cs-CZ" sz="8600" dirty="0" smtClean="0">
                <a:solidFill>
                  <a:srgbClr val="FF99CC"/>
                </a:solidFill>
              </a:rPr>
              <a:t>dělitelný čtyřmi</a:t>
            </a:r>
          </a:p>
          <a:p>
            <a:endParaRPr lang="cs-CZ" sz="8600" dirty="0" smtClean="0"/>
          </a:p>
          <a:p>
            <a:pPr algn="ctr"/>
            <a:r>
              <a:rPr lang="cs-CZ" sz="8600" dirty="0" smtClean="0">
                <a:solidFill>
                  <a:srgbClr val="00B0F0"/>
                </a:solidFill>
              </a:rPr>
              <a:t>pětičetný</a:t>
            </a:r>
          </a:p>
          <a:p>
            <a:r>
              <a:rPr lang="cs-CZ" sz="8600" dirty="0" smtClean="0"/>
              <a:t> počet květních lístků je </a:t>
            </a:r>
            <a:r>
              <a:rPr lang="cs-CZ" sz="8600" dirty="0" smtClean="0">
                <a:solidFill>
                  <a:srgbClr val="00B0F0"/>
                </a:solidFill>
              </a:rPr>
              <a:t>dělitelný pěti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symbióza?</a:t>
            </a:r>
          </a:p>
          <a:p>
            <a:endParaRPr lang="cs-CZ" dirty="0" smtClean="0"/>
          </a:p>
          <a:p>
            <a:r>
              <a:rPr lang="cs-CZ" dirty="0" smtClean="0"/>
              <a:t>    a)  Vzájemně prospěšné soužití </a:t>
            </a:r>
          </a:p>
          <a:p>
            <a:r>
              <a:rPr lang="cs-CZ" dirty="0" smtClean="0"/>
              <a:t>         dvou organismů.</a:t>
            </a:r>
          </a:p>
          <a:p>
            <a:endParaRPr lang="cs-CZ" dirty="0" smtClean="0"/>
          </a:p>
          <a:p>
            <a:r>
              <a:rPr lang="cs-CZ" dirty="0" smtClean="0"/>
              <a:t>     b)  Obal Země, charakteristický </a:t>
            </a:r>
          </a:p>
          <a:p>
            <a:r>
              <a:rPr lang="cs-CZ" dirty="0" smtClean="0"/>
              <a:t>          výskytem živých organismů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r>
              <a:rPr lang="cs-CZ" dirty="0" smtClean="0"/>
              <a:t>                              keře                stromy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420888"/>
            <a:ext cx="280831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72000" y="2420888"/>
            <a:ext cx="280831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dřeviny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 flipH="1">
            <a:off x="4644008" y="3212976"/>
            <a:ext cx="1224136" cy="792088"/>
          </a:xfrm>
          <a:prstGeom prst="line">
            <a:avLst/>
          </a:prstGeom>
          <a:ln w="28575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228184" y="3212976"/>
            <a:ext cx="1080120" cy="720080"/>
          </a:xfrm>
          <a:prstGeom prst="line">
            <a:avLst/>
          </a:prstGeom>
          <a:ln w="28575">
            <a:solidFill>
              <a:srgbClr val="FFFF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květ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   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kalich (5 lístků)</a:t>
            </a:r>
          </a:p>
          <a:p>
            <a:r>
              <a:rPr lang="cs-CZ" dirty="0" smtClean="0"/>
              <a:t>                  koruna (5 lístků)</a:t>
            </a:r>
          </a:p>
          <a:p>
            <a:endParaRPr lang="cs-CZ" dirty="0" smtClean="0"/>
          </a:p>
          <a:p>
            <a:r>
              <a:rPr lang="cs-CZ" dirty="0" smtClean="0"/>
              <a:t>                  často květenství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Korunu tvoří: </a:t>
            </a:r>
          </a:p>
          <a:p>
            <a:r>
              <a:rPr lang="cs-CZ" dirty="0" smtClean="0">
                <a:solidFill>
                  <a:srgbClr val="FF99CC"/>
                </a:solidFill>
              </a:rPr>
              <a:t>      pavéza</a:t>
            </a:r>
            <a:r>
              <a:rPr lang="cs-CZ" dirty="0" smtClean="0"/>
              <a:t> – široký lístek</a:t>
            </a:r>
          </a:p>
          <a:p>
            <a:r>
              <a:rPr lang="cs-CZ" dirty="0" smtClean="0"/>
              <a:t>      </a:t>
            </a:r>
          </a:p>
          <a:p>
            <a:r>
              <a:rPr lang="cs-CZ" dirty="0" smtClean="0">
                <a:solidFill>
                  <a:srgbClr val="FF99CC"/>
                </a:solidFill>
              </a:rPr>
              <a:t>      křídla</a:t>
            </a:r>
            <a:r>
              <a:rPr lang="cs-CZ" dirty="0" smtClean="0"/>
              <a:t> – 2 postranní lístky</a:t>
            </a:r>
          </a:p>
          <a:p>
            <a:r>
              <a:rPr lang="cs-CZ" dirty="0" smtClean="0"/>
              <a:t>      </a:t>
            </a:r>
          </a:p>
          <a:p>
            <a:r>
              <a:rPr lang="cs-CZ" dirty="0" smtClean="0">
                <a:solidFill>
                  <a:srgbClr val="FF99CC"/>
                </a:solidFill>
              </a:rPr>
              <a:t>      člunek</a:t>
            </a:r>
            <a:r>
              <a:rPr lang="cs-CZ" dirty="0" smtClean="0"/>
              <a:t>     srůstá ze 2 spodních lístků</a:t>
            </a:r>
          </a:p>
          <a:p>
            <a:r>
              <a:rPr lang="cs-CZ" dirty="0" smtClean="0"/>
              <a:t>                       obsahuje tyčinky a pestík               </a:t>
            </a:r>
          </a:p>
          <a:p>
            <a:r>
              <a:rPr lang="cs-CZ" dirty="0" smtClean="0"/>
              <a:t>                                     </a:t>
            </a:r>
          </a:p>
          <a:p>
            <a:r>
              <a:rPr lang="cs-CZ" dirty="0" smtClean="0"/>
              <a:t>                                     </a:t>
            </a:r>
          </a:p>
          <a:p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2771800" y="4437112"/>
            <a:ext cx="288032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771800" y="4437112"/>
            <a:ext cx="288032" cy="36004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1.</a:t>
            </a:r>
            <a:endParaRPr lang="cs-CZ" dirty="0"/>
          </a:p>
        </p:txBody>
      </p:sp>
      <p:pic>
        <p:nvPicPr>
          <p:cNvPr id="11266" name="Picture 2" descr="Soubor:Lathyrus flower numb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0924" y="1700808"/>
            <a:ext cx="4541832" cy="440933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796136" y="2060848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pavéza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96136" y="3356992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křídla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5796136" y="4725144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člunek</a:t>
            </a:r>
            <a:endParaRPr lang="cs-CZ" sz="3200" dirty="0"/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355976" y="2420888"/>
            <a:ext cx="1368152" cy="504056"/>
          </a:xfrm>
          <a:prstGeom prst="straightConnector1">
            <a:avLst/>
          </a:prstGeom>
          <a:ln w="76200">
            <a:solidFill>
              <a:srgbClr val="FF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131840" y="3573016"/>
            <a:ext cx="2592288" cy="288032"/>
          </a:xfrm>
          <a:prstGeom prst="straightConnector1">
            <a:avLst/>
          </a:prstGeom>
          <a:ln w="76200">
            <a:solidFill>
              <a:srgbClr val="FF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3707904" y="3789040"/>
            <a:ext cx="2016224" cy="720080"/>
          </a:xfrm>
          <a:prstGeom prst="straightConnector1">
            <a:avLst/>
          </a:prstGeom>
          <a:ln w="76200">
            <a:solidFill>
              <a:srgbClr val="FF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131840" y="5085184"/>
            <a:ext cx="2592288" cy="0"/>
          </a:xfrm>
          <a:prstGeom prst="straightConnector1">
            <a:avLst/>
          </a:prstGeom>
          <a:ln w="76200">
            <a:solidFill>
              <a:srgbClr val="FF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r>
              <a:rPr lang="cs-CZ" b="1" u="sng" dirty="0" smtClean="0"/>
              <a:t>listy</a:t>
            </a:r>
            <a:r>
              <a:rPr lang="cs-CZ" dirty="0" smtClean="0"/>
              <a:t>                                   u některých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u některých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83768" y="1700808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složené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83768" y="3573016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střídavé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8104" y="2420888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 </a:t>
            </a:r>
            <a:r>
              <a:rPr lang="cs-CZ" sz="3200" dirty="0" smtClean="0">
                <a:solidFill>
                  <a:srgbClr val="FF0066"/>
                </a:solidFill>
              </a:rPr>
              <a:t>úponky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4365104"/>
            <a:ext cx="29523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palisty</a:t>
            </a:r>
            <a:endParaRPr lang="cs-CZ" sz="3200" dirty="0">
              <a:solidFill>
                <a:srgbClr val="FFC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6876256" y="2132856"/>
            <a:ext cx="0" cy="21602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6876256" y="4005064"/>
            <a:ext cx="0" cy="2880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30" name="Picture 6" descr="http://leccos.com/pics/pic/hra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3456384" cy="419340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076056" y="2924944"/>
            <a:ext cx="35283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složený list </a:t>
            </a:r>
          </a:p>
          <a:p>
            <a:pPr algn="ctr"/>
            <a:r>
              <a:rPr lang="cs-CZ" sz="2800" dirty="0" smtClean="0"/>
              <a:t>s </a:t>
            </a:r>
            <a:r>
              <a:rPr lang="cs-CZ" sz="2800" dirty="0" smtClean="0">
                <a:solidFill>
                  <a:srgbClr val="FF0066"/>
                </a:solidFill>
              </a:rPr>
              <a:t>úponky</a:t>
            </a:r>
            <a:endParaRPr lang="cs-CZ" sz="2800" dirty="0">
              <a:solidFill>
                <a:srgbClr val="FF0066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4509120"/>
            <a:ext cx="3528392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66"/>
                </a:solidFill>
              </a:rPr>
              <a:t>palisty</a:t>
            </a:r>
            <a:endParaRPr lang="cs-CZ" sz="2800" dirty="0">
              <a:solidFill>
                <a:srgbClr val="FF0066"/>
              </a:solidFill>
            </a:endParaRPr>
          </a:p>
        </p:txBody>
      </p:sp>
      <p:cxnSp>
        <p:nvCxnSpPr>
          <p:cNvPr id="11" name="Pravoúhlá spojovací čára 10"/>
          <p:cNvCxnSpPr/>
          <p:nvPr/>
        </p:nvCxnSpPr>
        <p:spPr>
          <a:xfrm rot="10800000" flipV="1">
            <a:off x="3959932" y="3320988"/>
            <a:ext cx="1800200" cy="288032"/>
          </a:xfrm>
          <a:prstGeom prst="bentConnector3">
            <a:avLst>
              <a:gd name="adj1" fmla="val 50000"/>
            </a:avLst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8016417" y="2276872"/>
            <a:ext cx="0" cy="1523986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4499992" y="2276872"/>
            <a:ext cx="3528392" cy="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3376330" y="5135420"/>
            <a:ext cx="2880320" cy="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7740352" y="3797511"/>
            <a:ext cx="276065" cy="0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Plod</a:t>
            </a:r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dirty="0" smtClean="0"/>
              <a:t>                       3.</a:t>
            </a:r>
            <a:endParaRPr lang="cs-CZ" dirty="0"/>
          </a:p>
        </p:txBody>
      </p:sp>
      <p:pic>
        <p:nvPicPr>
          <p:cNvPr id="9218" name="Picture 2" descr="Soubor:Doperwt rijserwt peulen Pisum sativ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556792"/>
            <a:ext cx="3476160" cy="463488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03648" y="3212976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lusk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kořeny</a:t>
            </a:r>
            <a:r>
              <a:rPr lang="cs-CZ" dirty="0" smtClean="0"/>
              <a:t>   na nich jsou </a:t>
            </a:r>
            <a:r>
              <a:rPr lang="cs-CZ" dirty="0" smtClean="0">
                <a:solidFill>
                  <a:srgbClr val="00B0F0"/>
                </a:solidFill>
              </a:rPr>
              <a:t>hlízky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           v nich </a:t>
            </a:r>
            <a:r>
              <a:rPr lang="cs-CZ" dirty="0" smtClean="0">
                <a:solidFill>
                  <a:srgbClr val="00B0F0"/>
                </a:solidFill>
              </a:rPr>
              <a:t>hlízkové bakterie</a:t>
            </a:r>
          </a:p>
          <a:p>
            <a:r>
              <a:rPr lang="cs-CZ" dirty="0" smtClean="0"/>
              <a:t>                </a:t>
            </a:r>
            <a:r>
              <a:rPr lang="cs-CZ" dirty="0" smtClean="0">
                <a:solidFill>
                  <a:srgbClr val="00B0F0"/>
                </a:solidFill>
              </a:rPr>
              <a:t>v symbióze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s rostlinou</a:t>
            </a:r>
          </a:p>
          <a:p>
            <a:endParaRPr lang="cs-CZ" dirty="0" smtClean="0">
              <a:solidFill>
                <a:srgbClr val="FF99CC"/>
              </a:solidFill>
            </a:endParaRPr>
          </a:p>
          <a:p>
            <a:r>
              <a:rPr lang="cs-CZ" dirty="0" smtClean="0"/>
              <a:t>               prostřednictvím bakterií získává </a:t>
            </a:r>
          </a:p>
          <a:p>
            <a:r>
              <a:rPr lang="cs-CZ" dirty="0" smtClean="0"/>
              <a:t>               rostlina </a:t>
            </a:r>
            <a:r>
              <a:rPr lang="cs-CZ" dirty="0" smtClean="0">
                <a:solidFill>
                  <a:srgbClr val="FF99CC"/>
                </a:solidFill>
              </a:rPr>
              <a:t>vzdušný dusík</a:t>
            </a:r>
            <a:r>
              <a:rPr lang="cs-CZ" dirty="0" smtClean="0"/>
              <a:t> jako </a:t>
            </a:r>
            <a:r>
              <a:rPr lang="cs-CZ" dirty="0" smtClean="0">
                <a:solidFill>
                  <a:srgbClr val="FF99CC"/>
                </a:solidFill>
              </a:rPr>
              <a:t>živinu</a:t>
            </a:r>
          </a:p>
          <a:p>
            <a:endParaRPr lang="cs-CZ" dirty="0" smtClean="0"/>
          </a:p>
          <a:p>
            <a:r>
              <a:rPr lang="cs-CZ" dirty="0" smtClean="0"/>
              <a:t>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Kořenové hlízky bobu a </a:t>
            </a:r>
            <a:r>
              <a:rPr lang="cs-CZ" dirty="0" err="1" smtClean="0">
                <a:solidFill>
                  <a:srgbClr val="FFFF66"/>
                </a:solidFill>
              </a:rPr>
              <a:t>soji</a:t>
            </a:r>
            <a:r>
              <a:rPr lang="cs-CZ" dirty="0" smtClean="0">
                <a:solidFill>
                  <a:srgbClr val="FFFF66"/>
                </a:solidFill>
              </a:rPr>
              <a:t>   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4.                                 5.</a:t>
            </a:r>
            <a:endParaRPr lang="cs-CZ" dirty="0"/>
          </a:p>
        </p:txBody>
      </p:sp>
      <p:pic>
        <p:nvPicPr>
          <p:cNvPr id="45058" name="Picture 2" descr="http://web2.mendelu.cz/af_221_multitext/vyziva_rostlin/images/biogenni_prvky/hlizky_fazol_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916832"/>
            <a:ext cx="2736304" cy="4121141"/>
          </a:xfrm>
          <a:prstGeom prst="rect">
            <a:avLst/>
          </a:prstGeom>
          <a:noFill/>
        </p:spPr>
      </p:pic>
      <p:pic>
        <p:nvPicPr>
          <p:cNvPr id="45060" name="Picture 4" descr="http://web2.mendelu.cz/af_221_multitext/vyziva_rostlin/images/biogenni_prvky/hlizky_soja_m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844824"/>
            <a:ext cx="2664296" cy="4158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Luštěniny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hrách setý</a:t>
            </a:r>
          </a:p>
          <a:p>
            <a:pPr algn="ctr"/>
            <a:r>
              <a:rPr lang="cs-CZ" dirty="0" smtClean="0"/>
              <a:t> fazol obecný</a:t>
            </a:r>
          </a:p>
          <a:p>
            <a:pPr algn="ctr"/>
            <a:r>
              <a:rPr lang="cs-CZ" dirty="0" smtClean="0"/>
              <a:t> čočka</a:t>
            </a:r>
          </a:p>
          <a:p>
            <a:pPr algn="ctr"/>
            <a:r>
              <a:rPr lang="cs-CZ" dirty="0" smtClean="0"/>
              <a:t> sója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Pícniny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jetel luční</a:t>
            </a:r>
          </a:p>
          <a:p>
            <a:pPr algn="ctr"/>
            <a:r>
              <a:rPr lang="cs-CZ" dirty="0" smtClean="0"/>
              <a:t>tolice vojtěška</a:t>
            </a:r>
          </a:p>
          <a:p>
            <a:pPr algn="ctr"/>
            <a:r>
              <a:rPr lang="cs-CZ" dirty="0" smtClean="0"/>
              <a:t>vikev setá</a:t>
            </a:r>
          </a:p>
          <a:p>
            <a:pPr algn="ctr"/>
            <a:r>
              <a:rPr lang="cs-CZ" dirty="0" smtClean="0"/>
              <a:t>bob obecný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Okrasné</a:t>
            </a:r>
          </a:p>
          <a:p>
            <a:pPr algn="ctr"/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hrachor </a:t>
            </a:r>
          </a:p>
          <a:p>
            <a:pPr algn="ctr"/>
            <a:r>
              <a:rPr lang="cs-CZ" dirty="0" smtClean="0"/>
              <a:t> trnovník akát - dřevina</a:t>
            </a:r>
          </a:p>
          <a:p>
            <a:pPr algn="ctr"/>
            <a:r>
              <a:rPr lang="cs-CZ" dirty="0" smtClean="0"/>
              <a:t> lupina mnoholistá (vlčí bob mnoholistý)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Podzemnice olejná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6.</a:t>
            </a:r>
            <a:endParaRPr lang="cs-CZ" dirty="0"/>
          </a:p>
        </p:txBody>
      </p:sp>
      <p:pic>
        <p:nvPicPr>
          <p:cNvPr id="1026" name="Picture 2" descr="http://www.biotox.cz/botanicus/jpg/bph_02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700808"/>
            <a:ext cx="2943606" cy="4452765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508104" y="3501008"/>
            <a:ext cx="302433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kořenové hlízky </a:t>
            </a:r>
            <a:endParaRPr lang="cs-CZ" sz="32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860032" y="3861048"/>
            <a:ext cx="576064" cy="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987824" y="4077072"/>
            <a:ext cx="2483768" cy="1080120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6948264" y="4293096"/>
            <a:ext cx="0" cy="50405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508104" y="4869160"/>
            <a:ext cx="302433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burské ‘oříšky‘</a:t>
            </a:r>
          </a:p>
          <a:p>
            <a:pPr algn="ctr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rgbClr val="FFFF66"/>
                </a:solidFill>
              </a:rPr>
              <a:t>Soja</a:t>
            </a:r>
            <a:r>
              <a:rPr lang="cs-CZ" dirty="0" smtClean="0">
                <a:solidFill>
                  <a:srgbClr val="FFFF66"/>
                </a:solidFill>
              </a:rPr>
              <a:t> 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7.                                8.</a:t>
            </a:r>
            <a:endParaRPr lang="cs-CZ" dirty="0"/>
          </a:p>
        </p:txBody>
      </p:sp>
      <p:pic>
        <p:nvPicPr>
          <p:cNvPr id="4" name="Picture 2" descr="Soubor:Soybea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44824"/>
            <a:ext cx="2838449" cy="4337324"/>
          </a:xfrm>
          <a:prstGeom prst="rect">
            <a:avLst/>
          </a:prstGeom>
          <a:noFill/>
        </p:spPr>
      </p:pic>
      <p:pic>
        <p:nvPicPr>
          <p:cNvPr id="5" name="Picture 2" descr="Soubor:Soj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844824"/>
            <a:ext cx="2878089" cy="43099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Čočka setá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9.                                10.</a:t>
            </a:r>
            <a:endParaRPr lang="cs-CZ" dirty="0"/>
          </a:p>
        </p:txBody>
      </p:sp>
      <p:pic>
        <p:nvPicPr>
          <p:cNvPr id="37890" name="Picture 2" descr="Soubor:Illustration Lens culinaris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2828068" cy="4418856"/>
          </a:xfrm>
          <a:prstGeom prst="rect">
            <a:avLst/>
          </a:prstGeom>
          <a:noFill/>
        </p:spPr>
      </p:pic>
      <p:pic>
        <p:nvPicPr>
          <p:cNvPr id="5" name="Picture 2" descr="Soubor:3 types of lent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2636912"/>
            <a:ext cx="4675673" cy="2630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Tolice vojtěška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11.</a:t>
            </a:r>
            <a:endParaRPr lang="cs-CZ" dirty="0"/>
          </a:p>
        </p:txBody>
      </p:sp>
      <p:pic>
        <p:nvPicPr>
          <p:cNvPr id="39938" name="Picture 2" descr="Soubor:Lucerne flower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700808"/>
            <a:ext cx="6541227" cy="43662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Bob obecný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12.</a:t>
            </a:r>
            <a:endParaRPr lang="cs-CZ" dirty="0"/>
          </a:p>
        </p:txBody>
      </p:sp>
      <p:pic>
        <p:nvPicPr>
          <p:cNvPr id="40962" name="Picture 2" descr="Soubor:Tuinboon bontbloeie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00808"/>
            <a:ext cx="3340621" cy="4456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Hrachor jarní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13.</a:t>
            </a:r>
            <a:endParaRPr lang="cs-CZ" dirty="0"/>
          </a:p>
        </p:txBody>
      </p:sp>
      <p:pic>
        <p:nvPicPr>
          <p:cNvPr id="41986" name="Picture 2" descr="Soubor:Lathyrus Vern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96652" y="1772816"/>
            <a:ext cx="2834049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Trnovník akát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                               14.                                15.</a:t>
            </a:r>
            <a:endParaRPr lang="cs-CZ" b="1" dirty="0"/>
          </a:p>
        </p:txBody>
      </p:sp>
      <p:pic>
        <p:nvPicPr>
          <p:cNvPr id="43010" name="Picture 2" descr="Soubor:Robinia acacia 'frisia' 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00808"/>
            <a:ext cx="2873896" cy="4310844"/>
          </a:xfrm>
          <a:prstGeom prst="rect">
            <a:avLst/>
          </a:prstGeom>
          <a:noFill/>
        </p:spPr>
      </p:pic>
      <p:pic>
        <p:nvPicPr>
          <p:cNvPr id="5" name="Picture 2" descr="Soubor:Flowers of Robinia pseudoacaci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72816"/>
            <a:ext cx="2990106" cy="4202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Lupina mnoholistá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16.</a:t>
            </a:r>
            <a:endParaRPr lang="cs-CZ" dirty="0"/>
          </a:p>
        </p:txBody>
      </p:sp>
      <p:pic>
        <p:nvPicPr>
          <p:cNvPr id="1026" name="Picture 2" descr="Soubor:Kveten pr hadi vrch 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1844824"/>
            <a:ext cx="2792363" cy="4192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Úkoly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1. Zapiš si do sešitu nadpis</a:t>
            </a:r>
          </a:p>
          <a:p>
            <a:r>
              <a:rPr lang="cs-CZ" sz="2000" dirty="0" smtClean="0"/>
              <a:t>    </a:t>
            </a:r>
            <a:r>
              <a:rPr lang="cs-CZ" sz="2000" i="1" dirty="0" smtClean="0">
                <a:solidFill>
                  <a:srgbClr val="1FE124"/>
                </a:solidFill>
              </a:rPr>
              <a:t>čeleď : Bobovité</a:t>
            </a:r>
          </a:p>
          <a:p>
            <a:r>
              <a:rPr lang="cs-CZ" sz="2000" i="1" dirty="0" smtClean="0">
                <a:solidFill>
                  <a:srgbClr val="1FE124"/>
                </a:solidFill>
              </a:rPr>
              <a:t>    </a:t>
            </a:r>
            <a:r>
              <a:rPr lang="cs-CZ" sz="2000" dirty="0" smtClean="0"/>
              <a:t>a opiš si informace v oknech </a:t>
            </a:r>
            <a:r>
              <a:rPr lang="cs-CZ" sz="2000" dirty="0"/>
              <a:t> nadepsaných </a:t>
            </a:r>
            <a:r>
              <a:rPr lang="cs-CZ" sz="2000" i="1" dirty="0"/>
              <a:t>Zápis </a:t>
            </a:r>
            <a:r>
              <a:rPr lang="cs-CZ" sz="2000" dirty="0"/>
              <a:t>a</a:t>
            </a:r>
            <a:r>
              <a:rPr lang="cs-CZ" sz="2000" i="1" dirty="0"/>
              <a:t> </a:t>
            </a:r>
            <a:r>
              <a:rPr lang="cs-CZ" sz="2000" i="1" dirty="0" smtClean="0"/>
              <a:t>Zajímavosti.</a:t>
            </a:r>
            <a:endParaRPr lang="cs-CZ" sz="2000" dirty="0" smtClean="0"/>
          </a:p>
          <a:p>
            <a:endParaRPr lang="cs-CZ" sz="2000" i="1" dirty="0" smtClean="0"/>
          </a:p>
          <a:p>
            <a:endParaRPr lang="cs-CZ" sz="2000" dirty="0" smtClean="0"/>
          </a:p>
          <a:p>
            <a:r>
              <a:rPr lang="cs-CZ" sz="2000" dirty="0" smtClean="0"/>
              <a:t>2. Kolikačetné květy mají </a:t>
            </a:r>
            <a:r>
              <a:rPr lang="cs-CZ" sz="2000" dirty="0"/>
              <a:t>rostliny bobovité?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Vycházej z předchozích informací a znalostí o květu. </a:t>
            </a:r>
          </a:p>
          <a:p>
            <a:endParaRPr lang="cs-CZ" sz="2000" dirty="0" smtClean="0"/>
          </a:p>
          <a:p>
            <a:r>
              <a:rPr lang="cs-CZ" sz="2000" dirty="0" smtClean="0"/>
              <a:t>3. Vyhledej a zapiš rozdíly mezi jetelem lučním </a:t>
            </a:r>
            <a:r>
              <a:rPr lang="cs-CZ" sz="2000" dirty="0"/>
              <a:t>a </a:t>
            </a:r>
            <a:r>
              <a:rPr lang="cs-CZ" sz="2000" dirty="0" smtClean="0"/>
              <a:t>jetelem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plazivým.</a:t>
            </a:r>
          </a:p>
          <a:p>
            <a:r>
              <a:rPr lang="cs-CZ" sz="2000" dirty="0" smtClean="0"/>
              <a:t> 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 smtClean="0"/>
              <a:t>Vlastní tvorba</a:t>
            </a:r>
          </a:p>
          <a:p>
            <a:endParaRPr lang="cs-CZ" dirty="0"/>
          </a:p>
          <a:p>
            <a:r>
              <a:rPr lang="cs-CZ" dirty="0" smtClean="0"/>
              <a:t>Obrázky</a:t>
            </a:r>
          </a:p>
          <a:p>
            <a:r>
              <a:rPr lang="cs-CZ" dirty="0" smtClean="0"/>
              <a:t>1. RASBAK.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23.4.2013]. Dostupný na WWW: http://cs.wikipedia.org/wiki/Soubor:Lathyrus_flower_numbers.jpg</a:t>
            </a:r>
          </a:p>
          <a:p>
            <a:endParaRPr lang="cs-CZ" dirty="0" smtClean="0"/>
          </a:p>
          <a:p>
            <a:r>
              <a:rPr lang="cs-CZ" dirty="0" smtClean="0"/>
              <a:t>2. AUTOR NEUVEDEN. </a:t>
            </a:r>
            <a:r>
              <a:rPr lang="cs-CZ" i="1" dirty="0" smtClean="0"/>
              <a:t>Leccos.</a:t>
            </a:r>
            <a:r>
              <a:rPr lang="cs-CZ" i="1" dirty="0" err="1" smtClean="0"/>
              <a:t>com</a:t>
            </a:r>
            <a:r>
              <a:rPr lang="cs-CZ" dirty="0" smtClean="0"/>
              <a:t> [online]. [cit. 20.4.2013]. Dostupný na WWW: http://leccos.</a:t>
            </a:r>
            <a:r>
              <a:rPr lang="cs-CZ" dirty="0" err="1" smtClean="0"/>
              <a:t>com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/</a:t>
            </a:r>
            <a:r>
              <a:rPr lang="cs-CZ" dirty="0" err="1" smtClean="0"/>
              <a:t>clanky</a:t>
            </a:r>
            <a:r>
              <a:rPr lang="cs-CZ" dirty="0" smtClean="0"/>
              <a:t>/</a:t>
            </a:r>
            <a:r>
              <a:rPr lang="cs-CZ" dirty="0" err="1" smtClean="0"/>
              <a:t>hrach</a:t>
            </a:r>
            <a:r>
              <a:rPr lang="cs-CZ" dirty="0" smtClean="0"/>
              <a:t>-sety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3. 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24.4.2013]. Dostupný na WWW: http://cs.wikipedia.org/wiki/Soubor:Doperwt_rijserwt_peulen_Pisum_sativum.jpg</a:t>
            </a:r>
          </a:p>
          <a:p>
            <a:endParaRPr lang="cs-CZ" dirty="0" smtClean="0"/>
          </a:p>
          <a:p>
            <a:r>
              <a:rPr lang="cs-CZ" dirty="0" smtClean="0"/>
              <a:t>4., 5. AUTOR NEUVEDEN. </a:t>
            </a:r>
            <a:r>
              <a:rPr lang="cs-CZ" i="1" dirty="0" smtClean="0"/>
              <a:t>web2.mendelu.cz</a:t>
            </a:r>
            <a:r>
              <a:rPr lang="cs-CZ" dirty="0" smtClean="0"/>
              <a:t> [online]. [cit. 24.4.2013]. Dostupný na WWW: http://web2.mendelu.cz/</a:t>
            </a:r>
            <a:r>
              <a:rPr lang="cs-CZ" dirty="0" err="1" smtClean="0"/>
              <a:t>af</a:t>
            </a:r>
            <a:r>
              <a:rPr lang="cs-CZ" dirty="0" smtClean="0"/>
              <a:t>_221_</a:t>
            </a:r>
            <a:r>
              <a:rPr lang="cs-CZ" dirty="0" err="1" smtClean="0"/>
              <a:t>multitext</a:t>
            </a:r>
            <a:r>
              <a:rPr lang="cs-CZ" dirty="0" smtClean="0"/>
              <a:t>/</a:t>
            </a:r>
            <a:r>
              <a:rPr lang="cs-CZ" dirty="0" err="1" smtClean="0"/>
              <a:t>vyziva</a:t>
            </a:r>
            <a:r>
              <a:rPr lang="cs-CZ" dirty="0" smtClean="0"/>
              <a:t>_rostlin/</a:t>
            </a:r>
            <a:r>
              <a:rPr lang="cs-CZ" dirty="0" err="1" smtClean="0"/>
              <a:t>html</a:t>
            </a:r>
            <a:r>
              <a:rPr lang="cs-CZ" dirty="0" smtClean="0"/>
              <a:t>/</a:t>
            </a:r>
            <a:r>
              <a:rPr lang="cs-CZ" dirty="0" err="1" smtClean="0"/>
              <a:t>biogenni</a:t>
            </a:r>
            <a:r>
              <a:rPr lang="cs-CZ" dirty="0" smtClean="0"/>
              <a:t>_prvky/</a:t>
            </a:r>
            <a:r>
              <a:rPr lang="cs-CZ" dirty="0" err="1" smtClean="0"/>
              <a:t>nasimilace.htm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6. AUTOR NEUVEDEN. </a:t>
            </a:r>
            <a:r>
              <a:rPr lang="cs-CZ" i="1" dirty="0" err="1" smtClean="0"/>
              <a:t>biotox.cz</a:t>
            </a:r>
            <a:r>
              <a:rPr lang="cs-CZ" dirty="0" smtClean="0"/>
              <a:t> [online]. [cit.  22.4.2013]. Dostupný na WWW: http://www.</a:t>
            </a:r>
            <a:r>
              <a:rPr lang="cs-CZ" dirty="0" err="1" smtClean="0"/>
              <a:t>biotox.cz</a:t>
            </a:r>
            <a:r>
              <a:rPr lang="cs-CZ" dirty="0" smtClean="0"/>
              <a:t>/</a:t>
            </a:r>
            <a:r>
              <a:rPr lang="cs-CZ" dirty="0" err="1" smtClean="0"/>
              <a:t>botanicus</a:t>
            </a:r>
            <a:r>
              <a:rPr lang="cs-CZ" dirty="0" smtClean="0"/>
              <a:t>/index.</a:t>
            </a:r>
            <a:r>
              <a:rPr lang="cs-CZ" dirty="0" err="1" smtClean="0"/>
              <a:t>php</a:t>
            </a:r>
            <a:r>
              <a:rPr lang="cs-CZ" dirty="0" smtClean="0"/>
              <a:t>?id=</a:t>
            </a:r>
            <a:r>
              <a:rPr lang="cs-CZ" dirty="0" err="1" smtClean="0"/>
              <a:t>bph</a:t>
            </a:r>
            <a:r>
              <a:rPr lang="cs-CZ" dirty="0" smtClean="0"/>
              <a:t>_0231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7. 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23.4.2013]. Dostupný na WWW: http://cs.wikipedia.org/wiki/Soubor:Soybeans.jpg</a:t>
            </a:r>
          </a:p>
          <a:p>
            <a:endParaRPr lang="cs-CZ" dirty="0" smtClean="0"/>
          </a:p>
          <a:p>
            <a:r>
              <a:rPr lang="cs-CZ" dirty="0" smtClean="0"/>
              <a:t>8. BAUER, </a:t>
            </a:r>
            <a:r>
              <a:rPr lang="cs-CZ" dirty="0" err="1" smtClean="0"/>
              <a:t>Scott</a:t>
            </a:r>
            <a:r>
              <a:rPr lang="cs-CZ" dirty="0" smtClean="0"/>
              <a:t>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23.4.2013]. Dostupný na WWW: http://cs.wikipedia.org/wiki/Soubor:Soja.jpg</a:t>
            </a:r>
          </a:p>
          <a:p>
            <a:endParaRPr lang="cs-CZ" dirty="0" smtClean="0"/>
          </a:p>
          <a:p>
            <a:r>
              <a:rPr lang="cs-CZ" dirty="0" smtClean="0"/>
              <a:t>9. AUTOR 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23.4.2013]. Dostupný na WWW: http://cs.wikipedia.org/wiki/Soubor:Illustration_Lens_culinaris0.jpg</a:t>
            </a:r>
          </a:p>
          <a:p>
            <a:endParaRPr lang="cs-CZ" dirty="0" smtClean="0"/>
          </a:p>
          <a:p>
            <a:r>
              <a:rPr lang="cs-CZ" dirty="0" smtClean="0"/>
              <a:t>10. JUSTINC.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23.4.2013]. Dostupný na WWW: http://cs.wikipedia.org/wiki/Soubor:3_types_of_lentil.jpg</a:t>
            </a:r>
          </a:p>
          <a:p>
            <a:endParaRPr lang="cs-CZ" dirty="0" smtClean="0"/>
          </a:p>
          <a:p>
            <a:r>
              <a:rPr lang="cs-CZ" dirty="0" smtClean="0"/>
              <a:t>11</a:t>
            </a:r>
            <a:r>
              <a:rPr lang="cs-CZ" dirty="0"/>
              <a:t>. AUTOR NEUVEDEN. </a:t>
            </a:r>
            <a:r>
              <a:rPr lang="cs-CZ" i="1" dirty="0"/>
              <a:t>Wikipedia.cz</a:t>
            </a:r>
            <a:r>
              <a:rPr lang="cs-CZ" dirty="0"/>
              <a:t> [online]. [cit. 24.4.2013]. Dostupný na WWW: http://cs.wikipedia.org/wiki/Soubor:Lucerne_flowers.jpg</a:t>
            </a:r>
          </a:p>
          <a:p>
            <a:endParaRPr lang="cs-CZ" dirty="0"/>
          </a:p>
          <a:p>
            <a:r>
              <a:rPr lang="cs-CZ" dirty="0"/>
              <a:t>12. AUTOR NEUVEDEN. </a:t>
            </a:r>
            <a:r>
              <a:rPr lang="cs-CZ" i="1" dirty="0"/>
              <a:t>Wikipedia.cz</a:t>
            </a:r>
            <a:r>
              <a:rPr lang="cs-CZ" dirty="0"/>
              <a:t> [online]. [cit. 23.4.2013]. Dostupný na WWW: http://cs.wikipedia.org/wiki/Soubor:Tuinboon_bontbloeiend.jpg</a:t>
            </a:r>
          </a:p>
          <a:p>
            <a:endParaRPr lang="cs-CZ" dirty="0"/>
          </a:p>
          <a:p>
            <a:r>
              <a:rPr lang="cs-CZ" dirty="0"/>
              <a:t>13. NEDOROST, Jiří. </a:t>
            </a:r>
            <a:r>
              <a:rPr lang="cs-CZ" i="1" dirty="0"/>
              <a:t>Wikipedia.cz</a:t>
            </a:r>
            <a:r>
              <a:rPr lang="cs-CZ" dirty="0"/>
              <a:t> [online]. [cit. 23.4.2013]. Dostupný na WWW: http://cs.wikipedia.org/wiki/Soubor:Lathyrus_Vernus.jpg</a:t>
            </a:r>
          </a:p>
          <a:p>
            <a:endParaRPr lang="cs-CZ" dirty="0"/>
          </a:p>
          <a:p>
            <a:r>
              <a:rPr lang="cs-CZ" dirty="0"/>
              <a:t>14. GRANDMONT, Jean-Pol. </a:t>
            </a:r>
            <a:r>
              <a:rPr lang="cs-CZ" i="1" dirty="0"/>
              <a:t>Wikipedia.cz</a:t>
            </a:r>
            <a:r>
              <a:rPr lang="cs-CZ" dirty="0"/>
              <a:t> [online]. [cit. 18.4.2013]. Dostupný na WWW: http://cs.wikipedia.org/wiki/Soubor:Robinia_acacia_%27frisia%27_JPG.jpg</a:t>
            </a:r>
          </a:p>
          <a:p>
            <a:endParaRPr lang="cs-CZ" dirty="0"/>
          </a:p>
          <a:p>
            <a:r>
              <a:rPr lang="cs-CZ" dirty="0"/>
              <a:t>15. BUTKO, Andrew. </a:t>
            </a:r>
            <a:r>
              <a:rPr lang="cs-CZ" i="1" dirty="0"/>
              <a:t>Wikipedia.cz</a:t>
            </a:r>
            <a:r>
              <a:rPr lang="cs-CZ" dirty="0"/>
              <a:t> [online]. [cit. 18.4.2013]. Dostupný na WWW: http://cs.wikipedia.org/wiki/Soubor:Flowers_of_Robinia_pseudoacacia.jpg</a:t>
            </a:r>
          </a:p>
          <a:p>
            <a:endParaRPr lang="cs-CZ" dirty="0"/>
          </a:p>
          <a:p>
            <a:r>
              <a:rPr lang="cs-CZ" dirty="0"/>
              <a:t>16. ATRIPLEXMEDIA. </a:t>
            </a:r>
            <a:r>
              <a:rPr lang="cs-CZ" i="1" dirty="0"/>
              <a:t>Wikipedia.cz</a:t>
            </a:r>
            <a:r>
              <a:rPr lang="cs-CZ" dirty="0"/>
              <a:t> [online]. [cit. 20.4.2013]. Dostupný na WWW: http://cs.wikipedia.org/wiki/Soubor:Kveten_pr_hadi_vrch_02.jpg</a:t>
            </a:r>
          </a:p>
          <a:p>
            <a:endParaRPr lang="cs-CZ" sz="5600" dirty="0" smtClean="0"/>
          </a:p>
          <a:p>
            <a:endParaRPr lang="cs-CZ" sz="56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4800" dirty="0" smtClean="0"/>
          </a:p>
          <a:p>
            <a:endParaRPr lang="cs-CZ" sz="5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Prezentace je určena žákům 7. ročníku ZŠ. Prostřednictvím ní mohou získat </a:t>
            </a:r>
          </a:p>
          <a:p>
            <a:r>
              <a:rPr lang="cs-CZ" sz="1600" dirty="0" smtClean="0"/>
              <a:t>základní poznatky o rostlinách </a:t>
            </a:r>
            <a:r>
              <a:rPr lang="cs-CZ" sz="1600" dirty="0"/>
              <a:t>čeledi </a:t>
            </a:r>
            <a:r>
              <a:rPr lang="cs-CZ" sz="1600" dirty="0" smtClean="0"/>
              <a:t>bobovitých</a:t>
            </a:r>
            <a:r>
              <a:rPr lang="cs-CZ" sz="1600" dirty="0"/>
              <a:t>. Slouží také jako zápis</a:t>
            </a:r>
          </a:p>
          <a:p>
            <a:r>
              <a:rPr lang="cs-CZ" sz="1600" dirty="0"/>
              <a:t>a jako prvotní příprava pro poznávací test rostlin.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95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1573</TotalTime>
  <Words>457</Words>
  <Application>Microsoft Office PowerPoint</Application>
  <PresentationFormat>Předvádění na obrazovce (4:3)</PresentationFormat>
  <Paragraphs>298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Lití písma</vt:lpstr>
      <vt:lpstr>Prezentace aplikace PowerPoint</vt:lpstr>
      <vt:lpstr>Bobovité</vt:lpstr>
      <vt:lpstr>Zopakuj si:</vt:lpstr>
      <vt:lpstr>Zopakuj si:</vt:lpstr>
      <vt:lpstr>Zopakuj si</vt:lpstr>
      <vt:lpstr>Zápis </vt:lpstr>
      <vt:lpstr>Zápis</vt:lpstr>
      <vt:lpstr>Zápis</vt:lpstr>
      <vt:lpstr>Prezentace aplikace PowerPoint</vt:lpstr>
      <vt:lpstr>Zápis</vt:lpstr>
      <vt:lpstr>Prezentace aplikace PowerPoint</vt:lpstr>
      <vt:lpstr>Zápis</vt:lpstr>
      <vt:lpstr>Zápis</vt:lpstr>
      <vt:lpstr>Kořenové hlízky bobu a soji   </vt:lpstr>
      <vt:lpstr>Zápis</vt:lpstr>
      <vt:lpstr>Zápis</vt:lpstr>
      <vt:lpstr>Zápis</vt:lpstr>
      <vt:lpstr>Podzemnice olejná</vt:lpstr>
      <vt:lpstr>Soja </vt:lpstr>
      <vt:lpstr>Čočka setá</vt:lpstr>
      <vt:lpstr>Tolice vojtěška</vt:lpstr>
      <vt:lpstr>Bob obecný</vt:lpstr>
      <vt:lpstr>Hrachor jarní</vt:lpstr>
      <vt:lpstr>Trnovník akát</vt:lpstr>
      <vt:lpstr>Lupina mnoholistá</vt:lpstr>
      <vt:lpstr>Úkoly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Bobovité</dc:title>
  <dc:creator>OEM</dc:creator>
  <cp:lastModifiedBy>NB</cp:lastModifiedBy>
  <cp:revision>122</cp:revision>
  <dcterms:created xsi:type="dcterms:W3CDTF">2013-04-15T17:33:06Z</dcterms:created>
  <dcterms:modified xsi:type="dcterms:W3CDTF">2013-05-12T19:14:32Z</dcterms:modified>
</cp:coreProperties>
</file>