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0" r:id="rId2"/>
    <p:sldId id="256" r:id="rId3"/>
    <p:sldId id="266" r:id="rId4"/>
    <p:sldId id="257" r:id="rId5"/>
    <p:sldId id="264" r:id="rId6"/>
    <p:sldId id="265" r:id="rId7"/>
    <p:sldId id="258" r:id="rId8"/>
    <p:sldId id="267" r:id="rId9"/>
    <p:sldId id="259" r:id="rId10"/>
    <p:sldId id="269" r:id="rId11"/>
    <p:sldId id="273" r:id="rId12"/>
    <p:sldId id="274" r:id="rId13"/>
    <p:sldId id="271" r:id="rId14"/>
    <p:sldId id="272" r:id="rId15"/>
    <p:sldId id="268" r:id="rId16"/>
    <p:sldId id="263" r:id="rId17"/>
    <p:sldId id="261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EE9CCB"/>
    <a:srgbClr val="F6F967"/>
    <a:srgbClr val="F9F2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91E8B3-3CDF-43A1-80CC-F6E72A33511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01DABF-31B3-431A-8FD4-5D29C163C4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545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BFE87A7-BE19-469F-8C9F-185644C553A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B3FEEDE-4776-460B-B9F1-A4CA2673B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e/eb/PomnenkaAlpska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1178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26.4.2013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VY_32_INOVACE_08_PŘÍRODOPIS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Brutná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kovité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611560" y="3284984"/>
            <a:ext cx="7920880" cy="2376264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err="1" smtClean="0">
                <a:solidFill>
                  <a:srgbClr val="00B050"/>
                </a:solidFill>
              </a:rPr>
              <a:t>Brutnákovité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645024"/>
            <a:ext cx="8082274" cy="1944216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/>
              <a:t>Přečti si následující prezentaci.</a:t>
            </a:r>
          </a:p>
          <a:p>
            <a:pPr algn="ctr"/>
            <a:r>
              <a:rPr lang="cs-CZ" dirty="0"/>
              <a:t>Zopakuj si již známé termíny,</a:t>
            </a:r>
          </a:p>
          <a:p>
            <a:pPr algn="ctr"/>
            <a:r>
              <a:rPr lang="cs-CZ" dirty="0"/>
              <a:t>prohlédni si obrázky</a:t>
            </a:r>
          </a:p>
          <a:p>
            <a:pPr algn="ctr"/>
            <a:r>
              <a:rPr lang="cs-CZ" dirty="0"/>
              <a:t>a vypracuj závěrečné úkoly.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Zopakuj si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vijan?</a:t>
            </a:r>
          </a:p>
          <a:p>
            <a:endParaRPr lang="cs-CZ" dirty="0" smtClean="0"/>
          </a:p>
          <a:p>
            <a:r>
              <a:rPr lang="cs-CZ" dirty="0" smtClean="0"/>
              <a:t>       a)  typ uspořádání listů na stonku</a:t>
            </a:r>
          </a:p>
          <a:p>
            <a:endParaRPr lang="cs-CZ" dirty="0" smtClean="0"/>
          </a:p>
          <a:p>
            <a:r>
              <a:rPr lang="cs-CZ" dirty="0" smtClean="0"/>
              <a:t>       b)  typ květenství</a:t>
            </a:r>
          </a:p>
          <a:p>
            <a:endParaRPr lang="cs-CZ" dirty="0" smtClean="0"/>
          </a:p>
          <a:p>
            <a:r>
              <a:rPr lang="cs-CZ" dirty="0" smtClean="0"/>
              <a:t>       c)  označení pro srostlé květní lístky</a:t>
            </a:r>
          </a:p>
          <a:p>
            <a:r>
              <a:rPr lang="cs-CZ" dirty="0" smtClean="0"/>
              <a:t>            do tvaru vějíře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tělo porostlé ostrými, tuhými </a:t>
            </a:r>
            <a:r>
              <a:rPr lang="cs-CZ" dirty="0" smtClean="0">
                <a:solidFill>
                  <a:srgbClr val="EE9CCB"/>
                </a:solidFill>
              </a:rPr>
              <a:t>chlupy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2348880"/>
            <a:ext cx="32403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vytrvalé </a:t>
            </a:r>
            <a:r>
              <a:rPr lang="cs-CZ" sz="3200" dirty="0" smtClean="0">
                <a:solidFill>
                  <a:srgbClr val="FF0066"/>
                </a:solidFill>
              </a:rPr>
              <a:t>byliny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4008" y="2348880"/>
            <a:ext cx="32403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tropech</a:t>
            </a:r>
          </a:p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keře i stromy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b="1" u="sng" dirty="0" smtClean="0"/>
              <a:t>květy</a:t>
            </a:r>
            <a:r>
              <a:rPr lang="cs-CZ" dirty="0" smtClean="0"/>
              <a:t>    </a:t>
            </a:r>
          </a:p>
          <a:p>
            <a:r>
              <a:rPr lang="cs-CZ" dirty="0" smtClean="0"/>
              <a:t>               pětičetné</a:t>
            </a:r>
          </a:p>
          <a:p>
            <a:r>
              <a:rPr lang="cs-CZ" dirty="0" smtClean="0"/>
              <a:t>               </a:t>
            </a:r>
          </a:p>
          <a:p>
            <a:r>
              <a:rPr lang="cs-CZ" dirty="0" smtClean="0"/>
              <a:t>               často srostlé květní lístky</a:t>
            </a:r>
          </a:p>
          <a:p>
            <a:r>
              <a:rPr lang="cs-CZ" dirty="0" smtClean="0"/>
              <a:t>              </a:t>
            </a:r>
          </a:p>
          <a:p>
            <a:r>
              <a:rPr lang="cs-CZ" dirty="0" smtClean="0"/>
              <a:t>               v květenstvích - vijan     </a:t>
            </a:r>
          </a:p>
          <a:p>
            <a:r>
              <a:rPr lang="cs-CZ" dirty="0" smtClean="0"/>
              <a:t>                                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listy</a:t>
            </a:r>
            <a:r>
              <a:rPr lang="cs-CZ" dirty="0" smtClean="0"/>
              <a:t> - střídavé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971600" y="5085184"/>
            <a:ext cx="23042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Plod</a:t>
            </a:r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r>
              <a:rPr lang="cs-CZ" dirty="0" smtClean="0"/>
              <a:t>    plodenství</a:t>
            </a:r>
          </a:p>
          <a:p>
            <a:r>
              <a:rPr lang="cs-CZ" dirty="0" smtClean="0"/>
              <a:t>                         1.  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218" name="Picture 2" descr="Soubor:Symphytum officinale 08 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700808"/>
            <a:ext cx="4877697" cy="426531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971600" y="3933056"/>
            <a:ext cx="23042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tvrdka</a:t>
            </a:r>
            <a:endParaRPr lang="cs-CZ" sz="3200" dirty="0">
              <a:solidFill>
                <a:srgbClr val="FF0066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3275856" y="3789040"/>
            <a:ext cx="2232248" cy="360040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347864" y="4437112"/>
            <a:ext cx="1728192" cy="72008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347864" y="5157192"/>
            <a:ext cx="864096" cy="216024"/>
          </a:xfrm>
          <a:prstGeom prst="straightConnector1">
            <a:avLst/>
          </a:prstGeom>
          <a:ln w="76200">
            <a:solidFill>
              <a:srgbClr val="EE9CCB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Pěstované </a:t>
            </a:r>
          </a:p>
          <a:p>
            <a:endParaRPr lang="cs-CZ" dirty="0" smtClean="0"/>
          </a:p>
          <a:p>
            <a:r>
              <a:rPr lang="cs-CZ" dirty="0" smtClean="0"/>
              <a:t>brutnák lékařský – dříve listová zelenina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Volně rostoucí</a:t>
            </a:r>
          </a:p>
          <a:p>
            <a:pPr algn="ctr"/>
            <a:endParaRPr lang="cs-CZ" dirty="0" smtClean="0">
              <a:solidFill>
                <a:srgbClr val="FFC000"/>
              </a:solidFill>
            </a:endParaRPr>
          </a:p>
          <a:p>
            <a:pPr algn="ctr"/>
            <a:r>
              <a:rPr lang="cs-CZ" dirty="0" smtClean="0"/>
              <a:t>hadinec obecný</a:t>
            </a:r>
          </a:p>
          <a:p>
            <a:pPr algn="ctr"/>
            <a:r>
              <a:rPr lang="cs-CZ" dirty="0" smtClean="0"/>
              <a:t>pomněnka</a:t>
            </a:r>
          </a:p>
          <a:p>
            <a:pPr algn="ctr"/>
            <a:r>
              <a:rPr lang="cs-CZ" dirty="0" smtClean="0"/>
              <a:t>kostival lékařský</a:t>
            </a:r>
          </a:p>
          <a:p>
            <a:pPr algn="ctr"/>
            <a:r>
              <a:rPr lang="cs-CZ" dirty="0" smtClean="0"/>
              <a:t>plicník lékařský</a:t>
            </a:r>
          </a:p>
          <a:p>
            <a:pPr algn="ctr"/>
            <a:r>
              <a:rPr lang="cs-CZ" dirty="0" smtClean="0"/>
              <a:t>voskovka menší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6F967"/>
                </a:solidFill>
              </a:rPr>
              <a:t>Brutnák lékařský</a:t>
            </a:r>
            <a:endParaRPr lang="cs-CZ" dirty="0">
              <a:solidFill>
                <a:srgbClr val="F6F96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2.</a:t>
            </a:r>
            <a:endParaRPr lang="cs-CZ" dirty="0"/>
          </a:p>
        </p:txBody>
      </p:sp>
      <p:pic>
        <p:nvPicPr>
          <p:cNvPr id="1026" name="Picture 2" descr="Soubor:Borago officinalis Prague 2011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772816"/>
            <a:ext cx="2734359" cy="4265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6F967"/>
                </a:solidFill>
              </a:rPr>
              <a:t>Hadinec obecný </a:t>
            </a:r>
            <a:endParaRPr lang="cs-CZ" dirty="0">
              <a:solidFill>
                <a:srgbClr val="F6F96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3.</a:t>
            </a:r>
            <a:endParaRPr lang="cs-CZ" dirty="0"/>
          </a:p>
        </p:txBody>
      </p:sp>
      <p:pic>
        <p:nvPicPr>
          <p:cNvPr id="33794" name="Picture 2" descr="http://druidova.mysteria.cz/MISTA_SILY/PLZENSKO/HADINEC_OBEC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844824"/>
            <a:ext cx="2633836" cy="4271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6F967"/>
                </a:solidFill>
              </a:rPr>
              <a:t>Pomněnka </a:t>
            </a:r>
            <a:endParaRPr lang="cs-CZ" dirty="0">
              <a:solidFill>
                <a:srgbClr val="F6F96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4.</a:t>
            </a:r>
            <a:endParaRPr lang="cs-CZ" dirty="0"/>
          </a:p>
        </p:txBody>
      </p:sp>
      <p:sp>
        <p:nvSpPr>
          <p:cNvPr id="3481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AUTOR NEUVEDEN.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Naturabohemica.cz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 [online]. [cit. 30.4.2013]. Dostupný na WWW: http://www.naturabohemica.cz/myosotis-stenophylla/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Soubor:PomnenkaAlpsk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4"/>
            <a:ext cx="5411755" cy="405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6F967"/>
                </a:solidFill>
              </a:rPr>
              <a:t>Kostival lékařský</a:t>
            </a:r>
            <a:endParaRPr lang="cs-CZ" dirty="0">
              <a:solidFill>
                <a:srgbClr val="F6F96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5.</a:t>
            </a:r>
            <a:endParaRPr lang="cs-CZ" dirty="0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00808"/>
            <a:ext cx="5393432" cy="42865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4" descr="Soubor:Symphytum officinale 08 i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43536" y="3212976"/>
            <a:ext cx="2571999" cy="22490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6F967"/>
                </a:solidFill>
              </a:rPr>
              <a:t>Plicník lékařský</a:t>
            </a:r>
            <a:endParaRPr lang="cs-CZ" dirty="0">
              <a:solidFill>
                <a:srgbClr val="F6F96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6.</a:t>
            </a:r>
            <a:endParaRPr lang="cs-CZ" dirty="0"/>
          </a:p>
        </p:txBody>
      </p:sp>
      <p:pic>
        <p:nvPicPr>
          <p:cNvPr id="31746" name="Picture 2" descr="http://nd03.jxs.cz/784/850/fa11dcd4c3_65326528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700808"/>
            <a:ext cx="3033990" cy="4293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467544" y="3140968"/>
            <a:ext cx="8136904" cy="2520280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467544" y="1700808"/>
            <a:ext cx="7920880" cy="100811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Zajímavosti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tropických oblastech Ameriky dosahují</a:t>
            </a:r>
          </a:p>
          <a:p>
            <a:r>
              <a:rPr lang="cs-CZ" dirty="0" smtClean="0"/>
              <a:t>někteří stromoví zástupci výšky až 40 m.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Na Kanárských ostrovech </a:t>
            </a:r>
            <a:r>
              <a:rPr lang="cs-CZ" dirty="0" smtClean="0"/>
              <a:t>se vyskytuje 23</a:t>
            </a:r>
          </a:p>
          <a:p>
            <a:r>
              <a:rPr lang="cs-CZ" dirty="0" smtClean="0"/>
              <a:t>druhů </a:t>
            </a:r>
            <a:r>
              <a:rPr lang="cs-CZ" dirty="0" err="1" smtClean="0"/>
              <a:t>brutnákovitých</a:t>
            </a:r>
            <a:r>
              <a:rPr lang="cs-CZ" dirty="0" smtClean="0"/>
              <a:t> rostlin, které se vyskytují pouze tam. Rostlinám, které rostou pouze na jednom místě na světa říkáme </a:t>
            </a:r>
            <a:r>
              <a:rPr lang="cs-CZ" dirty="0" err="1" smtClean="0">
                <a:solidFill>
                  <a:srgbClr val="7030A0"/>
                </a:solidFill>
              </a:rPr>
              <a:t>endemiti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Úkoly a otázky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1. Zapiš si do sešitu nadpis</a:t>
            </a:r>
          </a:p>
          <a:p>
            <a:r>
              <a:rPr lang="cs-CZ" sz="2400" dirty="0" smtClean="0"/>
              <a:t>    </a:t>
            </a:r>
            <a:r>
              <a:rPr lang="cs-CZ" sz="2400" i="1" dirty="0" smtClean="0">
                <a:solidFill>
                  <a:srgbClr val="1FE124"/>
                </a:solidFill>
              </a:rPr>
              <a:t>čeleď : </a:t>
            </a:r>
            <a:r>
              <a:rPr lang="cs-CZ" sz="2400" i="1" dirty="0" err="1" smtClean="0">
                <a:solidFill>
                  <a:srgbClr val="1FE124"/>
                </a:solidFill>
              </a:rPr>
              <a:t>Brutnákovité</a:t>
            </a:r>
            <a:endParaRPr lang="cs-CZ" sz="2400" i="1" dirty="0" smtClean="0">
              <a:solidFill>
                <a:srgbClr val="1FE124"/>
              </a:solidFill>
            </a:endParaRPr>
          </a:p>
          <a:p>
            <a:r>
              <a:rPr lang="cs-CZ" sz="2400" i="1" dirty="0" smtClean="0">
                <a:solidFill>
                  <a:srgbClr val="1FE124"/>
                </a:solidFill>
              </a:rPr>
              <a:t>    </a:t>
            </a:r>
            <a:r>
              <a:rPr lang="cs-CZ" sz="2400" dirty="0" smtClean="0"/>
              <a:t>a opiš si informace v oknech </a:t>
            </a:r>
          </a:p>
          <a:p>
            <a:r>
              <a:rPr lang="cs-CZ" sz="2400" dirty="0" smtClean="0"/>
              <a:t>    nadepsaných </a:t>
            </a:r>
            <a:r>
              <a:rPr lang="cs-CZ" sz="2400" i="1" dirty="0" smtClean="0"/>
              <a:t>Zápis </a:t>
            </a:r>
            <a:r>
              <a:rPr lang="cs-CZ" sz="2400" dirty="0" smtClean="0"/>
              <a:t>a</a:t>
            </a:r>
            <a:r>
              <a:rPr lang="cs-CZ" sz="2400" i="1" dirty="0" smtClean="0"/>
              <a:t> Zajímavosti.</a:t>
            </a:r>
          </a:p>
          <a:p>
            <a:endParaRPr lang="cs-CZ" sz="2400" dirty="0" smtClean="0"/>
          </a:p>
          <a:p>
            <a:r>
              <a:rPr lang="cs-CZ" sz="2400" dirty="0" smtClean="0"/>
              <a:t>2. Které z výše uvedených </a:t>
            </a:r>
            <a:r>
              <a:rPr lang="cs-CZ" sz="2400" dirty="0" err="1" smtClean="0"/>
              <a:t>brutnákovitých</a:t>
            </a:r>
            <a:endParaRPr lang="cs-CZ" sz="2400" dirty="0" smtClean="0"/>
          </a:p>
          <a:p>
            <a:r>
              <a:rPr lang="cs-CZ" sz="2400" dirty="0" smtClean="0"/>
              <a:t>    rostlin mají druhový název </a:t>
            </a:r>
            <a:r>
              <a:rPr lang="cs-CZ" sz="2400" i="1" dirty="0" smtClean="0"/>
              <a:t>lékařský?</a:t>
            </a:r>
          </a:p>
          <a:p>
            <a:r>
              <a:rPr lang="cs-CZ" sz="2400" i="1" dirty="0" smtClean="0"/>
              <a:t>    </a:t>
            </a:r>
            <a:r>
              <a:rPr lang="cs-CZ" sz="2400" dirty="0" smtClean="0"/>
              <a:t>Vyhledej a vypiš jejich léčivé účinky a užití.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 smtClean="0"/>
              <a:t>Vlastní tvorba</a:t>
            </a:r>
          </a:p>
          <a:p>
            <a:endParaRPr lang="cs-CZ" sz="900" dirty="0" smtClean="0"/>
          </a:p>
          <a:p>
            <a:r>
              <a:rPr lang="cs-CZ" sz="900" dirty="0" smtClean="0"/>
              <a:t>Obrázky</a:t>
            </a:r>
          </a:p>
          <a:p>
            <a:r>
              <a:rPr lang="cs-CZ" sz="900" dirty="0" smtClean="0"/>
              <a:t>1. VINCENTZ, Frank.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26.4.2013]. Dostupný na WWW: http://cs.wikipedia.org/wiki/Soubor:Symphytum_officinale_08_ies.jpg</a:t>
            </a:r>
          </a:p>
          <a:p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smtClean="0"/>
              <a:t> 2. KARELJ.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26.4.2013]. Dostupný na WWW: http://cs.wikipedia.org/wiki/Soubor:Borago_officinalis_Prague_2011_1.jpg</a:t>
            </a:r>
          </a:p>
          <a:p>
            <a:endParaRPr lang="cs-CZ" sz="900" dirty="0" smtClean="0"/>
          </a:p>
          <a:p>
            <a:r>
              <a:rPr lang="cs-CZ" sz="900" dirty="0" smtClean="0"/>
              <a:t>3. AUTOR NEUVEDEN. </a:t>
            </a:r>
            <a:r>
              <a:rPr lang="cs-CZ" sz="900" i="1" dirty="0" smtClean="0"/>
              <a:t>Druidova.mysteria.</a:t>
            </a:r>
            <a:r>
              <a:rPr lang="cs-CZ" sz="900" i="1" dirty="0" err="1" smtClean="0"/>
              <a:t>cz</a:t>
            </a:r>
            <a:r>
              <a:rPr lang="cs-CZ" sz="900" dirty="0" smtClean="0"/>
              <a:t> [online]. [cit. 20.4.2013]. Dostupný na WWW: http://druidova.mysteria.</a:t>
            </a:r>
            <a:r>
              <a:rPr lang="cs-CZ" sz="900" dirty="0" err="1" smtClean="0"/>
              <a:t>cz</a:t>
            </a:r>
            <a:r>
              <a:rPr lang="cs-CZ" sz="900" dirty="0" smtClean="0"/>
              <a:t>/MISTA_SILY/PLZENSKO/</a:t>
            </a:r>
            <a:r>
              <a:rPr lang="cs-CZ" sz="900" dirty="0" err="1" smtClean="0"/>
              <a:t>Pohadkovy</a:t>
            </a:r>
            <a:r>
              <a:rPr lang="cs-CZ" sz="900" dirty="0" smtClean="0"/>
              <a:t>_kout_</a:t>
            </a:r>
            <a:r>
              <a:rPr lang="cs-CZ" sz="900" dirty="0" err="1" smtClean="0"/>
              <a:t>Plzenska.htm</a:t>
            </a:r>
            <a:endParaRPr lang="cs-CZ" sz="900" dirty="0" smtClean="0"/>
          </a:p>
          <a:p>
            <a:endParaRPr lang="cs-CZ" sz="900" dirty="0" smtClean="0"/>
          </a:p>
          <a:p>
            <a:r>
              <a:rPr lang="cs-CZ" sz="900" dirty="0" smtClean="0"/>
              <a:t>4. </a:t>
            </a:r>
            <a:r>
              <a:rPr lang="cs-CZ" sz="900" dirty="0"/>
              <a:t>VAVŘÍK, Martin. </a:t>
            </a:r>
            <a:r>
              <a:rPr lang="cs-CZ" sz="900" i="1" dirty="0"/>
              <a:t>Wikipedia.cz</a:t>
            </a:r>
            <a:r>
              <a:rPr lang="cs-CZ" sz="900" dirty="0"/>
              <a:t> [online]. [cit. 2</a:t>
            </a:r>
            <a:r>
              <a:rPr lang="cs-CZ" sz="900" dirty="0" smtClean="0"/>
              <a:t>0.4.2013</a:t>
            </a:r>
            <a:r>
              <a:rPr lang="cs-CZ" sz="900" dirty="0"/>
              <a:t>]. Dostupný na WWW: http://cs.wikipedia.org/wiki/Soubor:PomnenkaAlpska.jpg </a:t>
            </a:r>
          </a:p>
          <a:p>
            <a:endParaRPr lang="cs-CZ" sz="900" dirty="0"/>
          </a:p>
          <a:p>
            <a:r>
              <a:rPr lang="cs-CZ" sz="900" dirty="0" smtClean="0"/>
              <a:t>5.  AUTOR NEUVEDEN. </a:t>
            </a:r>
            <a:r>
              <a:rPr lang="cs-CZ" sz="900" i="1" dirty="0" smtClean="0"/>
              <a:t>Blog.</a:t>
            </a:r>
            <a:r>
              <a:rPr lang="cs-CZ" sz="900" i="1" dirty="0" err="1" smtClean="0"/>
              <a:t>cz</a:t>
            </a:r>
            <a:r>
              <a:rPr lang="cs-CZ" sz="900" dirty="0" smtClean="0"/>
              <a:t> [online]. [cit. 23.4.2013]. Dostupný na WWW: http://moje-kniha-stinu.blog.cz/0909 </a:t>
            </a:r>
            <a:br>
              <a:rPr lang="cs-CZ" sz="900" dirty="0" smtClean="0"/>
            </a:b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/>
              <a:t>6.  AUTOR NEUVEDEN. </a:t>
            </a:r>
            <a:r>
              <a:rPr lang="cs-CZ" sz="900" i="1" dirty="0"/>
              <a:t>Blog.cz</a:t>
            </a:r>
            <a:r>
              <a:rPr lang="cs-CZ" sz="900" dirty="0"/>
              <a:t> [online]. [cit. 23.4.2013]. Dostupný na WWW: http://sceneryphoto.blog.cz/1006/habrova-sec</a:t>
            </a:r>
          </a:p>
          <a:p>
            <a:endParaRPr lang="cs-CZ" sz="900" dirty="0" smtClean="0"/>
          </a:p>
          <a:p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</a:t>
            </a:r>
            <a:r>
              <a:rPr lang="cs-CZ" sz="1200" dirty="0"/>
              <a:t>čeledi </a:t>
            </a:r>
            <a:r>
              <a:rPr lang="cs-CZ" sz="1200" dirty="0" smtClean="0"/>
              <a:t>brutnákovitých</a:t>
            </a:r>
            <a:r>
              <a:rPr lang="cs-CZ" sz="1200" dirty="0"/>
              <a:t>. 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7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1676</TotalTime>
  <Words>329</Words>
  <Application>Microsoft Office PowerPoint</Application>
  <PresentationFormat>Předvádění na obrazovce (4:3)</PresentationFormat>
  <Paragraphs>158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Lití písma</vt:lpstr>
      <vt:lpstr>Prezentace aplikace PowerPoint</vt:lpstr>
      <vt:lpstr>Brutnákovité</vt:lpstr>
      <vt:lpstr>Zopakuj si</vt:lpstr>
      <vt:lpstr>Zápis </vt:lpstr>
      <vt:lpstr>Zápis</vt:lpstr>
      <vt:lpstr>Zápis</vt:lpstr>
      <vt:lpstr>Zápis </vt:lpstr>
      <vt:lpstr>Zápis</vt:lpstr>
      <vt:lpstr>Zápis </vt:lpstr>
      <vt:lpstr>Brutnák lékařský</vt:lpstr>
      <vt:lpstr>Hadinec obecný </vt:lpstr>
      <vt:lpstr>Pomněnka </vt:lpstr>
      <vt:lpstr>Kostival lékařský</vt:lpstr>
      <vt:lpstr>Plicník lékařský</vt:lpstr>
      <vt:lpstr>Zajímavosti </vt:lpstr>
      <vt:lpstr>Úkoly a otázky</vt:lpstr>
      <vt:lpstr> Zdroje a citace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Brutnákovité</dc:title>
  <dc:creator>OEM</dc:creator>
  <cp:lastModifiedBy>NB</cp:lastModifiedBy>
  <cp:revision>144</cp:revision>
  <dcterms:created xsi:type="dcterms:W3CDTF">2013-04-15T17:32:59Z</dcterms:created>
  <dcterms:modified xsi:type="dcterms:W3CDTF">2013-05-12T19:14:58Z</dcterms:modified>
</cp:coreProperties>
</file>