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33678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04206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20783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72696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51396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77613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43195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5774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71051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96670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5242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FA9E6D-8298-43C8-8BCD-E09E0DF3D57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F8FC8-1E79-418B-9F2D-9B72EABB39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4111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Majetek a bohatství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VY_32_INOVACE_02_Majetek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898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Majetek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To</a:t>
            </a:r>
            <a:r>
              <a:rPr lang="cs-CZ" dirty="0" smtClean="0"/>
              <a:t>, co </a:t>
            </a:r>
            <a:r>
              <a:rPr lang="cs-CZ" dirty="0" smtClean="0"/>
              <a:t>člověk</a:t>
            </a:r>
            <a:r>
              <a:rPr lang="cs-CZ" dirty="0" smtClean="0"/>
              <a:t>, instituce má nebo </a:t>
            </a:r>
            <a:r>
              <a:rPr lang="cs-CZ" dirty="0" smtClean="0"/>
              <a:t>vlastní.</a:t>
            </a:r>
          </a:p>
          <a:p>
            <a:r>
              <a:rPr lang="cs-CZ" dirty="0" smtClean="0"/>
              <a:t>Souhrn veškerých statků, se kterými majitel nakládá a také ručí za své závazky.</a:t>
            </a:r>
          </a:p>
          <a:p>
            <a:r>
              <a:rPr lang="cs-CZ" dirty="0" smtClean="0"/>
              <a:t>Právní vztah majitele a majetku nazýváme 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                        VLASTNICTVÍ</a:t>
            </a:r>
          </a:p>
          <a:p>
            <a:r>
              <a:rPr lang="cs-CZ" dirty="0" smtClean="0"/>
              <a:t>Majetek </a:t>
            </a:r>
            <a:r>
              <a:rPr lang="cs-CZ" dirty="0" smtClean="0"/>
              <a:t>tvoří: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f</a:t>
            </a:r>
            <a:r>
              <a:rPr lang="cs-CZ" dirty="0" smtClean="0"/>
              <a:t>yzické – hmotné </a:t>
            </a:r>
            <a:r>
              <a:rPr lang="cs-CZ" dirty="0" smtClean="0"/>
              <a:t>statky </a:t>
            </a:r>
          </a:p>
          <a:p>
            <a:r>
              <a:rPr lang="cs-CZ" dirty="0" smtClean="0"/>
              <a:t>d</a:t>
            </a:r>
            <a:r>
              <a:rPr lang="cs-CZ" dirty="0" smtClean="0"/>
              <a:t>uševní –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nehmotné statky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Majetek – druhy majetku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4600" dirty="0" smtClean="0">
                <a:solidFill>
                  <a:srgbClr val="00B050"/>
                </a:solidFill>
              </a:rPr>
              <a:t>Hmotný majetek</a:t>
            </a:r>
          </a:p>
          <a:p>
            <a:r>
              <a:rPr lang="cs-CZ" sz="3800" dirty="0" smtClean="0"/>
              <a:t>Nemovitý </a:t>
            </a:r>
            <a:r>
              <a:rPr lang="cs-CZ" sz="3800" dirty="0" smtClean="0"/>
              <a:t>(nehnutelný</a:t>
            </a:r>
            <a:r>
              <a:rPr lang="cs-CZ" sz="3800" dirty="0" smtClean="0"/>
              <a:t>): pozemky, budovy,prostory</a:t>
            </a:r>
          </a:p>
          <a:p>
            <a:r>
              <a:rPr lang="cs-CZ" sz="3800" dirty="0" smtClean="0"/>
              <a:t>Movitý: </a:t>
            </a:r>
            <a:r>
              <a:rPr lang="cs-CZ" sz="3800" dirty="0" smtClean="0"/>
              <a:t>(hnutelný</a:t>
            </a:r>
            <a:r>
              <a:rPr lang="cs-CZ" sz="3800" dirty="0" smtClean="0"/>
              <a:t>): </a:t>
            </a:r>
            <a:r>
              <a:rPr lang="cs-CZ" sz="3800" dirty="0" smtClean="0"/>
              <a:t>předměty</a:t>
            </a:r>
            <a:r>
              <a:rPr lang="cs-CZ" sz="3800" dirty="0" smtClean="0"/>
              <a:t>, stroje</a:t>
            </a:r>
            <a:r>
              <a:rPr lang="cs-CZ" sz="3800" dirty="0" smtClean="0"/>
              <a:t>, automobily</a:t>
            </a:r>
            <a:r>
              <a:rPr lang="cs-CZ" sz="3800" dirty="0" smtClean="0"/>
              <a:t>, materiál, zařízení</a:t>
            </a:r>
            <a:r>
              <a:rPr lang="cs-CZ" sz="3800" dirty="0" smtClean="0"/>
              <a:t>….</a:t>
            </a:r>
          </a:p>
          <a:p>
            <a:r>
              <a:rPr lang="cs-CZ" sz="4600" dirty="0" smtClean="0">
                <a:solidFill>
                  <a:srgbClr val="00B050"/>
                </a:solidFill>
              </a:rPr>
              <a:t>Nehmotný majetek</a:t>
            </a:r>
          </a:p>
          <a:p>
            <a:r>
              <a:rPr lang="cs-CZ" sz="3800" dirty="0" smtClean="0"/>
              <a:t>Patentované technologické postupy tzv. </a:t>
            </a:r>
            <a:r>
              <a:rPr lang="cs-CZ" sz="3800" dirty="0" err="1" smtClean="0"/>
              <a:t>know</a:t>
            </a:r>
            <a:r>
              <a:rPr lang="cs-CZ" sz="3800" dirty="0" smtClean="0"/>
              <a:t>-</a:t>
            </a:r>
            <a:r>
              <a:rPr lang="cs-CZ" sz="3800" dirty="0" err="1" smtClean="0"/>
              <a:t>how</a:t>
            </a:r>
            <a:endParaRPr lang="cs-CZ" sz="3800" dirty="0" smtClean="0"/>
          </a:p>
          <a:p>
            <a:r>
              <a:rPr lang="cs-CZ" sz="3800" dirty="0" smtClean="0"/>
              <a:t>Autorská práva</a:t>
            </a:r>
          </a:p>
          <a:p>
            <a:r>
              <a:rPr lang="cs-CZ" sz="4600" dirty="0" smtClean="0">
                <a:solidFill>
                  <a:srgbClr val="00B050"/>
                </a:solidFill>
              </a:rPr>
              <a:t>Finanční majetek</a:t>
            </a:r>
          </a:p>
          <a:p>
            <a:r>
              <a:rPr lang="cs-CZ" sz="3800" dirty="0" smtClean="0"/>
              <a:t>Peníze</a:t>
            </a:r>
            <a:r>
              <a:rPr lang="cs-CZ" sz="3800" dirty="0" smtClean="0"/>
              <a:t>, cenné papíry</a:t>
            </a:r>
            <a:endParaRPr lang="cs-CZ" sz="3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Zkusme určit správný druh majetku</a:t>
            </a:r>
            <a:br>
              <a:rPr lang="cs-CZ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hmotný</a:t>
            </a:r>
            <a:r>
              <a:rPr lang="cs-CZ" sz="3600" dirty="0" smtClean="0">
                <a:solidFill>
                  <a:srgbClr val="FF0000"/>
                </a:solidFill>
              </a:rPr>
              <a:t>, nehmotný, finanční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Ovocný sad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Hmotný majetek</a:t>
            </a:r>
          </a:p>
          <a:p>
            <a:r>
              <a:rPr lang="cs-CZ" sz="3600" dirty="0" smtClean="0"/>
              <a:t>Kůň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Hmotný majetek</a:t>
            </a:r>
          </a:p>
          <a:p>
            <a:r>
              <a:rPr lang="cs-CZ" sz="3600" dirty="0" smtClean="0"/>
              <a:t>Originální receptura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Nehmotný majetek</a:t>
            </a:r>
          </a:p>
          <a:p>
            <a:r>
              <a:rPr lang="cs-CZ" sz="3600" dirty="0" smtClean="0"/>
              <a:t>Bankovka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Finanční majetek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Info</a:t>
            </a:r>
            <a:r>
              <a:rPr lang="cs-CZ" dirty="0" smtClean="0"/>
              <a:t>. autor</a:t>
            </a:r>
          </a:p>
          <a:p>
            <a:r>
              <a:rPr lang="cs-CZ" dirty="0"/>
              <a:t>Vytvořeno jako DUM do předmětu občanská výchova na Základní škole </a:t>
            </a:r>
            <a:r>
              <a:rPr lang="cs-CZ" dirty="0" smtClean="0"/>
              <a:t> </a:t>
            </a:r>
            <a:r>
              <a:rPr lang="cs-CZ" dirty="0"/>
              <a:t>Mladá Boleslav 17. listopadu 1325 příspěvková organizace, </a:t>
            </a:r>
            <a:r>
              <a:rPr lang="cs-CZ"/>
              <a:t>pro </a:t>
            </a:r>
            <a:r>
              <a:rPr lang="cs-CZ" smtClean="0"/>
              <a:t>         </a:t>
            </a:r>
            <a:r>
              <a:rPr lang="cs-CZ" dirty="0" smtClean="0"/>
              <a:t>8. </a:t>
            </a:r>
            <a:r>
              <a:rPr lang="cs-CZ" dirty="0"/>
              <a:t>ročník.</a:t>
            </a:r>
          </a:p>
          <a:p>
            <a:r>
              <a:rPr lang="cs-CZ" dirty="0"/>
              <a:t>Materiál slouží k doplnění výkladu k tématu – </a:t>
            </a:r>
            <a:r>
              <a:rPr lang="cs-CZ" dirty="0" smtClean="0"/>
              <a:t>Majetek.</a:t>
            </a:r>
            <a:endParaRPr lang="cs-CZ" dirty="0"/>
          </a:p>
          <a:p>
            <a:r>
              <a:rPr lang="cs-CZ" dirty="0"/>
              <a:t>Materiál doporučuji prezentovat pomocí dataprojektoru či interaktivní tabule.</a:t>
            </a:r>
          </a:p>
          <a:p>
            <a:r>
              <a:rPr lang="cs-CZ" dirty="0"/>
              <a:t>Materiál byl vytvořen a pilotován v I. pololetí školního roku </a:t>
            </a:r>
            <a:r>
              <a:rPr lang="cs-CZ" dirty="0" smtClean="0"/>
              <a:t>2011/2012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760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201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1_Motiv sady Office</vt:lpstr>
      <vt:lpstr>     </vt:lpstr>
      <vt:lpstr>Majetek</vt:lpstr>
      <vt:lpstr>Majetek – druhy majetku</vt:lpstr>
      <vt:lpstr>Zkusme určit správný druh majetku hmotný, nehmotný, finanční</vt:lpstr>
      <vt:lpstr>odkazy</vt:lpstr>
    </vt:vector>
  </TitlesOfParts>
  <Company>TUL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Majetek</dc:title>
  <dc:creator>adela.zemanova</dc:creator>
  <cp:lastModifiedBy>U1</cp:lastModifiedBy>
  <cp:revision>6</cp:revision>
  <dcterms:created xsi:type="dcterms:W3CDTF">2012-10-30T15:43:30Z</dcterms:created>
  <dcterms:modified xsi:type="dcterms:W3CDTF">2013-05-13T17:41:09Z</dcterms:modified>
</cp:coreProperties>
</file>