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56" r:id="rId4"/>
    <p:sldId id="257" r:id="rId5"/>
    <p:sldId id="258" r:id="rId6"/>
    <p:sldId id="263" r:id="rId7"/>
    <p:sldId id="260" r:id="rId8"/>
    <p:sldId id="261" r:id="rId9"/>
    <p:sldId id="262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C538-A18F-44F3-ACAA-17F1030FD965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4751A-CAD7-42BB-BC9D-8A7AA7B38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C538-A18F-44F3-ACAA-17F1030FD965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4751A-CAD7-42BB-BC9D-8A7AA7B38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C538-A18F-44F3-ACAA-17F1030FD965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4751A-CAD7-42BB-BC9D-8A7AA7B38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C538-A18F-44F3-ACAA-17F1030FD965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4751A-CAD7-42BB-BC9D-8A7AA7B38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C538-A18F-44F3-ACAA-17F1030FD965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4751A-CAD7-42BB-BC9D-8A7AA7B38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C538-A18F-44F3-ACAA-17F1030FD965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4751A-CAD7-42BB-BC9D-8A7AA7B38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C538-A18F-44F3-ACAA-17F1030FD965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4751A-CAD7-42BB-BC9D-8A7AA7B38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C538-A18F-44F3-ACAA-17F1030FD965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4751A-CAD7-42BB-BC9D-8A7AA7B38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C538-A18F-44F3-ACAA-17F1030FD965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4751A-CAD7-42BB-BC9D-8A7AA7B38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C538-A18F-44F3-ACAA-17F1030FD965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4751A-CAD7-42BB-BC9D-8A7AA7B38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2C538-A18F-44F3-ACAA-17F1030FD965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4751A-CAD7-42BB-BC9D-8A7AA7B38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07753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69959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42523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38461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9910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89080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54859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9582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94873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26504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8006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2C538-A18F-44F3-ACAA-17F1030FD965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4751A-CAD7-42BB-BC9D-8A7AA7B38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4279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Flag_of_the_United_Nations.sv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/>
              <a:t>Mezinárodní </a:t>
            </a:r>
            <a:r>
              <a:rPr lang="cs-CZ" dirty="0" smtClean="0"/>
              <a:t>organizace</a:t>
            </a:r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Ludmila Dvořáková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VY_32_INOVACE_15_Mezinárodní organizace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3296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2644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UNESCO</a:t>
            </a:r>
            <a:endParaRPr lang="cs-CZ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dirty="0" smtClean="0"/>
              <a:t> </a:t>
            </a:r>
            <a:r>
              <a:rPr lang="cs-CZ" sz="3000" dirty="0" smtClean="0">
                <a:solidFill>
                  <a:schemeClr val="bg1">
                    <a:lumMod val="95000"/>
                  </a:schemeClr>
                </a:solidFill>
              </a:rPr>
              <a:t>Jedna z  mezinárodních organizací OSN</a:t>
            </a:r>
            <a:endParaRPr lang="cs-CZ" dirty="0" smtClean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Podnětem  vzniku byly hrůzy 2.sv. války</a:t>
            </a:r>
          </a:p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Hlavním úkolem je udržovat mezinárodní mír</a:t>
            </a:r>
          </a:p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Rozvíjí spolupráci  v oblastech</a:t>
            </a:r>
          </a:p>
          <a:p>
            <a:pPr>
              <a:buFont typeface="Wingdings" pitchFamily="2" charset="2"/>
              <a:buChar char="§"/>
            </a:pPr>
            <a:r>
              <a:rPr lang="cs-CZ" dirty="0">
                <a:solidFill>
                  <a:schemeClr val="bg1">
                    <a:lumMod val="95000"/>
                  </a:schemeClr>
                </a:solidFill>
              </a:rPr>
              <a:t>v</a:t>
            </a:r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ýchovy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vědy a kultury</a:t>
            </a:r>
          </a:p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Prosazuje úctu k lidským právům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UNESCO - ČR</a:t>
            </a:r>
            <a:endParaRPr lang="cs-CZ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Československo patřilo k zakládajícím členům </a:t>
            </a:r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organizace</a:t>
            </a:r>
            <a:endParaRPr lang="cs-CZ" dirty="0" smtClean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Samostatná ČR se stala členem v roce 1993</a:t>
            </a:r>
          </a:p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Česká republika má Českou komisi pro UNESCO- zprostředkovává styk s mezinárodními institucemi</a:t>
            </a:r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, studuje </a:t>
            </a:r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dokumenty</a:t>
            </a:r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, rozšiřuje </a:t>
            </a:r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myšlenky </a:t>
            </a:r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UNESCA</a:t>
            </a:r>
            <a:endParaRPr lang="cs-CZ" dirty="0" smtClean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ČR má stálou misii při UNESCU- zajišťuje vztahy mezi ČR a organizací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UNESCO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5405" y="1600200"/>
            <a:ext cx="679319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organizace má </a:t>
            </a:r>
            <a:r>
              <a:rPr lang="cs-CZ" smtClean="0"/>
              <a:t>tuto vlajku?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556792"/>
            <a:ext cx="762000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Organizace spojených národů</a:t>
            </a:r>
          </a:p>
          <a:p>
            <a:r>
              <a:rPr lang="cs-CZ" dirty="0" smtClean="0"/>
              <a:t>Mezinárodní organizace</a:t>
            </a:r>
            <a:r>
              <a:rPr lang="cs-CZ" dirty="0" smtClean="0"/>
              <a:t>, která </a:t>
            </a:r>
            <a:r>
              <a:rPr lang="cs-CZ" dirty="0" smtClean="0"/>
              <a:t>byla založena v roce 1945 v </a:t>
            </a:r>
            <a:r>
              <a:rPr lang="cs-CZ" dirty="0" smtClean="0"/>
              <a:t>USA, </a:t>
            </a:r>
            <a:r>
              <a:rPr lang="cs-CZ" dirty="0" smtClean="0"/>
              <a:t>nahradila Společnost </a:t>
            </a:r>
            <a:r>
              <a:rPr lang="cs-CZ" dirty="0" smtClean="0"/>
              <a:t>národů</a:t>
            </a:r>
            <a:endParaRPr lang="cs-CZ" dirty="0" smtClean="0"/>
          </a:p>
          <a:p>
            <a:r>
              <a:rPr lang="cs-CZ" dirty="0" smtClean="0"/>
              <a:t>Cíle OSN: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Zachování mezinárodního míru a bezpečnosti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Zajištění mezinárodní spolupráce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Členství v OSN je na principu naprosté </a:t>
            </a:r>
            <a:r>
              <a:rPr lang="cs-CZ" dirty="0" smtClean="0"/>
              <a:t>rovnosti</a:t>
            </a:r>
            <a:endParaRPr lang="cs-CZ" dirty="0" smtClean="0"/>
          </a:p>
          <a:p>
            <a:r>
              <a:rPr lang="cs-CZ" dirty="0" smtClean="0"/>
              <a:t>Státy mají svá zastoupení tzv. stálé </a:t>
            </a:r>
            <a:r>
              <a:rPr lang="cs-CZ" dirty="0" smtClean="0"/>
              <a:t>mise</a:t>
            </a:r>
            <a:endParaRPr lang="cs-CZ" dirty="0" smtClean="0"/>
          </a:p>
          <a:p>
            <a:r>
              <a:rPr lang="cs-CZ" dirty="0" smtClean="0"/>
              <a:t>Každý stát má své zástupce ve Valném shromáždění, každý má jeden platný </a:t>
            </a:r>
            <a:r>
              <a:rPr lang="cs-CZ" dirty="0" smtClean="0"/>
              <a:t>hlas</a:t>
            </a:r>
            <a:endParaRPr lang="cs-CZ" dirty="0" smtClean="0"/>
          </a:p>
          <a:p>
            <a:r>
              <a:rPr lang="cs-CZ" dirty="0" smtClean="0"/>
              <a:t>Výkonným orgánem je Rada bezpečnosti –hlavní odpovědnost za mezinárodní mír a </a:t>
            </a:r>
            <a:r>
              <a:rPr lang="cs-CZ" dirty="0" smtClean="0"/>
              <a:t>bezpečnost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http://cs.wikipedia.org/wiki/Soubor:Flag_of_the_United_Nations.svg</a:t>
            </a:r>
            <a:endParaRPr lang="cs-CZ" dirty="0" smtClean="0"/>
          </a:p>
          <a:p>
            <a:r>
              <a:rPr lang="cs-CZ" dirty="0"/>
              <a:t>http://cs.wikipedia.org/wiki/Soubor:Flag_of_UNESCO.svg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Vytvořeno </a:t>
            </a:r>
            <a:r>
              <a:rPr lang="cs-CZ" dirty="0"/>
              <a:t>jako DUM do předmětu občanská výchova na Základní </a:t>
            </a:r>
            <a:r>
              <a:rPr lang="cs-CZ" dirty="0" smtClean="0"/>
              <a:t>škole </a:t>
            </a:r>
            <a:r>
              <a:rPr lang="cs-CZ" dirty="0"/>
              <a:t>Mladá Boleslav 17. listopadu 1325 příspěvková organizace, pro </a:t>
            </a:r>
            <a:r>
              <a:rPr lang="cs-CZ" dirty="0" smtClean="0"/>
              <a:t>        9. </a:t>
            </a:r>
            <a:r>
              <a:rPr lang="cs-CZ" dirty="0"/>
              <a:t>ročník.</a:t>
            </a:r>
          </a:p>
          <a:p>
            <a:r>
              <a:rPr lang="cs-CZ" dirty="0"/>
              <a:t>Materiál slouží k doplnění výkladu k tématu – </a:t>
            </a:r>
            <a:r>
              <a:rPr lang="cs-CZ" dirty="0" smtClean="0"/>
              <a:t>Mezinárodní organizace.</a:t>
            </a:r>
            <a:endParaRPr lang="cs-CZ" dirty="0"/>
          </a:p>
          <a:p>
            <a:r>
              <a:rPr lang="cs-CZ" dirty="0"/>
              <a:t>Materiál doporučuji prezentovat pomocí dataprojektoru či interaktivní tabule.</a:t>
            </a:r>
          </a:p>
          <a:p>
            <a:r>
              <a:rPr lang="cs-CZ" dirty="0"/>
              <a:t>Materiál byl vytvořen a pilotován v </a:t>
            </a:r>
            <a:r>
              <a:rPr lang="cs-CZ" dirty="0" smtClean="0"/>
              <a:t>II</a:t>
            </a:r>
            <a:r>
              <a:rPr lang="cs-CZ" dirty="0"/>
              <a:t>. pololetí školního roku </a:t>
            </a:r>
            <a:r>
              <a:rPr lang="cs-CZ" dirty="0" smtClean="0"/>
              <a:t>2011/2012.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36602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261</Words>
  <Application>Microsoft Office PowerPoint</Application>
  <PresentationFormat>Předvádění na obrazovce (4:3)</PresentationFormat>
  <Paragraphs>46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1_Motiv sady Office</vt:lpstr>
      <vt:lpstr>     </vt:lpstr>
      <vt:lpstr>UNESCO</vt:lpstr>
      <vt:lpstr>UNESCO - ČR</vt:lpstr>
      <vt:lpstr>UNESCO</vt:lpstr>
      <vt:lpstr>Která organizace má tuto vlajku?</vt:lpstr>
      <vt:lpstr>OSN</vt:lpstr>
      <vt:lpstr>OSN</vt:lpstr>
      <vt:lpstr>ODKAZY</vt:lpstr>
      <vt:lpstr>odkazy</vt:lpstr>
    </vt:vector>
  </TitlesOfParts>
  <Company>TUL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UNESCO</dc:title>
  <dc:creator>adela.zemanova</dc:creator>
  <cp:lastModifiedBy>U1</cp:lastModifiedBy>
  <cp:revision>11</cp:revision>
  <dcterms:created xsi:type="dcterms:W3CDTF">2012-11-20T14:11:59Z</dcterms:created>
  <dcterms:modified xsi:type="dcterms:W3CDTF">2013-05-13T19:25:57Z</dcterms:modified>
</cp:coreProperties>
</file>