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5"/>
  </p:notesMasterIdLst>
  <p:sldIdLst>
    <p:sldId id="256" r:id="rId3"/>
    <p:sldId id="257" r:id="rId4"/>
    <p:sldId id="258" r:id="rId5"/>
    <p:sldId id="259" r:id="rId6"/>
    <p:sldId id="260" r:id="rId7"/>
    <p:sldId id="262" r:id="rId8"/>
    <p:sldId id="263" r:id="rId9"/>
    <p:sldId id="261" r:id="rId10"/>
    <p:sldId id="264" r:id="rId11"/>
    <p:sldId id="265" r:id="rId12"/>
    <p:sldId id="266" r:id="rId13"/>
    <p:sldId id="267" r:id="rId14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9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82093150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00" cy="4467599"/>
          </a:xfrm>
          <a:prstGeom prst="rect">
            <a:avLst/>
          </a:prstGeom>
        </p:spPr>
        <p:txBody>
          <a:bodyPr lIns="91425" tIns="91425" rIns="91425" bIns="91425" anchor="t" anchorCtr="0">
            <a:sp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TxTwoObj" type="twoTxTwoObj">
  <p:cSld name="twoTxTwoObj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1412111" y="2316008"/>
            <a:ext cx="305714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2"/>
          </p:nvPr>
        </p:nvSpPr>
        <p:spPr>
          <a:xfrm>
            <a:off x="1041720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3"/>
          </p:nvPr>
        </p:nvSpPr>
        <p:spPr>
          <a:xfrm>
            <a:off x="5011837" y="2316009"/>
            <a:ext cx="30557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4"/>
          </p:nvPr>
        </p:nvSpPr>
        <p:spPr>
          <a:xfrm>
            <a:off x="4645151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jp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8.jp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63374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Sinová a kosinová věta v praktických úlohách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2533987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ICT</a:t>
            </a:r>
          </a:p>
          <a:p>
            <a:pPr lvl="0">
              <a:lnSpc>
                <a:spcPct val="150000"/>
              </a:lnSpc>
              <a:buClr>
                <a:schemeClr val="dk1"/>
              </a:buClr>
              <a:buSzPct val="25000"/>
            </a:pP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06_01_32_INOVACE_</a:t>
            </a:r>
            <a:r>
              <a:rPr lang="cs-CZ" sz="2200" dirty="0" smtClean="0">
                <a:solidFill>
                  <a:srgbClr val="000000"/>
                </a:solidFill>
              </a:rPr>
              <a:t>13 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395287" y="693032"/>
            <a:ext cx="8210550" cy="64629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1800" b="0" i="0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Sinová a kosinová věta v praktických úlohách</a:t>
            </a:r>
            <a:endParaRPr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 dirty="0"/>
          </a:p>
          <a:p>
            <a:endParaRPr dirty="0"/>
          </a:p>
          <a:p>
            <a:endParaRPr dirty="0"/>
          </a:p>
          <a:p>
            <a:endParaRPr dirty="0"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je </a:t>
            </a:r>
            <a:r>
              <a:rPr lang="cs-CZ" sz="1400" b="0" i="1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Mgr. Radka Macháňová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395287" y="3308350"/>
            <a:ext cx="8350250" cy="2369839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>
              <a:buClr>
                <a:schemeClr val="dk1"/>
              </a:buClr>
              <a:buSzPct val="25000"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1" dirty="0" smtClean="0"/>
              <a:t>prezentace </a:t>
            </a:r>
            <a:r>
              <a:rPr lang="cs-CZ" sz="2200" b="1" dirty="0"/>
              <a:t>obsahuje vyřešené příklady a </a:t>
            </a:r>
            <a:r>
              <a:rPr lang="cs-CZ" sz="2200" b="1" dirty="0" smtClean="0"/>
              <a:t>příklady </a:t>
            </a:r>
            <a:r>
              <a:rPr lang="cs-CZ" sz="2200" b="1" dirty="0"/>
              <a:t>k procvičení</a:t>
            </a:r>
            <a:endParaRPr lang="x-none" sz="2200" b="1"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  <a:p>
            <a:endParaRPr dirty="0"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Klíčová 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slova: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obecný trojúhelník, sinová věta, kosinová věta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027112"/>
            <a:ext cx="7776864" cy="889720"/>
          </a:xfrm>
        </p:spPr>
        <p:txBody>
          <a:bodyPr/>
          <a:lstStyle/>
          <a:p>
            <a:pPr algn="ctr"/>
            <a:r>
              <a:rPr lang="cs-CZ" b="1" dirty="0" smtClean="0"/>
              <a:t>CO JE TO TRIGONOMETRIE?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844824"/>
            <a:ext cx="6777036" cy="3987651"/>
          </a:xfrm>
        </p:spPr>
        <p:txBody>
          <a:bodyPr/>
          <a:lstStyle/>
          <a:p>
            <a:r>
              <a:rPr lang="cs-CZ" dirty="0" smtClean="0"/>
              <a:t>Trigonometrie je geometrie, která se zabývá měřením trojúhelníků</a:t>
            </a:r>
          </a:p>
          <a:p>
            <a:r>
              <a:rPr lang="cs-CZ" dirty="0" smtClean="0"/>
              <a:t>Starověké poznatky z trigonometrie a astronomie sepsal řecký astronom Ptolemaios (100 – 178 n.l.)</a:t>
            </a:r>
          </a:p>
          <a:p>
            <a:r>
              <a:rPr lang="cs-CZ" dirty="0" smtClean="0"/>
              <a:t>Trigonometrie se využívala k vyměřování pozemků, k určování polohy na moři, k sestavování kalendáře a k astronomickým pozorováním</a:t>
            </a:r>
          </a:p>
        </p:txBody>
      </p:sp>
      <p:pic>
        <p:nvPicPr>
          <p:cNvPr id="1026" name="Picture 2" descr="http://upload.wikimedia.org/wikipedia/commons/thumb/1/16/Ptolemy_16century.jpg/220px-Ptolemy_16centur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338" y="4869160"/>
            <a:ext cx="1386102" cy="149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470046" y="6044967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250595"/>
            <a:ext cx="3498003" cy="201167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785926"/>
            <a:ext cx="6777036" cy="4046549"/>
          </a:xfrm>
        </p:spPr>
        <p:txBody>
          <a:bodyPr/>
          <a:lstStyle/>
          <a:p>
            <a:r>
              <a:rPr lang="cs-CZ" dirty="0" smtClean="0"/>
              <a:t>Síly o velikosti F</a:t>
            </a:r>
            <a:r>
              <a:rPr lang="cs-CZ" baseline="-25000" dirty="0" smtClean="0"/>
              <a:t>1</a:t>
            </a:r>
            <a:r>
              <a:rPr lang="cs-CZ" dirty="0" smtClean="0"/>
              <a:t> = 52 N a F</a:t>
            </a:r>
            <a:r>
              <a:rPr lang="cs-CZ" baseline="-25000" dirty="0" smtClean="0"/>
              <a:t>2</a:t>
            </a:r>
            <a:r>
              <a:rPr lang="cs-CZ" dirty="0" smtClean="0"/>
              <a:t>= 86 N působí v bodě P a svírají úhel </a:t>
            </a:r>
            <a:r>
              <a:rPr lang="el-GR" dirty="0" smtClean="0"/>
              <a:t>φ</a:t>
            </a:r>
            <a:r>
              <a:rPr lang="cs-CZ" dirty="0" smtClean="0"/>
              <a:t> = 58°30´. Vypočtěte velikost F jejich výslednice a úhly, které s ní síly F</a:t>
            </a:r>
            <a:r>
              <a:rPr lang="cs-CZ" baseline="-25000" dirty="0" smtClean="0"/>
              <a:t>1</a:t>
            </a:r>
            <a:r>
              <a:rPr lang="cs-CZ" dirty="0" smtClean="0"/>
              <a:t> ,F</a:t>
            </a:r>
            <a:r>
              <a:rPr lang="cs-CZ" baseline="-25000" dirty="0" smtClean="0"/>
              <a:t>2 </a:t>
            </a:r>
            <a:r>
              <a:rPr lang="cs-CZ" dirty="0" smtClean="0"/>
              <a:t> svírají.</a:t>
            </a:r>
          </a:p>
          <a:p>
            <a:endParaRPr lang="cs-CZ" dirty="0" smtClean="0"/>
          </a:p>
          <a:p>
            <a:r>
              <a:rPr lang="cs-CZ" dirty="0" smtClean="0"/>
              <a:t>V rovnoběžníku PABC na obr.                          je skládání sil znázorněno.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357950" y="6143644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250595"/>
            <a:ext cx="3498003" cy="201167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0"/>
            <a:ext cx="7024686" cy="2857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857232"/>
            <a:ext cx="6777036" cy="497524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Velikost výslednice F určíme pomocí kosinové věty z trojúhelníku PAB: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 dosazení a dopočítání: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1142984"/>
            <a:ext cx="6917580" cy="357190"/>
          </a:xfrm>
          <a:prstGeom prst="rect">
            <a:avLst/>
          </a:prstGeom>
          <a:noFill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71604" y="2786058"/>
            <a:ext cx="3838575" cy="342900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42976" y="4071942"/>
            <a:ext cx="4962525" cy="333375"/>
          </a:xfrm>
          <a:prstGeom prst="rect">
            <a:avLst/>
          </a:prstGeom>
          <a:noFill/>
        </p:spPr>
      </p:pic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71670" y="4500570"/>
            <a:ext cx="1495425" cy="323850"/>
          </a:xfrm>
          <a:prstGeom prst="rect">
            <a:avLst/>
          </a:prstGeom>
          <a:noFill/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742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0" y="1419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0" y="17430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643834" y="6000768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153179"/>
            <a:ext cx="3498003" cy="201167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285728"/>
            <a:ext cx="7024686" cy="1428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785794"/>
            <a:ext cx="6777036" cy="5429288"/>
          </a:xfrm>
        </p:spPr>
        <p:txBody>
          <a:bodyPr/>
          <a:lstStyle/>
          <a:p>
            <a:r>
              <a:rPr lang="cs-CZ" dirty="0" smtClean="0"/>
              <a:t>Úhly, které síly svírají dopočítáme pomocí sinové věty: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Výslednice daných sil je 121,5 N a úhly, které s ní síly svírají jsou 37°07´a 21°23´.</a:t>
            </a:r>
            <a:endParaRPr lang="cs-CZ" dirty="0"/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0" y="1571612"/>
            <a:ext cx="1609725" cy="685800"/>
          </a:xfrm>
          <a:prstGeom prst="rect">
            <a:avLst/>
          </a:prstGeom>
          <a:noFill/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86116" y="2285992"/>
            <a:ext cx="2085975" cy="628650"/>
          </a:xfrm>
          <a:prstGeom prst="rect">
            <a:avLst/>
          </a:prstGeom>
          <a:noFill/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43240" y="3000372"/>
            <a:ext cx="3276600" cy="666750"/>
          </a:xfrm>
          <a:prstGeom prst="rect">
            <a:avLst/>
          </a:prstGeom>
          <a:noFill/>
        </p:spPr>
      </p:pic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00430" y="3857628"/>
            <a:ext cx="1476375" cy="323850"/>
          </a:xfrm>
          <a:prstGeom prst="rect">
            <a:avLst/>
          </a:prstGeom>
          <a:noFill/>
        </p:spPr>
      </p:pic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28728" y="4429132"/>
            <a:ext cx="4991100" cy="323850"/>
          </a:xfrm>
          <a:prstGeom prst="rect">
            <a:avLst/>
          </a:prstGeom>
          <a:noFill/>
        </p:spPr>
      </p:pic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0" y="1143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1771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0" y="2438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0" y="2762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11" name="Rectangle 11"/>
          <p:cNvSpPr>
            <a:spLocks noChangeArrowheads="1"/>
          </p:cNvSpPr>
          <p:nvPr/>
        </p:nvSpPr>
        <p:spPr bwMode="auto">
          <a:xfrm>
            <a:off x="0" y="3086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143768" y="3500438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857364"/>
            <a:ext cx="6777036" cy="3975111"/>
          </a:xfrm>
        </p:spPr>
        <p:txBody>
          <a:bodyPr/>
          <a:lstStyle/>
          <a:p>
            <a:r>
              <a:rPr lang="cs-CZ" dirty="0" smtClean="0"/>
              <a:t>Místa AB na obrázku jsou spojena přímým tunelem. Určete jeho délku, znáte-li b =185 m, a = 273 m a úhel </a:t>
            </a:r>
            <a:r>
              <a:rPr lang="el-GR" dirty="0" smtClean="0"/>
              <a:t>α</a:t>
            </a:r>
            <a:r>
              <a:rPr lang="cs-CZ" dirty="0" smtClean="0"/>
              <a:t> = 78°42´.</a:t>
            </a:r>
          </a:p>
          <a:p>
            <a:endParaRPr lang="cs-CZ" dirty="0" smtClean="0"/>
          </a:p>
          <a:p>
            <a:r>
              <a:rPr lang="cs-CZ" dirty="0" smtClean="0"/>
              <a:t>Ze sinové věty určíme úhel beta: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429520" y="6000768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00232" y="3929066"/>
            <a:ext cx="1476375" cy="695325"/>
          </a:xfrm>
          <a:prstGeom prst="rect">
            <a:avLst/>
          </a:prstGeom>
          <a:noFill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4786322"/>
            <a:ext cx="1838325" cy="638175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14480" y="5500702"/>
            <a:ext cx="2771775" cy="638175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00232" y="6143644"/>
            <a:ext cx="1343025" cy="323850"/>
          </a:xfrm>
          <a:prstGeom prst="rect">
            <a:avLst/>
          </a:prstGeom>
          <a:noFill/>
        </p:spPr>
      </p:pic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11525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1790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2428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27527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5387" y="3999757"/>
            <a:ext cx="2925730" cy="18200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285728"/>
            <a:ext cx="7024686" cy="1428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714356"/>
            <a:ext cx="6777036" cy="5118119"/>
          </a:xfrm>
        </p:spPr>
        <p:txBody>
          <a:bodyPr/>
          <a:lstStyle/>
          <a:p>
            <a:r>
              <a:rPr lang="cs-CZ" dirty="0" smtClean="0"/>
              <a:t>Dopočítáme úhel gama:</a:t>
            </a:r>
          </a:p>
          <a:p>
            <a:endParaRPr lang="cs-CZ" dirty="0" smtClean="0"/>
          </a:p>
          <a:p>
            <a:pPr marL="133350" indent="0">
              <a:buNone/>
            </a:pPr>
            <a:endParaRPr lang="cs-CZ" dirty="0" smtClean="0"/>
          </a:p>
          <a:p>
            <a:r>
              <a:rPr lang="cs-CZ" dirty="0" smtClean="0"/>
              <a:t>Z kosinové věty vypočteme délku úsečky AB, která udává délku tunelu: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13335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Délka tunelu je 240 m.</a:t>
            </a:r>
            <a:endParaRPr lang="cs-CZ" dirty="0"/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14612" y="1285860"/>
            <a:ext cx="3276600" cy="323850"/>
          </a:xfrm>
          <a:prstGeom prst="rect">
            <a:avLst/>
          </a:prstGeom>
          <a:noFill/>
        </p:spPr>
      </p:pic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781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´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6630" name="Picture 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76266" y="2902272"/>
            <a:ext cx="2924175" cy="333375"/>
          </a:xfrm>
          <a:prstGeom prst="rect">
            <a:avLst/>
          </a:prstGeom>
          <a:noFill/>
        </p:spPr>
      </p:pic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47664" y="3311649"/>
            <a:ext cx="5410200" cy="333375"/>
          </a:xfrm>
          <a:prstGeom prst="rect">
            <a:avLst/>
          </a:prstGeom>
          <a:noFill/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20827" y="3705923"/>
            <a:ext cx="1285875" cy="323850"/>
          </a:xfrm>
          <a:prstGeom prst="rect">
            <a:avLst/>
          </a:prstGeom>
          <a:noFill/>
        </p:spPr>
      </p:pic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0" y="790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0" y="1123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0" y="1447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000892" y="5643578"/>
            <a:ext cx="63190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5969" y="3812584"/>
            <a:ext cx="2889845" cy="17977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1) Síla o velikosti 22,5 N je rozložena na dvě složky F</a:t>
            </a:r>
            <a:r>
              <a:rPr lang="cs-CZ" baseline="-25000" dirty="0" smtClean="0"/>
              <a:t>1</a:t>
            </a:r>
            <a:r>
              <a:rPr lang="cs-CZ" dirty="0" smtClean="0"/>
              <a:t> a F</a:t>
            </a:r>
            <a:r>
              <a:rPr lang="cs-CZ" baseline="-25000" dirty="0" smtClean="0"/>
              <a:t>2</a:t>
            </a:r>
            <a:r>
              <a:rPr lang="cs-CZ" dirty="0" smtClean="0"/>
              <a:t>, které s ní svírají úhly 23°a 76°. Určete velikosti těchto složek.</a:t>
            </a:r>
          </a:p>
          <a:p>
            <a:endParaRPr lang="cs-CZ" dirty="0" smtClean="0"/>
          </a:p>
          <a:p>
            <a:r>
              <a:rPr lang="cs-CZ" dirty="0" smtClean="0"/>
              <a:t>2) Z okna budovy vzdálené 28 m od břehu řeky je vidět šířku řeky pod úhlem 15°40´. Určete šířku řeky, je-li okno nad její hladinou ve výšce 16 m.</a:t>
            </a:r>
            <a:endParaRPr lang="cs-CZ" dirty="0"/>
          </a:p>
        </p:txBody>
      </p:sp>
      <p:pic>
        <p:nvPicPr>
          <p:cNvPr id="3074" name="Picture 2" descr="akademikové,kalkulačky,kancelářské potřeby,matematika,školní potřeb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836712"/>
            <a:ext cx="1655465" cy="165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1) Složky mají velikosti 22,1 N a 8,9 N.</a:t>
            </a:r>
          </a:p>
          <a:p>
            <a:endParaRPr lang="cs-CZ" dirty="0" smtClean="0"/>
          </a:p>
          <a:p>
            <a:r>
              <a:rPr lang="cs-CZ" dirty="0" smtClean="0"/>
              <a:t>2) Šířka řeky je 35,8 m.</a:t>
            </a:r>
            <a:endParaRPr lang="cs-CZ" dirty="0"/>
          </a:p>
        </p:txBody>
      </p:sp>
      <p:pic>
        <p:nvPicPr>
          <p:cNvPr id="2050" name="Picture 2" descr="akademičtí pracovníci,aritmetika,čísla,matematika,páry,počítadla,školy,symboly,vzdělán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13" y="83671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chemeClr val="tx1"/>
                </a:solidFill>
              </a:rPr>
              <a:t>Části textu použity z učebnice: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CALDA, Emil: Matematika pro dvouleté a tříleté učební obory SOU, díl 3, Praha, </a:t>
            </a:r>
            <a:r>
              <a:rPr lang="cs-CZ" sz="1600" dirty="0" err="1" smtClean="0">
                <a:solidFill>
                  <a:schemeClr val="tx1"/>
                </a:solidFill>
              </a:rPr>
              <a:t>Prometheus</a:t>
            </a:r>
            <a:r>
              <a:rPr lang="cs-CZ" sz="1600" dirty="0" smtClean="0">
                <a:solidFill>
                  <a:schemeClr val="tx1"/>
                </a:solidFill>
              </a:rPr>
              <a:t>,2004, ISBN80-7196-295-3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Obr. 1: </a:t>
            </a:r>
            <a:r>
              <a:rPr lang="cs-CZ" sz="1600" dirty="0" err="1" smtClean="0">
                <a:solidFill>
                  <a:schemeClr val="tx1"/>
                </a:solidFill>
              </a:rPr>
              <a:t>Wikipedia</a:t>
            </a:r>
            <a:r>
              <a:rPr lang="cs-CZ" sz="1600" dirty="0">
                <a:solidFill>
                  <a:schemeClr val="tx1"/>
                </a:solidFill>
              </a:rPr>
              <a:t>. www.wikipedia.cz [online]. [cit. </a:t>
            </a:r>
            <a:r>
              <a:rPr lang="cs-CZ" sz="1600" dirty="0" smtClean="0">
                <a:solidFill>
                  <a:schemeClr val="tx1"/>
                </a:solidFill>
              </a:rPr>
              <a:t>13.3.2013]. </a:t>
            </a:r>
            <a:r>
              <a:rPr lang="cs-CZ" sz="1600" dirty="0">
                <a:solidFill>
                  <a:schemeClr val="tx1"/>
                </a:solidFill>
              </a:rPr>
              <a:t>Dostupný na WWW: </a:t>
            </a:r>
            <a:r>
              <a:rPr lang="cs-CZ" sz="1600" dirty="0" smtClean="0">
                <a:solidFill>
                  <a:schemeClr val="tx1"/>
                </a:solidFill>
              </a:rPr>
              <a:t>http</a:t>
            </a:r>
            <a:r>
              <a:rPr lang="cs-CZ" sz="1600" dirty="0">
                <a:solidFill>
                  <a:schemeClr val="tx1"/>
                </a:solidFill>
              </a:rPr>
              <a:t>://cs.wikipedia.org/wiki/Soubor:Ptolemy_16century.jpg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Obr. </a:t>
            </a:r>
            <a:r>
              <a:rPr lang="cs-CZ" sz="1600" smtClean="0">
                <a:solidFill>
                  <a:schemeClr val="tx1"/>
                </a:solidFill>
              </a:rPr>
              <a:t>2 - 6 </a:t>
            </a:r>
            <a:r>
              <a:rPr lang="cs-CZ" sz="1600" dirty="0" smtClean="0">
                <a:solidFill>
                  <a:schemeClr val="tx1"/>
                </a:solidFill>
              </a:rPr>
              <a:t>archiv autora</a:t>
            </a:r>
          </a:p>
          <a:p>
            <a:r>
              <a:rPr lang="cs-CZ" sz="1600" dirty="0"/>
              <a:t>Ostatní Ilustrace www.office.microsoft.com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387</Words>
  <Application>Microsoft Office PowerPoint</Application>
  <PresentationFormat>Předvádění na obrazovce (4:3)</PresentationFormat>
  <Paragraphs>79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/>
      <vt:lpstr>Prezentace aplikace PowerPoint</vt:lpstr>
      <vt:lpstr>Výukový materiál</vt:lpstr>
      <vt:lpstr>Prezentace aplikace PowerPoint</vt:lpstr>
      <vt:lpstr>CO JE TO TRIGONOMETRIE?</vt:lpstr>
      <vt:lpstr>PŘÍKLAD 1</vt:lpstr>
      <vt:lpstr>Prezentace aplikace PowerPoint</vt:lpstr>
      <vt:lpstr>Prezentace aplikace PowerPoint</vt:lpstr>
      <vt:lpstr>PŘÍKLAD 2</vt:lpstr>
      <vt:lpstr>Prezentace aplikace PowerPoint</vt:lpstr>
      <vt:lpstr>PROCVIČENÍ:</vt:lpstr>
      <vt:lpstr>VÝSLEDKY: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Radka Macháňová</cp:lastModifiedBy>
  <cp:revision>63</cp:revision>
  <dcterms:modified xsi:type="dcterms:W3CDTF">2013-05-08T18:07:53Z</dcterms:modified>
</cp:coreProperties>
</file>