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4"/>
  </p:notesMasterIdLst>
  <p:sldIdLst>
    <p:sldId id="256" r:id="rId3"/>
    <p:sldId id="257" r:id="rId4"/>
    <p:sldId id="258" r:id="rId5"/>
    <p:sldId id="260" r:id="rId6"/>
    <p:sldId id="261" r:id="rId7"/>
    <p:sldId id="263" r:id="rId8"/>
    <p:sldId id="264" r:id="rId9"/>
    <p:sldId id="265" r:id="rId10"/>
    <p:sldId id="268" r:id="rId11"/>
    <p:sldId id="267" r:id="rId12"/>
    <p:sldId id="266" r:id="rId13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-324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1715053393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4D10F-E983-4B0E-9546-E7B57C77A056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944B125-BD78-45E3-AE4B-30B2DBB412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1" r:id="rId8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895076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Komolý rotační kužel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CT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</a:rPr>
              <a:t>06_01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_32_INOVACE_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17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467544" y="369887"/>
            <a:ext cx="8208142" cy="120028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4000" b="0" i="0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Komolý rotační kužel</a:t>
            </a:r>
            <a:endParaRPr lang="x-none" sz="40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2.ročník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</a:t>
            </a:r>
            <a:r>
              <a:rPr lang="cs-CZ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Radka Macháňová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611559" y="3140969"/>
            <a:ext cx="7577557" cy="3108503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sp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1" dirty="0"/>
              <a:t>prezentace obsahuje základní vzorce, vzorově vyřešené příklady a příklady k procvičení</a:t>
            </a:r>
          </a:p>
          <a:p>
            <a:endParaRPr lang="cs-CZ" sz="2400" dirty="0"/>
          </a:p>
          <a:p>
            <a:endParaRPr lang="cs-CZ" sz="2400" dirty="0"/>
          </a:p>
          <a:p>
            <a:pPr lvl="0">
              <a:buClr>
                <a:schemeClr val="dk1"/>
              </a:buClr>
              <a:buSzPct val="25000"/>
            </a:pPr>
            <a:r>
              <a:rPr lang="cs-CZ" sz="2200" b="1" dirty="0"/>
              <a:t>Klíčová slova: stereometrie, tělesa, povrch, objem</a:t>
            </a:r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  <a:p>
            <a:endParaRPr dirty="0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TO VYPADÁ? </a:t>
            </a:r>
            <a:br>
              <a:rPr lang="cs-CZ" dirty="0" smtClean="0"/>
            </a:br>
            <a:r>
              <a:rPr lang="cs-CZ" dirty="0" smtClean="0"/>
              <a:t>K ČEMU NÁM TO BUDE?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2"/>
          </p:nvPr>
        </p:nvSpPr>
        <p:spPr>
          <a:xfrm>
            <a:off x="785786" y="4929198"/>
            <a:ext cx="7279220" cy="714380"/>
          </a:xfrm>
        </p:spPr>
        <p:txBody>
          <a:bodyPr/>
          <a:lstStyle/>
          <a:p>
            <a:pPr marL="133350" indent="0">
              <a:buNone/>
            </a:pPr>
            <a:r>
              <a:rPr lang="cs-CZ" sz="1400" dirty="0" smtClean="0"/>
              <a:t>		   	</a:t>
            </a:r>
            <a:endParaRPr lang="cs-CZ" sz="1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61703" y="2461444"/>
            <a:ext cx="1283818" cy="182697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420888"/>
            <a:ext cx="1787652" cy="15297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86562" y="2614970"/>
            <a:ext cx="1440160" cy="15199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3950679"/>
            <a:ext cx="2072471" cy="17471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45521" y="4149080"/>
            <a:ext cx="1748333" cy="18031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 TO VIDÍ MATEMATICI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142977" y="2313431"/>
            <a:ext cx="6922030" cy="349300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V =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S =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sz="1600" dirty="0" smtClean="0"/>
              <a:t>Obr. 1</a:t>
            </a: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86380" y="3214686"/>
            <a:ext cx="2078196" cy="571504"/>
          </a:xfrm>
          <a:prstGeom prst="rect">
            <a:avLst/>
          </a:prstGeom>
          <a:noFill/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57818" y="4143380"/>
            <a:ext cx="2516989" cy="333376"/>
          </a:xfrm>
          <a:prstGeom prst="rect">
            <a:avLst/>
          </a:prstGeom>
          <a:noFill/>
        </p:spPr>
      </p:pic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1042416" y="2313433"/>
            <a:ext cx="3419855" cy="30597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747129"/>
            <a:ext cx="3506617" cy="35066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pPr algn="ctr"/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sz="2000" b="1" dirty="0" smtClean="0"/>
              <a:t>Vypočtěte povrch lampového stínítka tvaru rotačního komolého kužele  s průměry podstav 32 cm a 12 cm a výškou 24 cm.</a:t>
            </a:r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1472" y="4214818"/>
            <a:ext cx="75724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Lampové stínítko představuje plášť komolého rotačního </a:t>
            </a:r>
            <a:r>
              <a:rPr lang="cs-CZ" sz="2000" dirty="0" smtClean="0"/>
              <a:t>kužele.</a:t>
            </a:r>
            <a:endParaRPr lang="cs-CZ" sz="2000" dirty="0"/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42910" y="5715016"/>
            <a:ext cx="60324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Pro dosazení do vzorce musíme dopočítat stranu s.</a:t>
            </a:r>
            <a:endParaRPr lang="cs-CZ" sz="2000" dirty="0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2428868"/>
            <a:ext cx="2876550" cy="342900"/>
          </a:xfrm>
          <a:prstGeom prst="rect">
            <a:avLst/>
          </a:prstGeom>
          <a:noFill/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2786058"/>
            <a:ext cx="2743200" cy="342900"/>
          </a:xfrm>
          <a:prstGeom prst="rect">
            <a:avLst/>
          </a:prstGeom>
          <a:noFill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3214686"/>
            <a:ext cx="1143000" cy="342900"/>
          </a:xfrm>
          <a:prstGeom prst="rect">
            <a:avLst/>
          </a:prstGeom>
          <a:noFill/>
        </p:spPr>
      </p:pic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0" y="1143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0" y="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57554" y="4786322"/>
            <a:ext cx="1847850" cy="371475"/>
          </a:xfrm>
          <a:prstGeom prst="rect">
            <a:avLst/>
          </a:prstGeom>
          <a:noFill/>
        </p:spPr>
      </p:pic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0" y="828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0" y="1657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/>
            </a:r>
            <a:b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643834" y="4000504"/>
            <a:ext cx="8572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0950" y="2159161"/>
            <a:ext cx="1968762" cy="19687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42938"/>
            <a:ext cx="8929688" cy="5715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sz="2000" dirty="0" smtClean="0"/>
              <a:t>24                 s</a:t>
            </a:r>
          </a:p>
          <a:p>
            <a:pPr>
              <a:buNone/>
            </a:pPr>
            <a:r>
              <a:rPr lang="cs-CZ" sz="2000" dirty="0" smtClean="0"/>
              <a:t>           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		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16 - 6</a:t>
            </a:r>
            <a:endParaRPr lang="cs-CZ" sz="20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428728" y="857232"/>
            <a:ext cx="1500198" cy="207170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4348" y="3643314"/>
            <a:ext cx="278608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Dosadíme do vzorce : </a:t>
            </a:r>
            <a:r>
              <a:rPr lang="cs-CZ" sz="2000" i="1" dirty="0"/>
              <a:t/>
            </a:r>
            <a:br>
              <a:rPr lang="cs-CZ" sz="2000" i="1" dirty="0"/>
            </a:br>
            <a:endParaRPr lang="cs-CZ" sz="2000" dirty="0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4348" y="5429264"/>
            <a:ext cx="550072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Obsah  lampového stínítka je 1797 cm</a:t>
            </a:r>
            <a:r>
              <a:rPr lang="cs-CZ" sz="2000" baseline="30000" dirty="0"/>
              <a:t>2</a:t>
            </a:r>
            <a:r>
              <a:rPr lang="cs-CZ" sz="2000" dirty="0"/>
              <a:t>.</a:t>
            </a:r>
          </a:p>
        </p:txBody>
      </p:sp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00496" y="1643050"/>
            <a:ext cx="1676400" cy="352425"/>
          </a:xfrm>
          <a:prstGeom prst="rect">
            <a:avLst/>
          </a:prstGeom>
          <a:noFill/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2071678"/>
            <a:ext cx="1123950" cy="342900"/>
          </a:xfrm>
          <a:prstGeom prst="rect">
            <a:avLst/>
          </a:prstGeom>
          <a:noFill/>
        </p:spPr>
      </p:pic>
      <p:sp>
        <p:nvSpPr>
          <p:cNvPr id="19469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70" name="Rectangle 14"/>
          <p:cNvSpPr>
            <a:spLocks noChangeArrowheads="1"/>
          </p:cNvSpPr>
          <p:nvPr/>
        </p:nvSpPr>
        <p:spPr bwMode="auto">
          <a:xfrm>
            <a:off x="0" y="809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76325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71" name="Rectangle 15"/>
          <p:cNvSpPr>
            <a:spLocks noChangeArrowheads="1"/>
          </p:cNvSpPr>
          <p:nvPr/>
        </p:nvSpPr>
        <p:spPr bwMode="auto">
          <a:xfrm>
            <a:off x="0" y="1152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76325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9474" name="Picture 1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3714752"/>
            <a:ext cx="1847850" cy="371475"/>
          </a:xfrm>
          <a:prstGeom prst="rect">
            <a:avLst/>
          </a:prstGeom>
          <a:noFill/>
        </p:spPr>
      </p:pic>
      <p:pic>
        <p:nvPicPr>
          <p:cNvPr id="19473" name="Picture 17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4143380"/>
            <a:ext cx="2028825" cy="371475"/>
          </a:xfrm>
          <a:prstGeom prst="rect">
            <a:avLst/>
          </a:prstGeom>
          <a:noFill/>
        </p:spPr>
      </p:pic>
      <p:pic>
        <p:nvPicPr>
          <p:cNvPr id="19472" name="Picture 1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28992" y="4643446"/>
            <a:ext cx="1724025" cy="381000"/>
          </a:xfrm>
          <a:prstGeom prst="rect">
            <a:avLst/>
          </a:prstGeom>
          <a:noFill/>
        </p:spPr>
      </p:pic>
      <p:sp>
        <p:nvSpPr>
          <p:cNvPr id="19475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76" name="Rectangle 20"/>
          <p:cNvSpPr>
            <a:spLocks noChangeArrowheads="1"/>
          </p:cNvSpPr>
          <p:nvPr/>
        </p:nvSpPr>
        <p:spPr bwMode="auto">
          <a:xfrm>
            <a:off x="0" y="14287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477" name="Rectangle 21"/>
          <p:cNvSpPr>
            <a:spLocks noChangeArrowheads="1"/>
          </p:cNvSpPr>
          <p:nvPr/>
        </p:nvSpPr>
        <p:spPr bwMode="auto">
          <a:xfrm>
            <a:off x="0" y="1657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/>
            </a:r>
            <a:b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27584" y="1916832"/>
            <a:ext cx="7355160" cy="4450245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1) Vědro </a:t>
            </a:r>
            <a:r>
              <a:rPr lang="cs-CZ" b="1" dirty="0"/>
              <a:t>na vodu ( bez víka ) je z plechu a má tvar komolého rotačního kužele. Průměr dna </a:t>
            </a:r>
            <a:r>
              <a:rPr lang="cs-CZ" b="1" dirty="0" smtClean="0"/>
              <a:t>je </a:t>
            </a:r>
            <a:r>
              <a:rPr lang="pl-PL" b="1" dirty="0" smtClean="0"/>
              <a:t>24 </a:t>
            </a:r>
            <a:r>
              <a:rPr lang="pl-PL" b="1" dirty="0"/>
              <a:t>cm, horního okraje 32 cm a délka strany je 30 cm. </a:t>
            </a:r>
            <a:r>
              <a:rPr lang="pl-PL" b="1" dirty="0" smtClean="0"/>
              <a:t>Vypočtěte, </a:t>
            </a:r>
            <a:r>
              <a:rPr lang="pt-BR" b="1" dirty="0" smtClean="0"/>
              <a:t> </a:t>
            </a:r>
            <a:r>
              <a:rPr lang="pt-BR" b="1" dirty="0"/>
              <a:t>kolik litrů vody se vejde do </a:t>
            </a:r>
            <a:r>
              <a:rPr lang="pt-BR" b="1" dirty="0" smtClean="0"/>
              <a:t>vědra</a:t>
            </a:r>
            <a:r>
              <a:rPr lang="cs-CZ" b="1" dirty="0" smtClean="0"/>
              <a:t> a  </a:t>
            </a:r>
            <a:r>
              <a:rPr lang="cs-CZ" b="1" dirty="0"/>
              <a:t>jakou hmotnost má prázdné vědro, má-li 1 m</a:t>
            </a:r>
            <a:r>
              <a:rPr lang="cs-CZ" b="1" baseline="30000" dirty="0"/>
              <a:t>2</a:t>
            </a:r>
            <a:r>
              <a:rPr lang="cs-CZ" b="1" dirty="0"/>
              <a:t> plechu hmotnost 10,5 </a:t>
            </a:r>
            <a:r>
              <a:rPr lang="cs-CZ" b="1" dirty="0" smtClean="0"/>
              <a:t>kg.</a:t>
            </a:r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/>
              <a:t>2) Rotační komolý kužel má poloměr podstavy r</a:t>
            </a:r>
            <a:r>
              <a:rPr lang="cs-CZ" b="1" baseline="-25000" dirty="0"/>
              <a:t>1</a:t>
            </a:r>
            <a:r>
              <a:rPr lang="cs-CZ" b="1" dirty="0"/>
              <a:t>=10 </a:t>
            </a:r>
            <a:r>
              <a:rPr lang="cs-CZ" b="1" dirty="0" smtClean="0"/>
              <a:t>cm, r</a:t>
            </a:r>
            <a:r>
              <a:rPr lang="cs-CZ" b="1" baseline="-25000" dirty="0" smtClean="0"/>
              <a:t>2</a:t>
            </a:r>
            <a:r>
              <a:rPr lang="cs-CZ" b="1" dirty="0" smtClean="0"/>
              <a:t> </a:t>
            </a:r>
            <a:r>
              <a:rPr lang="cs-CZ" b="1" dirty="0"/>
              <a:t>= 7 cm  a výšku 4 cm. Vypočtěte povrch a objem komolého kužele.</a:t>
            </a:r>
          </a:p>
          <a:p>
            <a:endParaRPr lang="cs-CZ" sz="8000" b="1" dirty="0" smtClean="0"/>
          </a:p>
          <a:p>
            <a:endParaRPr lang="cs-CZ" sz="8000" b="1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3284984"/>
            <a:ext cx="1872208" cy="1656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340768"/>
            <a:ext cx="6777036" cy="4491707"/>
          </a:xfrm>
        </p:spPr>
        <p:txBody>
          <a:bodyPr/>
          <a:lstStyle/>
          <a:p>
            <a:r>
              <a:rPr lang="cs-CZ" b="1" dirty="0"/>
              <a:t>3) Komín tvaru dutého rotačního komolého kužele má výšku 32 m, dolní průměry </a:t>
            </a:r>
            <a:r>
              <a:rPr lang="pl-PL" b="1" dirty="0"/>
              <a:t>3,2 m a 2 m, horní průměry 1,7 m a 1,2 m. Jaká je jeho hmotnost, je-li hustota </a:t>
            </a:r>
            <a:r>
              <a:rPr lang="cs-CZ" b="1" dirty="0"/>
              <a:t>zdiva </a:t>
            </a:r>
            <a:r>
              <a:rPr lang="cs-CZ" b="1" dirty="0" smtClean="0"/>
              <a:t>                    1600 </a:t>
            </a:r>
            <a:r>
              <a:rPr lang="cs-CZ" b="1" dirty="0"/>
              <a:t>kg/m</a:t>
            </a:r>
            <a:r>
              <a:rPr lang="cs-CZ" b="1" baseline="30000" dirty="0"/>
              <a:t>3</a:t>
            </a:r>
            <a:r>
              <a:rPr lang="cs-CZ" b="1" dirty="0" smtClean="0"/>
              <a:t>?</a:t>
            </a:r>
            <a:r>
              <a:rPr lang="cs-CZ" b="1" dirty="0"/>
              <a:t>								</a:t>
            </a:r>
          </a:p>
          <a:p>
            <a:r>
              <a:rPr lang="cs-CZ" b="1" dirty="0"/>
              <a:t>4) Z plechu se má zhotovit otevřená nádoba tvaru komolého kužele  o straně </a:t>
            </a:r>
            <a:r>
              <a:rPr lang="cs-CZ" b="1" dirty="0" smtClean="0"/>
              <a:t>    18 </a:t>
            </a:r>
            <a:r>
              <a:rPr lang="cs-CZ" b="1" dirty="0"/>
              <a:t>cm. Průměr horní části nádoby má být 30 cm, průměr dna 18 cm. Vypočtěte, kolik cm</a:t>
            </a:r>
            <a:r>
              <a:rPr lang="cs-CZ" b="1" baseline="30000" dirty="0"/>
              <a:t>2</a:t>
            </a:r>
            <a:r>
              <a:rPr lang="cs-CZ" b="1" dirty="0"/>
              <a:t> plechu bude zapotřebí.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2564904"/>
            <a:ext cx="1393761" cy="139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881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sym typeface="Wingdings" pitchFamily="2" charset="2"/>
              </a:rPr>
              <a:t>Výsledky: </a:t>
            </a:r>
            <a:br>
              <a:rPr lang="cs-CZ" b="1" dirty="0" smtClean="0">
                <a:solidFill>
                  <a:srgbClr val="FF0000"/>
                </a:solidFill>
                <a:sym typeface="Wingdings" pitchFamily="2" charset="2"/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sym typeface="Wingdings" pitchFamily="2" charset="2"/>
              </a:rPr>
              <a:t>1) </a:t>
            </a:r>
            <a:r>
              <a:rPr lang="cs-CZ" b="1" dirty="0">
                <a:solidFill>
                  <a:srgbClr val="FF0000"/>
                </a:solidFill>
              </a:rPr>
              <a:t>  </a:t>
            </a:r>
            <a:r>
              <a:rPr lang="it-IT" b="1" dirty="0">
                <a:solidFill>
                  <a:srgbClr val="FF0000"/>
                </a:solidFill>
              </a:rPr>
              <a:t>asi 18 litrů</a:t>
            </a:r>
            <a:r>
              <a:rPr lang="cs-CZ" b="1" dirty="0">
                <a:solidFill>
                  <a:srgbClr val="FF0000"/>
                </a:solidFill>
              </a:rPr>
              <a:t> a </a:t>
            </a:r>
            <a:r>
              <a:rPr lang="it-IT" b="1" dirty="0">
                <a:solidFill>
                  <a:srgbClr val="FF0000"/>
                </a:solidFill>
              </a:rPr>
              <a:t>3,25 kg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  <a:sym typeface="Wingdings" pitchFamily="2" charset="2"/>
            </a:endParaRPr>
          </a:p>
          <a:p>
            <a:r>
              <a:rPr lang="cs-CZ" b="1" dirty="0" smtClean="0">
                <a:solidFill>
                  <a:srgbClr val="FF0000"/>
                </a:solidFill>
                <a:sym typeface="Wingdings" pitchFamily="2" charset="2"/>
              </a:rPr>
              <a:t>2) </a:t>
            </a:r>
            <a:r>
              <a:rPr lang="pt-BR" b="1" dirty="0" smtClean="0">
                <a:solidFill>
                  <a:srgbClr val="FF0000"/>
                </a:solidFill>
              </a:rPr>
              <a:t>735 cm</a:t>
            </a:r>
            <a:r>
              <a:rPr lang="pt-BR" b="1" baseline="30000" dirty="0" smtClean="0">
                <a:solidFill>
                  <a:srgbClr val="FF0000"/>
                </a:solidFill>
              </a:rPr>
              <a:t>2</a:t>
            </a:r>
            <a:r>
              <a:rPr lang="pt-BR" b="1" dirty="0" smtClean="0">
                <a:solidFill>
                  <a:srgbClr val="FF0000"/>
                </a:solidFill>
              </a:rPr>
              <a:t>, 917 cm</a:t>
            </a:r>
            <a:r>
              <a:rPr lang="pt-BR" b="1" baseline="30000" dirty="0" smtClean="0">
                <a:solidFill>
                  <a:srgbClr val="FF0000"/>
                </a:solidFill>
              </a:rPr>
              <a:t>3</a:t>
            </a:r>
            <a:endParaRPr lang="cs-CZ" b="1" baseline="30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  <a:sym typeface="Wingdings" pitchFamily="2" charset="2"/>
              </a:rPr>
              <a:t>3</a:t>
            </a:r>
            <a:r>
              <a:rPr lang="cs-CZ" b="1" dirty="0" smtClean="0">
                <a:solidFill>
                  <a:srgbClr val="FF0000"/>
                </a:solidFill>
                <a:sym typeface="Wingdings" pitchFamily="2" charset="2"/>
              </a:rPr>
              <a:t>)  </a:t>
            </a:r>
            <a:r>
              <a:rPr lang="cs-CZ" b="1" dirty="0" smtClean="0">
                <a:solidFill>
                  <a:srgbClr val="FF0000"/>
                </a:solidFill>
              </a:rPr>
              <a:t>143,8 t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  <a:sym typeface="Wingdings" pitchFamily="2" charset="2"/>
              </a:rPr>
              <a:t>4) </a:t>
            </a:r>
            <a:r>
              <a:rPr lang="cs-CZ" b="1" dirty="0">
                <a:solidFill>
                  <a:srgbClr val="FF0000"/>
                </a:solidFill>
              </a:rPr>
              <a:t> 1 612 cm</a:t>
            </a:r>
            <a:r>
              <a:rPr lang="cs-CZ" b="1" baseline="30000" dirty="0">
                <a:solidFill>
                  <a:srgbClr val="FF0000"/>
                </a:solidFill>
              </a:rPr>
              <a:t>2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Části textu použity z učebnice:</a:t>
            </a:r>
            <a:br>
              <a:rPr lang="cs-CZ" sz="1600" dirty="0" smtClean="0"/>
            </a:br>
            <a:r>
              <a:rPr lang="cs-CZ" sz="1600" dirty="0" smtClean="0"/>
              <a:t>POMYKALOVÁ, Eva. Matematika pro gymnázia, Stereometrie. Praha, Prometheus,1995, ISBN 80-7196-004-7.</a:t>
            </a:r>
          </a:p>
          <a:p>
            <a:r>
              <a:rPr lang="cs-CZ" sz="1600" dirty="0" smtClean="0"/>
              <a:t>Obr. 1 a 2 archiv autora</a:t>
            </a:r>
          </a:p>
          <a:p>
            <a:r>
              <a:rPr lang="cs-CZ" sz="1600" dirty="0"/>
              <a:t>Ostatní </a:t>
            </a:r>
            <a:r>
              <a:rPr lang="cs-CZ" sz="1600" dirty="0" smtClean="0"/>
              <a:t>ilustrace </a:t>
            </a:r>
            <a:r>
              <a:rPr lang="cs-CZ" sz="1600" dirty="0"/>
              <a:t>www.office.microsoft.com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303</Words>
  <Application>Microsoft Office PowerPoint</Application>
  <PresentationFormat>Předvádění na obrazovce (4:3)</PresentationFormat>
  <Paragraphs>78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/>
      <vt:lpstr/>
      <vt:lpstr>Snímek 1</vt:lpstr>
      <vt:lpstr>Výukový materiál</vt:lpstr>
      <vt:lpstr>Snímek 3</vt:lpstr>
      <vt:lpstr>JAK TO VYPADÁ?  K ČEMU NÁM TO BUDE? </vt:lpstr>
      <vt:lpstr>JAK TO VIDÍ MATEMATICI </vt:lpstr>
      <vt:lpstr>PŘÍKLAD</vt:lpstr>
      <vt:lpstr>Snímek 7</vt:lpstr>
      <vt:lpstr>PROCVIČENÍ</vt:lpstr>
      <vt:lpstr>Snímek 9</vt:lpstr>
      <vt:lpstr>Výsledky:  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Macháňová</dc:creator>
  <cp:lastModifiedBy>Dum</cp:lastModifiedBy>
  <cp:revision>30</cp:revision>
  <dcterms:modified xsi:type="dcterms:W3CDTF">2013-05-13T09:16:45Z</dcterms:modified>
</cp:coreProperties>
</file>