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5"/>
  </p:notesMasterIdLst>
  <p:sldIdLst>
    <p:sldId id="256" r:id="rId3"/>
    <p:sldId id="257" r:id="rId4"/>
    <p:sldId id="258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9" r:id="rId13"/>
    <p:sldId id="268" r:id="rId14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6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36105710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19163" y="744538"/>
            <a:ext cx="4960937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xfrm>
            <a:off x="3850443" y="9430091"/>
            <a:ext cx="2945659" cy="496411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85AA77-D789-4523-82E2-321232CB819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TxTwoObj" type="twoTxTwoObj">
  <p:cSld name="twoTxTwoObj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1412111" y="2316008"/>
            <a:ext cx="305714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2"/>
          </p:nvPr>
        </p:nvSpPr>
        <p:spPr>
          <a:xfrm>
            <a:off x="1041720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3"/>
          </p:nvPr>
        </p:nvSpPr>
        <p:spPr>
          <a:xfrm>
            <a:off x="5011837" y="2316009"/>
            <a:ext cx="30557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4"/>
          </p:nvPr>
        </p:nvSpPr>
        <p:spPr>
          <a:xfrm>
            <a:off x="4645151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2" r:id="rId3"/>
    <p:sldLayoutId id="2147483653" r:id="rId4"/>
    <p:sldLayoutId id="2147483654" r:id="rId5"/>
    <p:sldLayoutId id="2147483655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uklidova_veta.sv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328528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Kulová úseč a vrchlík</a:t>
            </a:r>
            <a:endParaRPr lang="cs-CZ" sz="2400" b="0" i="0" u="none" strike="noStrike" cap="none" baseline="0" dirty="0" smtClean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3105938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IC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endParaRPr lang="cs-CZ" sz="2200" dirty="0">
              <a:solidFill>
                <a:srgbClr val="000000"/>
              </a:solidFill>
            </a:endParaRP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dirty="0" smtClean="0">
                <a:solidFill>
                  <a:srgbClr val="000000"/>
                </a:solidFill>
              </a:rPr>
              <a:t>06_01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_32_INOVACE_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19</a:t>
            </a:r>
          </a:p>
          <a:p>
            <a:pPr lvl="0">
              <a:lnSpc>
                <a:spcPct val="150000"/>
              </a:lnSpc>
              <a:buClr>
                <a:schemeClr val="dk1"/>
              </a:buClr>
              <a:buSzPct val="25000"/>
            </a:pP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684212" y="369887"/>
            <a:ext cx="8210550" cy="80017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2800" dirty="0">
                <a:solidFill>
                  <a:schemeClr val="dk1"/>
                </a:solidFill>
              </a:rPr>
              <a:t>K</a:t>
            </a:r>
            <a:r>
              <a:rPr lang="cs-CZ" sz="2800" b="0" i="0" u="none" strike="noStrike" cap="none" baseline="0" dirty="0" smtClean="0">
                <a:solidFill>
                  <a:schemeClr val="dk1"/>
                </a:solidFill>
                <a:sym typeface="Arial"/>
              </a:rPr>
              <a:t>ulová úseč,</a:t>
            </a:r>
            <a:r>
              <a:rPr lang="cs-CZ" sz="2800" b="0" i="0" u="none" strike="noStrike" cap="none" dirty="0" smtClean="0">
                <a:solidFill>
                  <a:schemeClr val="dk1"/>
                </a:solidFill>
                <a:sym typeface="Arial"/>
              </a:rPr>
              <a:t> vrchlík</a:t>
            </a:r>
            <a:endParaRPr sz="2800"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je </a:t>
            </a:r>
            <a:r>
              <a:rPr lang="cs-CZ" sz="1400" b="0" i="1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Mgr. Radka Macháňová</a:t>
            </a:r>
            <a:r>
              <a:rPr lang="x-none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539552" y="3308351"/>
            <a:ext cx="8205984" cy="267761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sp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1" dirty="0" smtClean="0"/>
              <a:t>prezentace </a:t>
            </a:r>
            <a:r>
              <a:rPr lang="cs-CZ" sz="2200" b="1" dirty="0"/>
              <a:t>obsahuje základní vzorce, vzorově vyřešené příklady a příklady k procvičení</a:t>
            </a:r>
          </a:p>
          <a:p>
            <a:endParaRPr lang="cs-CZ" sz="2400" dirty="0"/>
          </a:p>
          <a:p>
            <a:endParaRPr lang="cs-CZ" sz="2400" dirty="0"/>
          </a:p>
          <a:p>
            <a:pPr lvl="0">
              <a:buClr>
                <a:schemeClr val="dk1"/>
              </a:buClr>
              <a:buSzPct val="25000"/>
            </a:pPr>
            <a:r>
              <a:rPr lang="cs-CZ" sz="2200" b="1" dirty="0"/>
              <a:t>Klíčová slova: stereometrie, tělesa, povrch, objem</a:t>
            </a:r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KULOVÁ ÚSEČ A VRCHLÍK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43863" cy="4572000"/>
          </a:xfrm>
        </p:spPr>
        <p:txBody>
          <a:bodyPr/>
          <a:lstStyle/>
          <a:p>
            <a:r>
              <a:rPr lang="cs-CZ" dirty="0" smtClean="0"/>
              <a:t>Kulová úseč je těleso, které vznikne, když libovolnou rovinou oddělíme část koule</a:t>
            </a:r>
          </a:p>
          <a:p>
            <a:r>
              <a:rPr lang="cs-CZ" dirty="0" smtClean="0"/>
              <a:t>Povrch kulové úseče se označuje jako vrchlík</a:t>
            </a:r>
          </a:p>
          <a:p>
            <a:endParaRPr lang="cs-CZ" dirty="0" smtClean="0"/>
          </a:p>
          <a:p>
            <a:pPr>
              <a:buFont typeface="Wingdings" pitchFamily="2" charset="2"/>
              <a:buNone/>
            </a:pPr>
            <a:r>
              <a:rPr lang="cs-CZ" dirty="0" smtClean="0"/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85918" y="5572140"/>
            <a:ext cx="6319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643570" y="5857892"/>
            <a:ext cx="6319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957872"/>
            <a:ext cx="2753838" cy="26204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4527" y="2955802"/>
            <a:ext cx="3229989" cy="29117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692696"/>
            <a:ext cx="7467600" cy="7920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JAK SI TO LÉPE PŘEDSTAVIT?</a:t>
            </a:r>
            <a:endParaRPr lang="cs-CZ" sz="3600" dirty="0"/>
          </a:p>
        </p:txBody>
      </p:sp>
      <p:pic>
        <p:nvPicPr>
          <p:cNvPr id="10243" name="Picture 10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452320" y="404664"/>
            <a:ext cx="1388772" cy="1388772"/>
          </a:xfrm>
          <a:noFill/>
        </p:spPr>
      </p:pic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611560" y="1916832"/>
            <a:ext cx="7848872" cy="3967336"/>
          </a:xfrm>
        </p:spPr>
        <p:txBody>
          <a:bodyPr/>
          <a:lstStyle/>
          <a:p>
            <a:r>
              <a:rPr lang="cs-CZ" dirty="0" smtClean="0"/>
              <a:t>Představme si pomeranč, který pro zjednodušení považujeme za kouli</a:t>
            </a:r>
          </a:p>
          <a:p>
            <a:r>
              <a:rPr lang="cs-CZ" dirty="0" smtClean="0"/>
              <a:t>Rozřízneme-li pomeranč rovinným řezem, rozpadne se na dvě části</a:t>
            </a:r>
          </a:p>
          <a:p>
            <a:r>
              <a:rPr lang="cs-CZ" dirty="0" smtClean="0"/>
              <a:t>Odříznuté části jsou ukázkou kulové úseče</a:t>
            </a:r>
          </a:p>
          <a:p>
            <a:r>
              <a:rPr lang="cs-CZ" dirty="0" smtClean="0"/>
              <a:t>Slupka, která je pokrývá představuje vrchlík</a:t>
            </a:r>
          </a:p>
          <a:p>
            <a:endParaRPr lang="cs-CZ" dirty="0" smtClean="0"/>
          </a:p>
        </p:txBody>
      </p:sp>
      <p:sp>
        <p:nvSpPr>
          <p:cNvPr id="5" name="Nadpis 10"/>
          <p:cNvSpPr txBox="1">
            <a:spLocks/>
          </p:cNvSpPr>
          <p:nvPr/>
        </p:nvSpPr>
        <p:spPr>
          <a:xfrm>
            <a:off x="467073" y="853525"/>
            <a:ext cx="6985247" cy="771568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defPPr marR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pPr algn="ctr">
              <a:defRPr/>
            </a:pPr>
            <a:r>
              <a:rPr lang="cs-CZ" sz="2400" smtClean="0"/>
              <a:t> </a:t>
            </a:r>
            <a:endParaRPr lang="cs-CZ" sz="24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549" y="4596978"/>
            <a:ext cx="1151998" cy="113931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4624583"/>
            <a:ext cx="1841500" cy="12160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596978"/>
            <a:ext cx="1366708" cy="13369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sz="quarter" idx="2"/>
              </p:nvPr>
            </p:nvSpPr>
            <p:spPr>
              <a:xfrm>
                <a:off x="1041720" y="1412776"/>
                <a:ext cx="3419855" cy="4397713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𝑉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𝜌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v je výška kulové úseče</a:t>
                </a:r>
              </a:p>
              <a:p>
                <a:r>
                  <a:rPr lang="el-GR" dirty="0" smtClean="0"/>
                  <a:t>ρ</a:t>
                </a:r>
                <a:r>
                  <a:rPr lang="cs-CZ" dirty="0" smtClean="0"/>
                  <a:t> je poloměr podstavy kulové úseče</a:t>
                </a:r>
              </a:p>
              <a:p>
                <a:endParaRPr lang="cs-CZ" dirty="0" smtClean="0"/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"/>
              </p:nvPr>
            </p:nvSpPr>
            <p:spPr>
              <a:xfrm>
                <a:off x="1041720" y="1412776"/>
                <a:ext cx="3419855" cy="439771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45151" y="1412776"/>
                <a:ext cx="3419855" cy="4397713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𝑟𝑣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r je poloměr kulové plochy, ze které vrchlík vznikl</a:t>
                </a:r>
              </a:p>
              <a:p>
                <a:r>
                  <a:rPr lang="cs-CZ" dirty="0" smtClean="0"/>
                  <a:t>v je výška vrchlíku</a:t>
                </a:r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45151" y="1412776"/>
                <a:ext cx="3419855" cy="4397713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293" name="Zástupný symbol pro text 5"/>
          <p:cNvSpPr>
            <a:spLocks noGrp="1"/>
          </p:cNvSpPr>
          <p:nvPr>
            <p:ph type="body" sz="quarter" idx="1"/>
          </p:nvPr>
        </p:nvSpPr>
        <p:spPr>
          <a:xfrm>
            <a:off x="428624" y="771525"/>
            <a:ext cx="4071937" cy="585773"/>
          </a:xfrm>
        </p:spPr>
        <p:txBody>
          <a:bodyPr/>
          <a:lstStyle/>
          <a:p>
            <a:r>
              <a:rPr lang="cs-CZ" dirty="0" smtClean="0"/>
              <a:t>OBJEM KULOVÉ ÚSEČE</a:t>
            </a:r>
          </a:p>
        </p:txBody>
      </p:sp>
      <p:sp>
        <p:nvSpPr>
          <p:cNvPr id="12294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500563" y="771525"/>
            <a:ext cx="3657600" cy="569243"/>
          </a:xfrm>
        </p:spPr>
        <p:txBody>
          <a:bodyPr/>
          <a:lstStyle/>
          <a:p>
            <a:r>
              <a:rPr lang="cs-CZ" dirty="0" smtClean="0"/>
              <a:t>POVRCH VRCHLÍKU</a:t>
            </a:r>
          </a:p>
        </p:txBody>
      </p:sp>
      <p:sp>
        <p:nvSpPr>
          <p:cNvPr id="1229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2296" name="Rectangle 3"/>
          <p:cNvSpPr>
            <a:spLocks noChangeArrowheads="1"/>
          </p:cNvSpPr>
          <p:nvPr/>
        </p:nvSpPr>
        <p:spPr bwMode="auto">
          <a:xfrm>
            <a:off x="0" y="771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29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2299" name="Rectangle 6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300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2301" name="Rectangle 10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302" name="Rectangle 11"/>
          <p:cNvSpPr>
            <a:spLocks noChangeArrowheads="1"/>
          </p:cNvSpPr>
          <p:nvPr/>
        </p:nvSpPr>
        <p:spPr bwMode="auto">
          <a:xfrm>
            <a:off x="0" y="1143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303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2305" name="Rectangle 14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306" name="Rectangle 1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2307" name="Rectangle 17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2308" name="Rectangle 1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2309" name="Rectangle 20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211960" y="6308545"/>
            <a:ext cx="6319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714347"/>
            <a:ext cx="2865500" cy="25831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ŘEŠENÝ PŘÍKLAD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3315" name="Zástupný symbol pro obsah 7"/>
          <p:cNvSpPr>
            <a:spLocks noGrp="1"/>
          </p:cNvSpPr>
          <p:nvPr>
            <p:ph type="body" idx="1"/>
          </p:nvPr>
        </p:nvSpPr>
        <p:spPr>
          <a:xfrm>
            <a:off x="1042416" y="1571613"/>
            <a:ext cx="7244360" cy="1071569"/>
          </a:xfrm>
        </p:spPr>
        <p:txBody>
          <a:bodyPr/>
          <a:lstStyle/>
          <a:p>
            <a:r>
              <a:rPr lang="cs-CZ" sz="2000" b="1" dirty="0" smtClean="0"/>
              <a:t>Jak velkou část zemského povrchu vidí kosmonaut z paluby orbitálního komplexu z výšky h = 350 km nad Zemi? (poloměr Země R = 6371 km)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  <p:sp>
        <p:nvSpPr>
          <p:cNvPr id="22" name="Zástupný symbol pro obsah 21"/>
          <p:cNvSpPr>
            <a:spLocks noGrp="1"/>
          </p:cNvSpPr>
          <p:nvPr>
            <p:ph type="body" idx="2"/>
          </p:nvPr>
        </p:nvSpPr>
        <p:spPr>
          <a:xfrm>
            <a:off x="4929190" y="2643182"/>
            <a:ext cx="3135816" cy="3643338"/>
          </a:xfrm>
        </p:spPr>
        <p:txBody>
          <a:bodyPr/>
          <a:lstStyle/>
          <a:p>
            <a:r>
              <a:rPr lang="cs-CZ" dirty="0" smtClean="0"/>
              <a:t>Máme vypočítat povrch vrchlíku</a:t>
            </a:r>
          </a:p>
          <a:p>
            <a:r>
              <a:rPr lang="cs-CZ" dirty="0" smtClean="0"/>
              <a:t>Pro dosazení do vzorce nám chybí  výška v</a:t>
            </a:r>
          </a:p>
          <a:p>
            <a:r>
              <a:rPr lang="cs-CZ" dirty="0" smtClean="0"/>
              <a:t>Dopočítáme ji pomocí Euklidovy věty o odvěsně</a:t>
            </a:r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214290"/>
            <a:ext cx="1357312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3319" name="Rectangle 6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0" y="0"/>
            <a:ext cx="9144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3322" name="Zástupný symbol pro obsah 29" descr="jak velkou část povrchu země vidí kosmonaut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05" y="2643182"/>
            <a:ext cx="2857520" cy="4000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27584" y="6165304"/>
            <a:ext cx="6319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7043738" cy="57150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EUKLIDOVA VĚTA O ODVĚSNĚ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143000"/>
            <a:ext cx="7543800" cy="3643313"/>
          </a:xfrm>
        </p:spPr>
        <p:txBody>
          <a:bodyPr/>
          <a:lstStyle/>
          <a:p>
            <a:r>
              <a:rPr lang="cs-CZ" dirty="0" smtClean="0"/>
              <a:t>Obsah čtverce sestrojeného nad odvěsnou pravoúhlého trojúhelníku je roven obsahu obdélníka, sestrojeného z přepony a úseku přepony této odvěsně přilehlé</a:t>
            </a:r>
          </a:p>
          <a:p>
            <a:r>
              <a:rPr lang="cs-CZ" dirty="0" smtClean="0"/>
              <a:t>Jednodušeji podle obrázku:</a:t>
            </a:r>
          </a:p>
          <a:p>
            <a:endParaRPr lang="cs-CZ" dirty="0" smtClean="0"/>
          </a:p>
        </p:txBody>
      </p:sp>
      <p:sp>
        <p:nvSpPr>
          <p:cNvPr id="1434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4342" name="Rectangle 3"/>
          <p:cNvSpPr>
            <a:spLocks noChangeArrowheads="1"/>
          </p:cNvSpPr>
          <p:nvPr/>
        </p:nvSpPr>
        <p:spPr bwMode="auto">
          <a:xfrm>
            <a:off x="0" y="809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4345" name="Rectangle 6"/>
          <p:cNvSpPr>
            <a:spLocks noChangeArrowheads="1"/>
          </p:cNvSpPr>
          <p:nvPr/>
        </p:nvSpPr>
        <p:spPr bwMode="auto">
          <a:xfrm>
            <a:off x="0" y="809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43306" y="6000768"/>
            <a:ext cx="6319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text 2"/>
              <p:cNvSpPr>
                <a:spLocks noGrp="1"/>
              </p:cNvSpPr>
              <p:nvPr>
                <p:ph type="body" idx="2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pPr marL="1333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4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4400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sz="4400" b="0" i="0" smtClean="0">
                          <a:latin typeface="Cambria Math"/>
                        </a:rPr>
                        <m:t>c</m:t>
                      </m:r>
                      <m:r>
                        <a:rPr lang="cs-CZ" sz="4400" b="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4400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4400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e>
                        <m:sub>
                          <m:r>
                            <a:rPr lang="cs-CZ" sz="4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sub>
                      </m:sSub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2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9031" y="3297156"/>
            <a:ext cx="5191125" cy="285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42875"/>
            <a:ext cx="7467600" cy="14287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29208" y="116632"/>
            <a:ext cx="4906888" cy="6395194"/>
          </a:xfrm>
        </p:spPr>
        <p:txBody>
          <a:bodyPr/>
          <a:lstStyle/>
          <a:p>
            <a:r>
              <a:rPr lang="cs-CZ" dirty="0" smtClean="0"/>
              <a:t>Podle E. věty platí: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r>
              <a:rPr lang="cs-CZ" dirty="0" smtClean="0"/>
              <a:t>Vyjádříme výšku v: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Dosadíme a dopočteme:</a:t>
            </a:r>
          </a:p>
          <a:p>
            <a:endParaRPr lang="cs-CZ" dirty="0" smtClean="0"/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r>
              <a:rPr lang="cs-CZ" dirty="0" smtClean="0"/>
              <a:t>Dopočítáme povrch:</a:t>
            </a:r>
          </a:p>
          <a:p>
            <a:endParaRPr lang="cs-CZ" dirty="0" smtClean="0"/>
          </a:p>
          <a:p>
            <a:endParaRPr lang="cs-CZ" dirty="0" smtClean="0"/>
          </a:p>
          <a:p>
            <a:pPr marL="133350" indent="0">
              <a:buNone/>
            </a:pPr>
            <a:endParaRPr lang="cs-CZ" dirty="0"/>
          </a:p>
          <a:p>
            <a:pPr marL="133350" indent="0">
              <a:buNone/>
            </a:pPr>
            <a:endParaRPr lang="cs-CZ" dirty="0" smtClean="0"/>
          </a:p>
          <a:p>
            <a:r>
              <a:rPr lang="cs-CZ" dirty="0" smtClean="0"/>
              <a:t>Kosmonaut vidí 13 milionů km</a:t>
            </a:r>
            <a:r>
              <a:rPr lang="cs-CZ" baseline="30000" dirty="0" smtClean="0"/>
              <a:t>2</a:t>
            </a:r>
            <a:endParaRPr lang="cs-CZ" dirty="0" smtClean="0"/>
          </a:p>
        </p:txBody>
      </p:sp>
      <p:sp>
        <p:nvSpPr>
          <p:cNvPr id="1536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5365" name="Rectangle 3"/>
          <p:cNvSpPr>
            <a:spLocks noChangeArrowheads="1"/>
          </p:cNvSpPr>
          <p:nvPr/>
        </p:nvSpPr>
        <p:spPr bwMode="auto">
          <a:xfrm>
            <a:off x="0" y="809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66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50" y="714375"/>
            <a:ext cx="2738438" cy="42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Rectangle 6"/>
          <p:cNvSpPr>
            <a:spLocks noChangeArrowheads="1"/>
          </p:cNvSpPr>
          <p:nvPr/>
        </p:nvSpPr>
        <p:spPr bwMode="auto">
          <a:xfrm>
            <a:off x="0" y="809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69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24583" name="Picture 7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43063" y="1500188"/>
            <a:ext cx="1500187" cy="81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1" name="Rectangle 9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2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24586" name="Picture 10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57313" y="2928938"/>
            <a:ext cx="22320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4" name="Rectangle 12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5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24589" name="Picture 1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57313" y="3786188"/>
            <a:ext cx="2000250" cy="455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7" name="Rectangle 15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78" name="Rectangle 1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24592" name="Picture 1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32299" y="5007746"/>
            <a:ext cx="2714625" cy="44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0" name="Rectangle 1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24594" name="Picture 18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22428" y="5500688"/>
            <a:ext cx="2293937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2" name="Rectangle 20"/>
          <p:cNvSpPr>
            <a:spLocks noChangeArrowheads="1"/>
          </p:cNvSpPr>
          <p:nvPr/>
        </p:nvSpPr>
        <p:spPr bwMode="auto">
          <a:xfrm>
            <a:off x="0" y="809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5383" name="Rectangle 2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24597" name="Picture 2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71625" y="4512469"/>
            <a:ext cx="1428750" cy="45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5" name="Rectangle 23"/>
          <p:cNvSpPr>
            <a:spLocks noChangeArrowheads="1"/>
          </p:cNvSpPr>
          <p:nvPr/>
        </p:nvSpPr>
        <p:spPr bwMode="auto">
          <a:xfrm>
            <a:off x="0" y="800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5386" name="Zástupný symbol pro obsah 29" descr="jak velkou část povrchu země vidí kosmonaut.jpg"/>
          <p:cNvPicPr>
            <a:picLocks noGrp="1" noChangeAspect="1"/>
          </p:cNvPicPr>
          <p:nvPr>
            <p:ph sz="quarter" idx="2"/>
          </p:nvPr>
        </p:nvPicPr>
        <p:blipFill>
          <a:blip r:embed="rId9"/>
          <a:srcRect/>
          <a:stretch>
            <a:fillRect/>
          </a:stretch>
        </p:blipFill>
        <p:spPr>
          <a:xfrm>
            <a:off x="4911581" y="714376"/>
            <a:ext cx="3803794" cy="5489674"/>
          </a:xfrm>
        </p:spPr>
      </p:pic>
      <p:sp>
        <p:nvSpPr>
          <p:cNvPr id="4" name="Obdélník 3"/>
          <p:cNvSpPr/>
          <p:nvPr/>
        </p:nvSpPr>
        <p:spPr>
          <a:xfrm>
            <a:off x="6516216" y="6204049"/>
            <a:ext cx="6319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5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PRO VÁS: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8219256" cy="4412977"/>
          </a:xfrm>
        </p:spPr>
        <p:txBody>
          <a:bodyPr/>
          <a:lstStyle/>
          <a:p>
            <a:r>
              <a:rPr lang="cs-CZ" dirty="0"/>
              <a:t>1) Střecha haly má tvar kulového vrchlíku, který má výšku 1,5 m a průměr podstavy 12,4 m. Určete kolik m</a:t>
            </a:r>
            <a:r>
              <a:rPr lang="cs-CZ" baseline="30000" dirty="0"/>
              <a:t>2</a:t>
            </a:r>
            <a:r>
              <a:rPr lang="cs-CZ" dirty="0"/>
              <a:t> střešní krytiny je třeba k jejímu pokrytí, počítá-li se s 8% odpadem.</a:t>
            </a:r>
          </a:p>
          <a:p>
            <a:pPr marL="133350" indent="0">
              <a:buNone/>
            </a:pPr>
            <a:endParaRPr lang="cs-CZ" dirty="0" smtClean="0"/>
          </a:p>
          <a:p>
            <a:r>
              <a:rPr lang="cs-CZ" dirty="0" smtClean="0"/>
              <a:t>2) Nalijeme-li do nádoby tvaru polokoule 2 l vody, naplní se do výšky 6 cm. Určete poloměr nádoby.</a:t>
            </a:r>
          </a:p>
          <a:p>
            <a:endParaRPr lang="cs-CZ" dirty="0" smtClean="0"/>
          </a:p>
          <a:p>
            <a:r>
              <a:rPr lang="cs-CZ" dirty="0"/>
              <a:t>3</a:t>
            </a:r>
            <a:r>
              <a:rPr lang="cs-CZ" dirty="0" smtClean="0"/>
              <a:t>) Vypočtěte objem a  povrch kulové úseče s poloměrem podstavy 30 cm a výškou 18 cm.</a:t>
            </a:r>
          </a:p>
          <a:p>
            <a:endParaRPr lang="cs-CZ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692696"/>
            <a:ext cx="1841500" cy="12160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324100"/>
            <a:ext cx="8208911" cy="3508375"/>
          </a:xfrm>
        </p:spPr>
        <p:txBody>
          <a:bodyPr/>
          <a:lstStyle/>
          <a:p>
            <a:r>
              <a:rPr lang="cs-CZ" dirty="0"/>
              <a:t>1) Je zapotřebí přibližně 138 m</a:t>
            </a:r>
            <a:r>
              <a:rPr lang="cs-CZ" baseline="30000" dirty="0"/>
              <a:t>2 </a:t>
            </a:r>
            <a:r>
              <a:rPr lang="cs-CZ" dirty="0"/>
              <a:t>krytiny.</a:t>
            </a:r>
          </a:p>
          <a:p>
            <a:endParaRPr lang="cs-CZ" dirty="0" smtClean="0"/>
          </a:p>
          <a:p>
            <a:r>
              <a:rPr lang="cs-CZ" dirty="0" smtClean="0"/>
              <a:t>2) Poloměr nádoby je 19,7 cm.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/>
              <a:t>3</a:t>
            </a:r>
            <a:r>
              <a:rPr lang="cs-CZ" dirty="0" smtClean="0"/>
              <a:t>) Povrch kulové úseče je 47,5 dm</a:t>
            </a:r>
            <a:r>
              <a:rPr lang="cs-CZ" baseline="30000" dirty="0" smtClean="0"/>
              <a:t>2 </a:t>
            </a:r>
            <a:r>
              <a:rPr lang="cs-CZ" dirty="0" smtClean="0"/>
              <a:t> a objem  28,5 dm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  <a:endParaRPr lang="cs-CZ" baseline="300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908720"/>
            <a:ext cx="1654150" cy="17977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1600" dirty="0" smtClean="0"/>
              <a:t>Části textu použity z učebnic:</a:t>
            </a:r>
            <a:br>
              <a:rPr lang="cs-CZ" sz="1600" dirty="0" smtClean="0"/>
            </a:br>
            <a:r>
              <a:rPr lang="cs-CZ" sz="1600" dirty="0" smtClean="0"/>
              <a:t>CALDA, Emil: Matematika  pro dvouleté a tříleté učební obory SOU, Praha, </a:t>
            </a:r>
            <a:r>
              <a:rPr lang="cs-CZ" sz="1600" dirty="0" err="1" smtClean="0"/>
              <a:t>Prometheus</a:t>
            </a:r>
            <a:r>
              <a:rPr lang="cs-CZ" sz="1600" dirty="0" smtClean="0"/>
              <a:t>,2003, ISBN80-7196-260-0</a:t>
            </a:r>
          </a:p>
          <a:p>
            <a:r>
              <a:rPr lang="cs-CZ" sz="1600" dirty="0" smtClean="0"/>
              <a:t>JIRÁSEK, František a kol.: Sbírka úloh z matematiky pro SOŠ a pro studijní obory SOU, Praha, Prometheus,1986,ISBN 80-85849-55-0</a:t>
            </a:r>
          </a:p>
          <a:p>
            <a:r>
              <a:rPr lang="cs-CZ" sz="1600" dirty="0" smtClean="0"/>
              <a:t>Obr. 5:</a:t>
            </a:r>
            <a:r>
              <a:rPr lang="cs-CZ" sz="1600" dirty="0">
                <a:solidFill>
                  <a:schemeClr val="tx1"/>
                </a:solidFill>
              </a:rPr>
              <a:t> </a:t>
            </a:r>
            <a:r>
              <a:rPr lang="cs-CZ" sz="1600" dirty="0" err="1">
                <a:solidFill>
                  <a:schemeClr val="tx1"/>
                </a:solidFill>
              </a:rPr>
              <a:t>Wikipedia</a:t>
            </a:r>
            <a:r>
              <a:rPr lang="cs-CZ" sz="1600" dirty="0">
                <a:solidFill>
                  <a:schemeClr val="tx1"/>
                </a:solidFill>
              </a:rPr>
              <a:t>. www.wikipedia.cz [online]. [cit. </a:t>
            </a:r>
            <a:r>
              <a:rPr lang="cs-CZ" sz="1600" dirty="0" smtClean="0">
                <a:solidFill>
                  <a:schemeClr val="tx1"/>
                </a:solidFill>
              </a:rPr>
              <a:t>8.5.2013</a:t>
            </a:r>
            <a:r>
              <a:rPr lang="cs-CZ" sz="1600" dirty="0">
                <a:solidFill>
                  <a:schemeClr val="tx1"/>
                </a:solidFill>
              </a:rPr>
              <a:t>]. Dostupný na </a:t>
            </a:r>
            <a:r>
              <a:rPr lang="cs-CZ" sz="1600" dirty="0" smtClean="0">
                <a:solidFill>
                  <a:schemeClr val="tx1"/>
                </a:solidFill>
              </a:rPr>
              <a:t>WWW:</a:t>
            </a:r>
            <a:r>
              <a:rPr lang="cs-CZ" sz="1600" dirty="0"/>
              <a:t>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cs.wikipedia.org/wiki/Soubor:Euklidova_veta.svg</a:t>
            </a:r>
            <a:endParaRPr lang="cs-CZ" sz="1600" dirty="0"/>
          </a:p>
          <a:p>
            <a:r>
              <a:rPr lang="cs-CZ" sz="1600" dirty="0" smtClean="0">
                <a:solidFill>
                  <a:schemeClr val="tx1"/>
                </a:solidFill>
              </a:rPr>
              <a:t>Obr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dirty="0" smtClean="0">
                <a:solidFill>
                  <a:schemeClr val="tx1"/>
                </a:solidFill>
              </a:rPr>
              <a:t>1- 4 a obr. 6 </a:t>
            </a:r>
            <a:r>
              <a:rPr lang="cs-CZ" sz="1600" dirty="0">
                <a:solidFill>
                  <a:schemeClr val="tx1"/>
                </a:solidFill>
              </a:rPr>
              <a:t>archiv autora</a:t>
            </a:r>
          </a:p>
          <a:p>
            <a:r>
              <a:rPr lang="cs-CZ" sz="1600"/>
              <a:t>Ostatní Ilustrace www.office.microsoft.com</a:t>
            </a:r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410</Words>
  <Application>Microsoft Office PowerPoint</Application>
  <PresentationFormat>Předvádění na obrazovce (4:3)</PresentationFormat>
  <Paragraphs>92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/>
      <vt:lpstr>Prezentace aplikace PowerPoint</vt:lpstr>
      <vt:lpstr>Výukový materiál</vt:lpstr>
      <vt:lpstr>Prezentace aplikace PowerPoint</vt:lpstr>
      <vt:lpstr>KULOVÁ ÚSEČ A VRCHLÍK</vt:lpstr>
      <vt:lpstr>JAK SI TO LÉPE PŘEDSTAVIT?</vt:lpstr>
      <vt:lpstr> </vt:lpstr>
      <vt:lpstr>ŘEŠENÝ PŘÍKLAD   </vt:lpstr>
      <vt:lpstr>EUKLIDOVA VĚTA O ODVĚSNĚ</vt:lpstr>
      <vt:lpstr>Prezentace aplikace PowerPoint</vt:lpstr>
      <vt:lpstr>PŘÍKLADY PRO VÁS:</vt:lpstr>
      <vt:lpstr>ŘEŠENÍ: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Macháňová</dc:creator>
  <cp:lastModifiedBy>Radka Macháňová</cp:lastModifiedBy>
  <cp:revision>32</cp:revision>
  <dcterms:modified xsi:type="dcterms:W3CDTF">2013-05-08T14:22:24Z</dcterms:modified>
</cp:coreProperties>
</file>