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3" r:id="rId9"/>
    <p:sldId id="270" r:id="rId10"/>
    <p:sldId id="269" r:id="rId11"/>
    <p:sldId id="276" r:id="rId12"/>
    <p:sldId id="277" r:id="rId13"/>
    <p:sldId id="275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0" d="100"/>
          <a:sy n="70" d="100"/>
        </p:scale>
        <p:origin x="-516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628938-39D0-44B3-9A5E-8656E174A578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3CE57-6BC8-4F24-82E2-845C752D30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06E0A1-0259-4B68-8838-C1B81BD2B65F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32F744-DAC2-4924-A59F-D0094697C1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80FAE5-B58E-4976-9D28-EC15D94D08D1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22B7B1-1797-4C3A-A740-F74BA23763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6C3464-6BB9-4DE4-9AEC-4596E88CA2BE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914BB1-C5EB-4897-931A-29AE7A91D3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B21FCA-0975-4862-8C32-EC6BC4C9B084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5114FD-AA76-4790-B673-9F2D8C5AF9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D98205-08FD-43AE-9047-1733902578FB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908ED3-A2DD-445F-8B14-24AC907FAB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B4A43A-FCE5-452F-A785-38D47D32E8D2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35B487-CC4F-4B5B-9513-CBEFED1D68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53A07A-8F63-47FA-9229-6D016E369C4B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16B57-90F8-4AF8-B260-2A598A03D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8616D9-A5E7-4F85-A924-91F58DA1A10B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708033-117A-4343-A776-9FEFF68AC3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6D8BE-E8B6-414A-BC19-D4CE4DFB433E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64C379-B03B-4BDD-8E8C-B5FCF12F46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43AD7-F91F-431A-A9E0-D9C5A47C4D87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814856-CBCE-4FD6-8501-2C2B4EFBF6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91ECC73-F6E3-47DB-BF94-8667058D543C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3D2A229-45AE-4F6F-BDF5-DCF28B972E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ransition spd="med">
    <p:pull dir="ru"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botanika.wendys.cz/slovnik/foto.php?665_2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http://botanika.wendys.cz/slovnik/foto.php?659_2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Generativní</a:t>
            </a:r>
            <a:br>
              <a:rPr lang="cs-CZ" dirty="0" smtClean="0"/>
            </a:br>
            <a:r>
              <a:rPr lang="cs-CZ" dirty="0" smtClean="0"/>
              <a:t>rostlinné orgány</a:t>
            </a: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r>
              <a:rPr lang="cs-CZ" smtClean="0"/>
              <a:t>květ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285750" y="1643063"/>
          <a:ext cx="8572500" cy="2595562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85725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</a:t>
                      </a:r>
                      <a:r>
                        <a:rPr lang="cs-CZ" b="0" baseline="0" dirty="0" smtClean="0"/>
                        <a:t> ŠKOLY: Gymnázium Lovosice, Sady p</a:t>
                      </a:r>
                      <a:r>
                        <a:rPr lang="en-US" b="0" baseline="0" dirty="0" err="1" smtClean="0"/>
                        <a:t>i</a:t>
                      </a:r>
                      <a:r>
                        <a:rPr lang="cs-CZ" b="0" baseline="0" dirty="0" err="1" smtClean="0"/>
                        <a:t>onýrů</a:t>
                      </a:r>
                      <a:r>
                        <a:rPr lang="cs-CZ" b="0" baseline="0" dirty="0" smtClean="0"/>
                        <a:t> 600</a:t>
                      </a:r>
                      <a:r>
                        <a:rPr lang="en-US" b="0" baseline="0" dirty="0" smtClean="0"/>
                        <a:t>/</a:t>
                      </a:r>
                      <a:r>
                        <a:rPr lang="cs-CZ" b="0" baseline="0" dirty="0" smtClean="0"/>
                        <a:t>6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1.5.00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34.1073</a:t>
                      </a:r>
                      <a:endParaRPr lang="cs-CZ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MATERIÁLU: VY_32_INOVACE_1B_11_Generativní</a:t>
                      </a:r>
                      <a:r>
                        <a:rPr lang="cs-CZ" baseline="0" dirty="0" smtClean="0"/>
                        <a:t> rostlinné orgány - květ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SADY: Botanika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ROČNÍK: sekunda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VZNIKU:</a:t>
                      </a:r>
                      <a:r>
                        <a:rPr lang="cs-CZ" baseline="0" dirty="0" smtClean="0"/>
                        <a:t> březen 2</a:t>
                      </a:r>
                      <a:r>
                        <a:rPr lang="cs-CZ" dirty="0" smtClean="0"/>
                        <a:t>013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Mgr. Dagmar Ročková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55" name="Picture 5" descr="GYMLOVO_logo BR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50006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6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smtClean="0"/>
              <a:t>Výklad na 1 vyučovací hodinu.</a:t>
            </a:r>
          </a:p>
          <a:p>
            <a:pPr eaLnBrk="1" hangingPunct="1"/>
            <a:r>
              <a:rPr lang="cs-CZ" sz="2000" smtClean="0"/>
              <a:t>Učivo zaměřeno na funkce a stavbu květu, stavbu pohlavních orgánů, charakteristiku květu.</a:t>
            </a:r>
          </a:p>
          <a:p>
            <a:pPr eaLnBrk="1" hangingPunct="1"/>
            <a:r>
              <a:rPr lang="cs-CZ" sz="2000" smtClean="0"/>
              <a:t>Shrnutí a procvičování na konci prezentace.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smtClean="0"/>
          </a:p>
          <a:p>
            <a:pPr eaLnBrk="1" hangingPunct="1"/>
            <a:r>
              <a:rPr lang="cs-CZ" sz="2000" smtClean="0"/>
              <a:t>Pro přechod snímků použita animace – odkrýt doprava nahoru, některé snímky žákům skryty.</a:t>
            </a:r>
          </a:p>
          <a:p>
            <a:pPr eaLnBrk="1" hangingPunct="1"/>
            <a:r>
              <a:rPr lang="cs-CZ" sz="2000" smtClean="0"/>
              <a:t>Text je rolován po odstavcích, případně po jednotlivých odrážkách – dle potřeby k výuce.</a:t>
            </a:r>
          </a:p>
          <a:p>
            <a:pPr eaLnBrk="1" hangingPunct="1"/>
            <a:r>
              <a:rPr lang="cs-CZ" sz="2000" smtClean="0"/>
              <a:t>U obrázků použita animace – zmizení.</a:t>
            </a:r>
          </a:p>
          <a:p>
            <a:pPr eaLnBrk="1" hangingPunct="1"/>
            <a:r>
              <a:rPr lang="cs-CZ" sz="2000" smtClean="0"/>
              <a:t>Popisky obrázků se odkrývají postupně.</a:t>
            </a:r>
          </a:p>
          <a:p>
            <a:pPr eaLnBrk="1" hangingPunct="1"/>
            <a:r>
              <a:rPr lang="cs-CZ" sz="2000" smtClean="0"/>
              <a:t>Procvičování – zápis na interaktivní tabuli.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Květ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163"/>
            <a:ext cx="7829550" cy="4389437"/>
          </a:xfrm>
        </p:spPr>
        <p:txBody>
          <a:bodyPr/>
          <a:lstStyle/>
          <a:p>
            <a:r>
              <a:rPr lang="cs-CZ" smtClean="0"/>
              <a:t>charakteristický orgán krytosemenných rostlin</a:t>
            </a:r>
          </a:p>
          <a:p>
            <a:endParaRPr lang="cs-CZ" smtClean="0"/>
          </a:p>
          <a:p>
            <a:r>
              <a:rPr lang="cs-CZ" smtClean="0"/>
              <a:t>funkce:</a:t>
            </a:r>
          </a:p>
          <a:p>
            <a:pPr lvl="1"/>
            <a:r>
              <a:rPr lang="cs-CZ" smtClean="0"/>
              <a:t>pohlavní rozmnožování</a:t>
            </a:r>
          </a:p>
          <a:p>
            <a:endParaRPr lang="cs-CZ" smtClean="0"/>
          </a:p>
          <a:p>
            <a:r>
              <a:rPr lang="cs-CZ" smtClean="0"/>
              <a:t>nadzemní orgán</a:t>
            </a:r>
          </a:p>
          <a:p>
            <a:r>
              <a:rPr lang="cs-CZ" smtClean="0"/>
              <a:t>ukončený růst</a:t>
            </a:r>
          </a:p>
          <a:p>
            <a:endParaRPr lang="cs-CZ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Stavba květu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935163"/>
            <a:ext cx="8229600" cy="4422775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květní lůžko</a:t>
            </a:r>
            <a:r>
              <a:rPr lang="cs-CZ" dirty="0" smtClean="0"/>
              <a:t> = rozšířený vrchol stonku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květní obaly</a:t>
            </a:r>
            <a:r>
              <a:rPr lang="cs-CZ" dirty="0" smtClean="0"/>
              <a:t> = přeměněné listy</a:t>
            </a:r>
          </a:p>
          <a:p>
            <a:pPr lvl="1">
              <a:defRPr/>
            </a:pPr>
            <a:r>
              <a:rPr lang="cs-CZ" dirty="0" smtClean="0"/>
              <a:t>rozlišeny: </a:t>
            </a:r>
            <a:r>
              <a:rPr lang="cs-CZ" u="sng" dirty="0" smtClean="0"/>
              <a:t>kalich</a:t>
            </a:r>
            <a:r>
              <a:rPr lang="cs-CZ" dirty="0" smtClean="0"/>
              <a:t> (zelený) + </a:t>
            </a:r>
            <a:r>
              <a:rPr lang="cs-CZ" u="sng" dirty="0" smtClean="0"/>
              <a:t>koruna</a:t>
            </a:r>
            <a:r>
              <a:rPr lang="cs-CZ" dirty="0" smtClean="0"/>
              <a:t> (barevná)</a:t>
            </a:r>
          </a:p>
          <a:p>
            <a:pPr lvl="1">
              <a:defRPr/>
            </a:pPr>
            <a:r>
              <a:rPr lang="cs-CZ" dirty="0" smtClean="0"/>
              <a:t>nerozlišeny: </a:t>
            </a:r>
            <a:r>
              <a:rPr lang="cs-CZ" u="sng" dirty="0" smtClean="0"/>
              <a:t>okvětí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pohlavní orgány</a:t>
            </a:r>
          </a:p>
          <a:p>
            <a:pPr lvl="1">
              <a:defRPr/>
            </a:pPr>
            <a:r>
              <a:rPr lang="cs-CZ" dirty="0" smtClean="0"/>
              <a:t>samčí </a:t>
            </a:r>
            <a:r>
              <a:rPr lang="cs-CZ" u="sng" dirty="0" smtClean="0"/>
              <a:t>tyčinky</a:t>
            </a:r>
          </a:p>
          <a:p>
            <a:pPr lvl="1">
              <a:defRPr/>
            </a:pPr>
            <a:r>
              <a:rPr lang="cs-CZ" dirty="0" smtClean="0"/>
              <a:t>samičí </a:t>
            </a:r>
            <a:r>
              <a:rPr lang="cs-CZ" u="sng" dirty="0" smtClean="0"/>
              <a:t>pestíky</a:t>
            </a:r>
          </a:p>
        </p:txBody>
      </p:sp>
      <p:pic>
        <p:nvPicPr>
          <p:cNvPr id="9220" name="Picture 4" descr="File:Tulipa Rosalie.jpg"/>
          <p:cNvPicPr>
            <a:picLocks noChangeAspect="1" noChangeArrowheads="1"/>
          </p:cNvPicPr>
          <p:nvPr/>
        </p:nvPicPr>
        <p:blipFill>
          <a:blip r:embed="rId2"/>
          <a:srcRect l="16251" t="8475" r="19061"/>
          <a:stretch>
            <a:fillRect/>
          </a:stretch>
        </p:blipFill>
        <p:spPr bwMode="auto">
          <a:xfrm>
            <a:off x="3857625" y="3857625"/>
            <a:ext cx="2643188" cy="248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14"/>
          <p:cNvSpPr txBox="1">
            <a:spLocks noChangeArrowheads="1"/>
          </p:cNvSpPr>
          <p:nvPr/>
        </p:nvSpPr>
        <p:spPr bwMode="auto">
          <a:xfrm>
            <a:off x="3571875" y="6356350"/>
            <a:ext cx="3286125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1.: </a:t>
            </a:r>
            <a:r>
              <a:rPr lang="cs-CZ" sz="2200">
                <a:latin typeface="Constantia" pitchFamily="18" charset="0"/>
              </a:rPr>
              <a:t>Okvětí – tulipán</a:t>
            </a:r>
          </a:p>
        </p:txBody>
      </p:sp>
      <p:pic>
        <p:nvPicPr>
          <p:cNvPr id="9222" name="Picture 6" descr="File:Gentiana acaulis4.jpg"/>
          <p:cNvPicPr>
            <a:picLocks noChangeAspect="1" noChangeArrowheads="1"/>
          </p:cNvPicPr>
          <p:nvPr/>
        </p:nvPicPr>
        <p:blipFill>
          <a:blip r:embed="rId3"/>
          <a:srcRect l="21249" t="14063" r="21249"/>
          <a:stretch>
            <a:fillRect/>
          </a:stretch>
        </p:blipFill>
        <p:spPr bwMode="auto">
          <a:xfrm>
            <a:off x="6858000" y="1143000"/>
            <a:ext cx="2151063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TextovéPole 14"/>
          <p:cNvSpPr txBox="1">
            <a:spLocks noChangeArrowheads="1"/>
          </p:cNvSpPr>
          <p:nvPr/>
        </p:nvSpPr>
        <p:spPr bwMode="auto">
          <a:xfrm>
            <a:off x="6715125" y="5500688"/>
            <a:ext cx="22860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2.: </a:t>
            </a:r>
            <a:r>
              <a:rPr lang="cs-CZ" sz="2200">
                <a:latin typeface="Constantia" pitchFamily="18" charset="0"/>
              </a:rPr>
              <a:t>Kalich a koruna – hořec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285750"/>
            <a:ext cx="8229600" cy="1143000"/>
          </a:xfrm>
        </p:spPr>
        <p:txBody>
          <a:bodyPr/>
          <a:lstStyle/>
          <a:p>
            <a:r>
              <a:rPr lang="cs-CZ" smtClean="0"/>
              <a:t>Stavba květu</a:t>
            </a:r>
          </a:p>
        </p:txBody>
      </p:sp>
      <p:sp>
        <p:nvSpPr>
          <p:cNvPr id="18434" name="TextovéPole 14"/>
          <p:cNvSpPr txBox="1">
            <a:spLocks noChangeArrowheads="1"/>
          </p:cNvSpPr>
          <p:nvPr/>
        </p:nvSpPr>
        <p:spPr bwMode="auto">
          <a:xfrm>
            <a:off x="3571875" y="6356350"/>
            <a:ext cx="3286125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3.: </a:t>
            </a:r>
            <a:r>
              <a:rPr lang="cs-CZ" sz="2200">
                <a:latin typeface="Constantia" pitchFamily="18" charset="0"/>
              </a:rPr>
              <a:t>Stavba květu</a:t>
            </a:r>
          </a:p>
        </p:txBody>
      </p: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1214438" y="1214438"/>
            <a:ext cx="6572250" cy="4572000"/>
            <a:chOff x="1214414" y="1428736"/>
            <a:chExt cx="6572296" cy="4572032"/>
          </a:xfrm>
        </p:grpSpPr>
        <p:pic>
          <p:nvPicPr>
            <p:cNvPr id="18451" name="Picture 4" descr="http://web2.mendelu.cz/af_211_multitext/obecna_botanika/obrazky/organologie/velke_kvet.jpg"/>
            <p:cNvPicPr>
              <a:picLocks noChangeAspect="1" noChangeArrowheads="1"/>
            </p:cNvPicPr>
            <p:nvPr/>
          </p:nvPicPr>
          <p:blipFill>
            <a:blip r:embed="rId2"/>
            <a:srcRect l="7547" t="7057" r="5573" b="6837"/>
            <a:stretch>
              <a:fillRect/>
            </a:stretch>
          </p:blipFill>
          <p:spPr bwMode="auto">
            <a:xfrm>
              <a:off x="1500166" y="1643050"/>
              <a:ext cx="6286544" cy="43577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Obdélník 4"/>
            <p:cNvSpPr/>
            <p:nvPr/>
          </p:nvSpPr>
          <p:spPr>
            <a:xfrm>
              <a:off x="3786182" y="1428736"/>
              <a:ext cx="1357321" cy="500065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5429255" y="2000240"/>
              <a:ext cx="1357323" cy="500065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1214414" y="5072073"/>
              <a:ext cx="1357321" cy="500067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2428859" y="5500701"/>
              <a:ext cx="1785951" cy="500067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5500694" y="5429264"/>
              <a:ext cx="1357321" cy="500065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1" name="Zaoblený obdélník 10"/>
          <p:cNvSpPr/>
          <p:nvPr/>
        </p:nvSpPr>
        <p:spPr>
          <a:xfrm>
            <a:off x="-2357486" y="5214950"/>
            <a:ext cx="2286016" cy="71438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květní lůžko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9358346" y="5000636"/>
            <a:ext cx="2286016" cy="71438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kalich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-2500362" y="4071942"/>
            <a:ext cx="2286016" cy="71438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koruna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9358346" y="785794"/>
            <a:ext cx="2286016" cy="71438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tyčinky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9429784" y="1857364"/>
            <a:ext cx="2286016" cy="71438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pestík</a:t>
            </a:r>
            <a:endParaRPr lang="cs-CZ" sz="2800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0 L 0.49114 -0.008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5" y="-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0 L -0.45938 -0.0083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" y="-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33333E-6 L 0.33351 0.01158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7" y="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33333E-6 L -0.60903 0.04977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5" y="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045E-16 3.33333E-6 L -0.48299 0.00902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" y="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1535113" y="1857375"/>
            <a:ext cx="6465887" cy="4929188"/>
            <a:chOff x="1392238" y="1714488"/>
            <a:chExt cx="6465910" cy="4929222"/>
          </a:xfrm>
        </p:grpSpPr>
        <p:pic>
          <p:nvPicPr>
            <p:cNvPr id="19480" name="Picture 2" descr="http://giorambousek.ic.cz/dokumenty/bio/botanika_obrazky/kvet.JPG"/>
            <p:cNvPicPr>
              <a:picLocks noChangeAspect="1" noChangeArrowheads="1"/>
            </p:cNvPicPr>
            <p:nvPr/>
          </p:nvPicPr>
          <p:blipFill>
            <a:blip r:embed="rId2"/>
            <a:srcRect l="53172" t="20433" b="12630"/>
            <a:stretch>
              <a:fillRect/>
            </a:stretch>
          </p:blipFill>
          <p:spPr bwMode="auto">
            <a:xfrm>
              <a:off x="1392238" y="1714488"/>
              <a:ext cx="6359525" cy="49164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" name="Obdélník 6"/>
            <p:cNvSpPr/>
            <p:nvPr/>
          </p:nvSpPr>
          <p:spPr>
            <a:xfrm>
              <a:off x="3000381" y="1857364"/>
              <a:ext cx="1071567" cy="500066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3286132" y="3429000"/>
              <a:ext cx="1071567" cy="500066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3286132" y="5357826"/>
              <a:ext cx="1071567" cy="500065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2357441" y="6143644"/>
              <a:ext cx="1071566" cy="500066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5857891" y="2571744"/>
              <a:ext cx="1071567" cy="500066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786582" y="4000504"/>
              <a:ext cx="1071566" cy="500066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3058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Pohlavní orgány</a:t>
            </a:r>
            <a:endParaRPr lang="cs-CZ" dirty="0"/>
          </a:p>
        </p:txBody>
      </p:sp>
      <p:sp>
        <p:nvSpPr>
          <p:cNvPr id="19459" name="TextovéPole 3"/>
          <p:cNvSpPr txBox="1">
            <a:spLocks noChangeArrowheads="1"/>
          </p:cNvSpPr>
          <p:nvPr/>
        </p:nvSpPr>
        <p:spPr bwMode="auto">
          <a:xfrm>
            <a:off x="357188" y="1357313"/>
            <a:ext cx="2786062" cy="5842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3200" dirty="0"/>
              <a:t>samičí pestík</a:t>
            </a:r>
          </a:p>
        </p:txBody>
      </p:sp>
      <p:sp>
        <p:nvSpPr>
          <p:cNvPr id="19460" name="TextovéPole 4"/>
          <p:cNvSpPr txBox="1">
            <a:spLocks noChangeArrowheads="1"/>
          </p:cNvSpPr>
          <p:nvPr/>
        </p:nvSpPr>
        <p:spPr bwMode="auto">
          <a:xfrm>
            <a:off x="5072063" y="1643063"/>
            <a:ext cx="2714625" cy="5842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3200" dirty="0"/>
              <a:t>samčí tyčinka</a:t>
            </a:r>
          </a:p>
        </p:txBody>
      </p:sp>
      <p:sp>
        <p:nvSpPr>
          <p:cNvPr id="19461" name="TextovéPole 14"/>
          <p:cNvSpPr txBox="1">
            <a:spLocks noChangeArrowheads="1"/>
          </p:cNvSpPr>
          <p:nvPr/>
        </p:nvSpPr>
        <p:spPr bwMode="auto">
          <a:xfrm>
            <a:off x="3571875" y="6356350"/>
            <a:ext cx="3286125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4.: </a:t>
            </a:r>
            <a:r>
              <a:rPr lang="cs-CZ" sz="2200">
                <a:latin typeface="Constantia" pitchFamily="18" charset="0"/>
              </a:rPr>
              <a:t>Pohlavní orgány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-1928858" y="2285992"/>
            <a:ext cx="1643074" cy="714380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blizna</a:t>
            </a:r>
            <a:endParaRPr lang="cs-CZ" sz="28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-1571668" y="3429000"/>
            <a:ext cx="1571668" cy="714380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čnělka</a:t>
            </a:r>
            <a:endParaRPr lang="cs-CZ" sz="28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-1571668" y="4714884"/>
            <a:ext cx="1571668" cy="714380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vajíčka</a:t>
            </a:r>
            <a:endParaRPr lang="cs-CZ" sz="28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-1571668" y="5643578"/>
            <a:ext cx="1571668" cy="714380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semeník</a:t>
            </a:r>
            <a:endParaRPr lang="cs-CZ" sz="28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9501222" y="4071942"/>
            <a:ext cx="1571636" cy="714380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nitka</a:t>
            </a:r>
            <a:endParaRPr lang="cs-CZ" sz="28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9501222" y="2428868"/>
            <a:ext cx="1571636" cy="714380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prašník</a:t>
            </a:r>
            <a:endParaRPr lang="cs-CZ" sz="2800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556E-17 3.33333E-6 L 0.51458 -0.0428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7" y="-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33333E-6 L 0.48351 0.00047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11022E-16 L 0.38872 0.03449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4" y="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33333E-6 L 0.49896 0.0544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9" y="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33333E-6 L -0.37274 0.00116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2812 0.041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4" y="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785813"/>
            <a:ext cx="8229600" cy="5715000"/>
          </a:xfrm>
        </p:spPr>
        <p:txBody>
          <a:bodyPr/>
          <a:lstStyle/>
          <a:p>
            <a:r>
              <a:rPr lang="cs-CZ" smtClean="0"/>
              <a:t>četnost</a:t>
            </a:r>
          </a:p>
          <a:p>
            <a:pPr lvl="1"/>
            <a:r>
              <a:rPr lang="cs-CZ" smtClean="0"/>
              <a:t>počet květních lístků, tyčinek a pestíků</a:t>
            </a:r>
          </a:p>
          <a:p>
            <a:pPr lvl="1"/>
            <a:r>
              <a:rPr lang="cs-CZ" smtClean="0"/>
              <a:t>trojčetné, čtyřčetné a pětičetné</a:t>
            </a:r>
          </a:p>
          <a:p>
            <a:endParaRPr lang="cs-CZ" sz="900" smtClean="0"/>
          </a:p>
          <a:p>
            <a:r>
              <a:rPr lang="cs-CZ" smtClean="0"/>
              <a:t>souměrnost</a:t>
            </a:r>
          </a:p>
          <a:p>
            <a:pPr lvl="1"/>
            <a:r>
              <a:rPr lang="cs-CZ" smtClean="0"/>
              <a:t>pravidelný - více rovin</a:t>
            </a:r>
          </a:p>
          <a:p>
            <a:pPr lvl="1"/>
            <a:r>
              <a:rPr lang="cs-CZ" smtClean="0"/>
              <a:t>souměrný - 1 rovina</a:t>
            </a:r>
          </a:p>
          <a:p>
            <a:pPr lvl="1"/>
            <a:r>
              <a:rPr lang="cs-CZ" smtClean="0"/>
              <a:t>nesouměrný - žádná rovina</a:t>
            </a:r>
          </a:p>
          <a:p>
            <a:pPr lvl="1"/>
            <a:endParaRPr lang="cs-CZ" sz="900" smtClean="0"/>
          </a:p>
          <a:p>
            <a:r>
              <a:rPr lang="cs-CZ" smtClean="0"/>
              <a:t>pohlavnost</a:t>
            </a:r>
          </a:p>
          <a:p>
            <a:pPr lvl="1"/>
            <a:r>
              <a:rPr lang="cs-CZ" smtClean="0"/>
              <a:t>jednopohlavný</a:t>
            </a:r>
          </a:p>
          <a:p>
            <a:pPr lvl="1"/>
            <a:r>
              <a:rPr lang="cs-CZ" smtClean="0"/>
              <a:t>oboupohlavný</a:t>
            </a:r>
          </a:p>
          <a:p>
            <a:endParaRPr lang="cs-CZ" sz="900" smtClean="0"/>
          </a:p>
          <a:p>
            <a:r>
              <a:rPr lang="cs-CZ" smtClean="0"/>
              <a:t>rostlina - jednodomá x dvoudomá</a:t>
            </a:r>
          </a:p>
        </p:txBody>
      </p:sp>
      <p:pic>
        <p:nvPicPr>
          <p:cNvPr id="20483" name="Picture 3" descr="o665_2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6438" y="1643063"/>
            <a:ext cx="3048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5" descr="o659_2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10250" y="4286250"/>
            <a:ext cx="3048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Line 7"/>
          <p:cNvSpPr>
            <a:spLocks noChangeShapeType="1"/>
          </p:cNvSpPr>
          <p:nvPr/>
        </p:nvSpPr>
        <p:spPr bwMode="auto">
          <a:xfrm flipV="1">
            <a:off x="3857625" y="2643188"/>
            <a:ext cx="1866900" cy="363537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0488" name="Line 8"/>
          <p:cNvSpPr>
            <a:spLocks noChangeShapeType="1"/>
          </p:cNvSpPr>
          <p:nvPr/>
        </p:nvSpPr>
        <p:spPr bwMode="auto">
          <a:xfrm>
            <a:off x="3563938" y="3500438"/>
            <a:ext cx="2222500" cy="1214437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0486" name="TextovéPole 14"/>
          <p:cNvSpPr txBox="1">
            <a:spLocks noChangeArrowheads="1"/>
          </p:cNvSpPr>
          <p:nvPr/>
        </p:nvSpPr>
        <p:spPr bwMode="auto">
          <a:xfrm>
            <a:off x="6072188" y="3857625"/>
            <a:ext cx="3286125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5.: </a:t>
            </a:r>
            <a:r>
              <a:rPr lang="cs-CZ" sz="2200">
                <a:latin typeface="Constantia" pitchFamily="18" charset="0"/>
              </a:rPr>
              <a:t>Pravidelný květ</a:t>
            </a:r>
          </a:p>
        </p:txBody>
      </p:sp>
      <p:sp>
        <p:nvSpPr>
          <p:cNvPr id="2" name="TextovéPole 14"/>
          <p:cNvSpPr txBox="1">
            <a:spLocks noChangeArrowheads="1"/>
          </p:cNvSpPr>
          <p:nvPr/>
        </p:nvSpPr>
        <p:spPr bwMode="auto">
          <a:xfrm>
            <a:off x="6143625" y="6499225"/>
            <a:ext cx="3286125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6.: </a:t>
            </a:r>
            <a:r>
              <a:rPr lang="cs-CZ" sz="2200">
                <a:latin typeface="Constantia" pitchFamily="18" charset="0"/>
              </a:rPr>
              <a:t>Souměrný květ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Shrnutí – doplň věty</a:t>
            </a:r>
          </a:p>
        </p:txBody>
      </p:sp>
      <p:sp>
        <p:nvSpPr>
          <p:cNvPr id="21506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mtClean="0"/>
              <a:t>Květ je …………….. orgánem rostlin.</a:t>
            </a:r>
          </a:p>
          <a:p>
            <a:pPr>
              <a:lnSpc>
                <a:spcPct val="90000"/>
              </a:lnSpc>
            </a:pPr>
            <a:r>
              <a:rPr lang="cs-CZ" smtClean="0"/>
              <a:t>Vzniká přeměnou …………….. a ……………… .</a:t>
            </a:r>
          </a:p>
          <a:p>
            <a:pPr>
              <a:lnSpc>
                <a:spcPct val="90000"/>
              </a:lnSpc>
            </a:pPr>
            <a:r>
              <a:rPr lang="cs-CZ" smtClean="0"/>
              <a:t>Samčí pohlavní orgány jsou …………….. a samičí pohlavní orgány se nazývají …………….. .</a:t>
            </a:r>
          </a:p>
          <a:p>
            <a:pPr>
              <a:lnSpc>
                <a:spcPct val="90000"/>
              </a:lnSpc>
            </a:pPr>
            <a:r>
              <a:rPr lang="cs-CZ" smtClean="0"/>
              <a:t>Jednoděložné rostliny mají květní obaly ……………..</a:t>
            </a:r>
            <a:br>
              <a:rPr lang="cs-CZ" smtClean="0"/>
            </a:br>
            <a:r>
              <a:rPr lang="cs-CZ" smtClean="0"/>
              <a:t>a označují se jako …………….. .</a:t>
            </a:r>
          </a:p>
          <a:p>
            <a:pPr>
              <a:lnSpc>
                <a:spcPct val="90000"/>
              </a:lnSpc>
            </a:pPr>
            <a:r>
              <a:rPr lang="cs-CZ" smtClean="0"/>
              <a:t>Dvouděložné rostliny mají květní obaly ……………..</a:t>
            </a:r>
            <a:br>
              <a:rPr lang="cs-CZ" smtClean="0"/>
            </a:br>
            <a:r>
              <a:rPr lang="cs-CZ" smtClean="0"/>
              <a:t>na …………….. a …………….. .</a:t>
            </a:r>
          </a:p>
          <a:p>
            <a:pPr>
              <a:lnSpc>
                <a:spcPct val="90000"/>
              </a:lnSpc>
            </a:pPr>
            <a:r>
              <a:rPr lang="cs-CZ" smtClean="0"/>
              <a:t>Rostlina s květy jen samčími nebo jen samičími</a:t>
            </a:r>
            <a:br>
              <a:rPr lang="cs-CZ" smtClean="0"/>
            </a:br>
            <a:r>
              <a:rPr lang="cs-CZ" smtClean="0"/>
              <a:t>= ……………. .</a:t>
            </a:r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Shrnutí – ŘEŠENÍ</a:t>
            </a:r>
          </a:p>
        </p:txBody>
      </p:sp>
      <p:sp>
        <p:nvSpPr>
          <p:cNvPr id="22530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Květ je </a:t>
            </a:r>
            <a:r>
              <a:rPr lang="cs-CZ" smtClean="0">
                <a:solidFill>
                  <a:schemeClr val="hlink"/>
                </a:solidFill>
              </a:rPr>
              <a:t>ROZMNOŽOVACÍM</a:t>
            </a:r>
            <a:r>
              <a:rPr lang="cs-CZ" smtClean="0"/>
              <a:t> orgánem rostlin.</a:t>
            </a:r>
          </a:p>
          <a:p>
            <a:r>
              <a:rPr lang="cs-CZ" smtClean="0"/>
              <a:t>Vzniká přeměnou </a:t>
            </a:r>
            <a:r>
              <a:rPr lang="cs-CZ" smtClean="0">
                <a:solidFill>
                  <a:schemeClr val="hlink"/>
                </a:solidFill>
              </a:rPr>
              <a:t>STONKU</a:t>
            </a:r>
            <a:r>
              <a:rPr lang="cs-CZ" smtClean="0"/>
              <a:t> a </a:t>
            </a:r>
            <a:r>
              <a:rPr lang="cs-CZ" smtClean="0">
                <a:solidFill>
                  <a:schemeClr val="hlink"/>
                </a:solidFill>
              </a:rPr>
              <a:t>LISTŮ.</a:t>
            </a:r>
          </a:p>
          <a:p>
            <a:r>
              <a:rPr lang="cs-CZ" smtClean="0"/>
              <a:t>Samčí pohlavní orgány jsou </a:t>
            </a:r>
            <a:r>
              <a:rPr lang="cs-CZ" smtClean="0">
                <a:solidFill>
                  <a:schemeClr val="hlink"/>
                </a:solidFill>
              </a:rPr>
              <a:t>TYČINKY</a:t>
            </a:r>
            <a:r>
              <a:rPr lang="cs-CZ" smtClean="0"/>
              <a:t> a samičí pohlavní orgány se nazývají </a:t>
            </a:r>
            <a:r>
              <a:rPr lang="cs-CZ" smtClean="0">
                <a:solidFill>
                  <a:schemeClr val="hlink"/>
                </a:solidFill>
              </a:rPr>
              <a:t>PESTÍKY</a:t>
            </a:r>
            <a:r>
              <a:rPr lang="cs-CZ" smtClean="0"/>
              <a:t>.</a:t>
            </a:r>
          </a:p>
          <a:p>
            <a:pPr>
              <a:lnSpc>
                <a:spcPct val="90000"/>
              </a:lnSpc>
            </a:pPr>
            <a:r>
              <a:rPr lang="cs-CZ" smtClean="0"/>
              <a:t>Jednoděložné rostliny mají květní obaly </a:t>
            </a:r>
            <a:r>
              <a:rPr lang="cs-CZ" smtClean="0">
                <a:solidFill>
                  <a:schemeClr val="hlink"/>
                </a:solidFill>
              </a:rPr>
              <a:t>NEROZLIŠENÉ</a:t>
            </a:r>
            <a:r>
              <a:rPr lang="cs-CZ" smtClean="0"/>
              <a:t> a označují se jako </a:t>
            </a:r>
            <a:r>
              <a:rPr lang="cs-CZ" smtClean="0">
                <a:solidFill>
                  <a:schemeClr val="hlink"/>
                </a:solidFill>
              </a:rPr>
              <a:t>OKVĚTÍ</a:t>
            </a:r>
            <a:r>
              <a:rPr lang="cs-CZ" smtClean="0"/>
              <a:t> .</a:t>
            </a:r>
          </a:p>
          <a:p>
            <a:pPr>
              <a:lnSpc>
                <a:spcPct val="90000"/>
              </a:lnSpc>
            </a:pPr>
            <a:r>
              <a:rPr lang="cs-CZ" smtClean="0"/>
              <a:t>Dvouděložné rostliny mají květní obaly </a:t>
            </a:r>
            <a:r>
              <a:rPr lang="cs-CZ" smtClean="0">
                <a:solidFill>
                  <a:schemeClr val="hlink"/>
                </a:solidFill>
              </a:rPr>
              <a:t>ROZLIŠENY</a:t>
            </a:r>
            <a:r>
              <a:rPr lang="cs-CZ" smtClean="0"/>
              <a:t> na </a:t>
            </a:r>
            <a:r>
              <a:rPr lang="cs-CZ" smtClean="0">
                <a:solidFill>
                  <a:schemeClr val="hlink"/>
                </a:solidFill>
              </a:rPr>
              <a:t>KALICH</a:t>
            </a:r>
            <a:r>
              <a:rPr lang="cs-CZ" smtClean="0"/>
              <a:t> a </a:t>
            </a:r>
            <a:r>
              <a:rPr lang="cs-CZ" smtClean="0">
                <a:solidFill>
                  <a:schemeClr val="hlink"/>
                </a:solidFill>
              </a:rPr>
              <a:t>KORUNU</a:t>
            </a:r>
            <a:r>
              <a:rPr lang="cs-CZ" smtClean="0"/>
              <a:t>.</a:t>
            </a:r>
          </a:p>
          <a:p>
            <a:r>
              <a:rPr lang="cs-CZ" smtClean="0"/>
              <a:t>Rostlina s květy jen samčími nebo jen samičími = </a:t>
            </a:r>
            <a:r>
              <a:rPr lang="cs-CZ" smtClean="0">
                <a:solidFill>
                  <a:schemeClr val="hlink"/>
                </a:solidFill>
              </a:rPr>
              <a:t>DVOUDOMÁ</a:t>
            </a:r>
            <a:r>
              <a:rPr lang="cs-CZ" smtClean="0"/>
              <a:t>.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 descr="http://giorambousek.ic.cz/dokumenty/bio/botanika_obrazky/kvet.JPG"/>
          <p:cNvPicPr>
            <a:picLocks noChangeAspect="1" noChangeArrowheads="1"/>
          </p:cNvPicPr>
          <p:nvPr/>
        </p:nvPicPr>
        <p:blipFill>
          <a:blip r:embed="rId2"/>
          <a:srcRect t="11688" r="51340"/>
          <a:stretch>
            <a:fillRect/>
          </a:stretch>
        </p:blipFill>
        <p:spPr bwMode="auto">
          <a:xfrm>
            <a:off x="1000125" y="1214438"/>
            <a:ext cx="5500688" cy="539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4" name="TextovéPole 14"/>
          <p:cNvSpPr txBox="1">
            <a:spLocks noChangeArrowheads="1"/>
          </p:cNvSpPr>
          <p:nvPr/>
        </p:nvSpPr>
        <p:spPr bwMode="auto">
          <a:xfrm>
            <a:off x="8143875" y="6457950"/>
            <a:ext cx="1000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4.</a:t>
            </a:r>
            <a:endParaRPr lang="cs-CZ" sz="2200">
              <a:latin typeface="Constantia" pitchFamily="18" charset="0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23918" y="71422"/>
            <a:ext cx="83058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Popiš části květu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57818" y="928670"/>
            <a:ext cx="3357586" cy="64294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357818" y="1857364"/>
            <a:ext cx="3357586" cy="64294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357818" y="3714752"/>
            <a:ext cx="3357586" cy="64294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786314" y="5214950"/>
            <a:ext cx="3357586" cy="64294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143240" y="6072206"/>
            <a:ext cx="3357586" cy="64294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142844" y="5357826"/>
            <a:ext cx="2428892" cy="64294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14"/>
          <p:cNvSpPr txBox="1">
            <a:spLocks noChangeArrowheads="1"/>
          </p:cNvSpPr>
          <p:nvPr/>
        </p:nvSpPr>
        <p:spPr bwMode="auto">
          <a:xfrm>
            <a:off x="8143875" y="6457950"/>
            <a:ext cx="1000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4.</a:t>
            </a:r>
            <a:endParaRPr lang="cs-CZ" sz="2200">
              <a:latin typeface="Constantia" pitchFamily="18" charset="0"/>
            </a:endParaRPr>
          </a:p>
        </p:txBody>
      </p:sp>
      <p:grpSp>
        <p:nvGrpSpPr>
          <p:cNvPr id="24578" name="Skupina 3"/>
          <p:cNvGrpSpPr>
            <a:grpSpLocks/>
          </p:cNvGrpSpPr>
          <p:nvPr/>
        </p:nvGrpSpPr>
        <p:grpSpPr bwMode="auto">
          <a:xfrm>
            <a:off x="1677988" y="1928813"/>
            <a:ext cx="6465887" cy="4929187"/>
            <a:chOff x="1392238" y="1714488"/>
            <a:chExt cx="6465910" cy="4929222"/>
          </a:xfrm>
        </p:grpSpPr>
        <p:pic>
          <p:nvPicPr>
            <p:cNvPr id="24604" name="Picture 2" descr="http://giorambousek.ic.cz/dokumenty/bio/botanika_obrazky/kvet.JPG"/>
            <p:cNvPicPr>
              <a:picLocks noChangeAspect="1" noChangeArrowheads="1"/>
            </p:cNvPicPr>
            <p:nvPr/>
          </p:nvPicPr>
          <p:blipFill>
            <a:blip r:embed="rId2"/>
            <a:srcRect l="53172" t="20433" b="12630"/>
            <a:stretch>
              <a:fillRect/>
            </a:stretch>
          </p:blipFill>
          <p:spPr bwMode="auto">
            <a:xfrm>
              <a:off x="1392238" y="1714488"/>
              <a:ext cx="6359525" cy="49164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Obdélník 5"/>
            <p:cNvSpPr/>
            <p:nvPr/>
          </p:nvSpPr>
          <p:spPr>
            <a:xfrm>
              <a:off x="3000381" y="1857364"/>
              <a:ext cx="1071567" cy="500066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3286132" y="3429000"/>
              <a:ext cx="1071567" cy="500066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3286132" y="5357826"/>
              <a:ext cx="1071567" cy="500067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2357441" y="6143644"/>
              <a:ext cx="1071566" cy="500066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5857891" y="2571744"/>
              <a:ext cx="1071567" cy="500066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6786582" y="4000504"/>
              <a:ext cx="1071566" cy="500066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214282" y="214290"/>
            <a:ext cx="7429552" cy="142875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4400" dirty="0" smtClean="0"/>
              <a:t>Pojmenuj a popiš</a:t>
            </a:r>
            <a:br>
              <a:rPr lang="cs-CZ" sz="4400" dirty="0" smtClean="0"/>
            </a:br>
            <a:r>
              <a:rPr lang="cs-CZ" sz="4400" dirty="0" smtClean="0"/>
              <a:t>pohlavní orgány květu</a:t>
            </a:r>
            <a:endParaRPr lang="cs-CZ" sz="4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2857488" y="1928802"/>
            <a:ext cx="2286016" cy="64294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857488" y="3429000"/>
            <a:ext cx="2286016" cy="64294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3143240" y="5214950"/>
            <a:ext cx="2286016" cy="64294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2500298" y="6000768"/>
            <a:ext cx="2286016" cy="64294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5857884" y="2786058"/>
            <a:ext cx="2286016" cy="64294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6286512" y="4214818"/>
            <a:ext cx="2286016" cy="64294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214282" y="1714488"/>
            <a:ext cx="2286016" cy="642942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6572264" y="1714488"/>
            <a:ext cx="2286016" cy="642942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457200" y="723900"/>
            <a:ext cx="1757363" cy="704850"/>
          </a:xfrm>
        </p:spPr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88"/>
            <a:ext cx="8229600" cy="5357812"/>
          </a:xfrm>
        </p:spPr>
        <p:txBody>
          <a:bodyPr/>
          <a:lstStyle/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smtClean="0"/>
              <a:t>ČABRADOVÁ, Věra; HASCH, František; SEJPKA, Jaroslav</a:t>
            </a:r>
            <a:r>
              <a:rPr lang="en-US" sz="1600" smtClean="0"/>
              <a:t>;</a:t>
            </a:r>
            <a:r>
              <a:rPr lang="cs-CZ" sz="1600" smtClean="0"/>
              <a:t> VANĚČKOVÁ, Ivana. </a:t>
            </a:r>
            <a:r>
              <a:rPr lang="cs-CZ" sz="1600" i="1" smtClean="0"/>
              <a:t>Přírodopis 7 učebnice pro základní školy a víceletá gymnázia</a:t>
            </a:r>
            <a:r>
              <a:rPr lang="cs-CZ" sz="1600" smtClean="0"/>
              <a:t>. Plzeň: Fraus, 2005, ISBN 80-7238-424-4.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smtClean="0"/>
              <a:t>Obr. 1.: SOMMA, Ryan.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29.4.2013]. Dostupný na WWW: http://commons.wikimedia.org/wiki/File:Tulipa_Rosalie.jpg?uselang=cs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smtClean="0"/>
              <a:t>Obr. 2.: </a:t>
            </a:r>
            <a:r>
              <a:rPr lang="en-US" sz="1600" smtClean="0"/>
              <a:t>KENPEI. </a:t>
            </a:r>
            <a:r>
              <a:rPr lang="en-US" sz="1600" i="1" smtClean="0"/>
              <a:t>Wikimedia Commons</a:t>
            </a:r>
            <a:r>
              <a:rPr lang="en-US" sz="1600" smtClean="0"/>
              <a:t> [online]. [cit. 29.4.2013]. Dostupný na WWW: http://commons.wikimedia.org/wiki/File:Gentiana_acaulis4.jpg </a:t>
            </a:r>
            <a:endParaRPr lang="cs-CZ" sz="1600" smtClean="0"/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smtClean="0"/>
              <a:t>Obr. 3.: AUTOR NEUVEDEN. </a:t>
            </a:r>
            <a:r>
              <a:rPr lang="cs-CZ" sz="1600" i="1" smtClean="0"/>
              <a:t>Index of /af_211_multitext/obecna_botanika/obrazky/organologie</a:t>
            </a:r>
            <a:r>
              <a:rPr lang="cs-CZ" sz="1600" smtClean="0"/>
              <a:t> [online]. [cit. 29.4.2013]. Dostupný na WWW: Index of /af_211_multitext/obecna_botanika/obrazky/organologie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smtClean="0"/>
              <a:t>Obr. 4.: RAMBOUSEK, Lukáš. </a:t>
            </a:r>
            <a:r>
              <a:rPr lang="cs-CZ" sz="1600" i="1" smtClean="0"/>
              <a:t>VÝUKA A STUDIJNÍ MATERIÁLY - BIOLOGIE</a:t>
            </a:r>
            <a:r>
              <a:rPr lang="cs-CZ" sz="1600" smtClean="0"/>
              <a:t> [online]. [cit. 29.4.2013]. Dostupný na WWW: http://giorambousek.ic.cz/dokumenty/bio/botanika_obrazky/kvet.JPG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smtClean="0"/>
              <a:t>Obr. 5.: AUTOR NEUVEDEN. </a:t>
            </a:r>
            <a:r>
              <a:rPr lang="cs-CZ" sz="1600" i="1" smtClean="0"/>
              <a:t>Botanický slovník</a:t>
            </a:r>
            <a:r>
              <a:rPr lang="cs-CZ" sz="1600" smtClean="0"/>
              <a:t> [online]. [cit. 29.4.2013]. Dostupný na WWW: http://botanika.wendys.cz/slovnik/heslo.php?665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smtClean="0"/>
              <a:t>Obr. 6.: AUTOR NEUVEDEN. </a:t>
            </a:r>
            <a:r>
              <a:rPr lang="cs-CZ" sz="1600" i="1" smtClean="0"/>
              <a:t>Botanický slovník</a:t>
            </a:r>
            <a:r>
              <a:rPr lang="cs-CZ" sz="1600" smtClean="0"/>
              <a:t> [online]. [cit. 29.4.2013]. Dostupný na WWW: http://botanika.wendys.cz/slovnik/heslo.php?659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endParaRPr lang="cs-CZ" sz="1400" smtClean="0"/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endParaRPr lang="cs-CZ" sz="140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423</Words>
  <Application>Microsoft Office PowerPoint</Application>
  <PresentationFormat>Předvádění na obrazovce (4:3)</PresentationFormat>
  <Paragraphs>95</Paragraphs>
  <Slides>13</Slides>
  <Notes>0</Notes>
  <HiddenSlides>3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13</vt:i4>
      </vt:variant>
    </vt:vector>
  </HeadingPairs>
  <TitlesOfParts>
    <vt:vector size="21" baseType="lpstr">
      <vt:lpstr>Arial</vt:lpstr>
      <vt:lpstr>Calibri</vt:lpstr>
      <vt:lpstr>Constantia</vt:lpstr>
      <vt:lpstr>Wingdings 2</vt:lpstr>
      <vt:lpstr>Tok</vt:lpstr>
      <vt:lpstr>Tok</vt:lpstr>
      <vt:lpstr>Tok</vt:lpstr>
      <vt:lpstr>Tok</vt:lpstr>
      <vt:lpstr>Snímek 1</vt:lpstr>
      <vt:lpstr>Snímek 2</vt:lpstr>
      <vt:lpstr>Anotace</vt:lpstr>
      <vt:lpstr>Květ</vt:lpstr>
      <vt:lpstr>Stavba květu</vt:lpstr>
      <vt:lpstr>Stavba květu</vt:lpstr>
      <vt:lpstr>Snímek 7</vt:lpstr>
      <vt:lpstr>Snímek 8</vt:lpstr>
      <vt:lpstr>Shrnutí – doplň věty</vt:lpstr>
      <vt:lpstr>Shrnutí – ŘEŠENÍ</vt:lpstr>
      <vt:lpstr>Snímek 11</vt:lpstr>
      <vt:lpstr>Snímek 12</vt:lpstr>
      <vt:lpstr>Citace</vt:lpstr>
    </vt:vector>
  </TitlesOfParts>
  <Company>gym_lovo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Generativní rostlinné orgány</dc:title>
  <dc:creator>dasa</dc:creator>
  <cp:lastModifiedBy>rockovad</cp:lastModifiedBy>
  <cp:revision>31</cp:revision>
  <dcterms:created xsi:type="dcterms:W3CDTF">2013-03-25T20:37:05Z</dcterms:created>
  <dcterms:modified xsi:type="dcterms:W3CDTF">2013-05-13T09:09:49Z</dcterms:modified>
</cp:coreProperties>
</file>