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1" r:id="rId5"/>
    <p:sldId id="258" r:id="rId6"/>
    <p:sldId id="260" r:id="rId7"/>
    <p:sldId id="264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Světlý styl 2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456FDD5-D290-4BAE-93FE-5D939D44C377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FF84C3E-0CDB-495A-9299-D99A1F5F6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56FDD5-D290-4BAE-93FE-5D939D44C377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84C3E-0CDB-495A-9299-D99A1F5F6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456FDD5-D290-4BAE-93FE-5D939D44C377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3FF84C3E-0CDB-495A-9299-D99A1F5F6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56FDD5-D290-4BAE-93FE-5D939D44C377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84C3E-0CDB-495A-9299-D99A1F5F6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56FDD5-D290-4BAE-93FE-5D939D44C377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84C3E-0CDB-495A-9299-D99A1F5F6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56FDD5-D290-4BAE-93FE-5D939D44C377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84C3E-0CDB-495A-9299-D99A1F5F6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456FDD5-D290-4BAE-93FE-5D939D44C377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84C3E-0CDB-495A-9299-D99A1F5F6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56FDD5-D290-4BAE-93FE-5D939D44C377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84C3E-0CDB-495A-9299-D99A1F5F6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56FDD5-D290-4BAE-93FE-5D939D44C377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84C3E-0CDB-495A-9299-D99A1F5F64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56FDD5-D290-4BAE-93FE-5D939D44C377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84C3E-0CDB-495A-9299-D99A1F5F6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456FDD5-D290-4BAE-93FE-5D939D44C377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FF84C3E-0CDB-495A-9299-D99A1F5F6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456FDD5-D290-4BAE-93FE-5D939D44C377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FF84C3E-0CDB-495A-9299-D99A1F5F6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/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20688"/>
            <a:ext cx="1811936" cy="1728192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3491880" y="404664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/>
              <a:t>Název školy: ZŠ Štětí, Ostrovní 300</a:t>
            </a:r>
            <a:br>
              <a:rPr lang="cs-CZ" b="1" dirty="0" smtClean="0"/>
            </a:br>
            <a:r>
              <a:rPr lang="cs-CZ" b="1" dirty="0" smtClean="0"/>
              <a:t>Autor: Vlasta </a:t>
            </a:r>
            <a:r>
              <a:rPr lang="cs-CZ" b="1" dirty="0" err="1" smtClean="0"/>
              <a:t>Hackelová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Název materiálu: </a:t>
            </a:r>
            <a:br>
              <a:rPr lang="cs-CZ" b="1" dirty="0" smtClean="0"/>
            </a:br>
            <a:r>
              <a:rPr lang="cs-CZ" b="1" dirty="0" smtClean="0"/>
              <a:t>VY_32_INOVACE_NJ.7.B.15_hrajeme_si_s_nemcinou</a:t>
            </a:r>
          </a:p>
          <a:p>
            <a:r>
              <a:rPr lang="cs-CZ" b="1" dirty="0" smtClean="0"/>
              <a:t>Datum : 20. 2. 2012</a:t>
            </a:r>
          </a:p>
          <a:p>
            <a:r>
              <a:rPr lang="cs-CZ" b="1" dirty="0" smtClean="0"/>
              <a:t>Ročník : sedmý</a:t>
            </a:r>
          </a:p>
          <a:p>
            <a:r>
              <a:rPr lang="cs-CZ" b="1" dirty="0" smtClean="0"/>
              <a:t>Vzdělávací oblast : Jazyk a jazyková komunikace</a:t>
            </a:r>
          </a:p>
          <a:p>
            <a:r>
              <a:rPr lang="cs-CZ" b="1" dirty="0" smtClean="0"/>
              <a:t>Předmět : Německý jazyk</a:t>
            </a:r>
            <a:br>
              <a:rPr lang="cs-CZ" b="1" dirty="0" smtClean="0"/>
            </a:br>
            <a:r>
              <a:rPr lang="cs-CZ" b="1" dirty="0" smtClean="0"/>
              <a:t>Název: Hrajeme si s němčinou </a:t>
            </a:r>
            <a:br>
              <a:rPr lang="cs-CZ" b="1" dirty="0" smtClean="0"/>
            </a:br>
            <a:r>
              <a:rPr lang="cs-CZ" b="1" dirty="0" smtClean="0"/>
              <a:t>Číslo operačního programu: CZ.1.07/1.4.00/21.1693</a:t>
            </a:r>
          </a:p>
          <a:p>
            <a:r>
              <a:rPr lang="cs-CZ" b="1" dirty="0" smtClean="0"/>
              <a:t>Název projektu: PRIMA ŠKOLA</a:t>
            </a:r>
            <a:endParaRPr lang="cs-CZ" b="1" dirty="0"/>
          </a:p>
        </p:txBody>
      </p:sp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877272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Obdélník 6"/>
          <p:cNvSpPr/>
          <p:nvPr/>
        </p:nvSpPr>
        <p:spPr>
          <a:xfrm>
            <a:off x="539552" y="465313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/>
              <a:t>Anotace : </a:t>
            </a:r>
          </a:p>
          <a:p>
            <a:r>
              <a:rPr lang="cs-CZ" b="1" dirty="0" smtClean="0"/>
              <a:t>Němčina pro 7. třídu</a:t>
            </a:r>
          </a:p>
          <a:p>
            <a:r>
              <a:rPr lang="cs-CZ" b="1" dirty="0" smtClean="0"/>
              <a:t>Hry, doplňovačky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Němčina pro 7. třídu – hrajeme si s němčinou.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cs-CZ" b="1" dirty="0" smtClean="0"/>
              <a:t>	Označ, co nepatří do řady. Za každou správnou odpověď získáš jeden bod.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sz="5100" b="1" dirty="0" smtClean="0"/>
              <a:t>Rot   braun   </a:t>
            </a:r>
            <a:r>
              <a:rPr lang="cs-CZ" sz="5100" b="1" dirty="0" err="1" smtClean="0"/>
              <a:t>schwarz</a:t>
            </a:r>
            <a:r>
              <a:rPr lang="cs-CZ" sz="5100" b="1" dirty="0" smtClean="0"/>
              <a:t>   </a:t>
            </a:r>
            <a:r>
              <a:rPr lang="cs-CZ" sz="5100" b="1" dirty="0" err="1" smtClean="0"/>
              <a:t>schnell</a:t>
            </a:r>
            <a:r>
              <a:rPr lang="cs-CZ" sz="5100" b="1" dirty="0" smtClean="0"/>
              <a:t>   </a:t>
            </a:r>
            <a:r>
              <a:rPr lang="cs-CZ" sz="5100" b="1" dirty="0" err="1" smtClean="0"/>
              <a:t>gelb</a:t>
            </a:r>
            <a:r>
              <a:rPr lang="cs-CZ" sz="5100" b="1" dirty="0" smtClean="0"/>
              <a:t>   </a:t>
            </a:r>
            <a:r>
              <a:rPr lang="cs-CZ" sz="5100" b="1" dirty="0" err="1" smtClean="0"/>
              <a:t>grün</a:t>
            </a:r>
            <a:endParaRPr lang="cs-CZ" sz="5100" b="1" dirty="0" smtClean="0"/>
          </a:p>
          <a:p>
            <a:r>
              <a:rPr lang="cs-CZ" sz="5100" b="1" dirty="0" err="1" smtClean="0"/>
              <a:t>Freitag</a:t>
            </a:r>
            <a:r>
              <a:rPr lang="cs-CZ" sz="5100" b="1" dirty="0" smtClean="0"/>
              <a:t>  </a:t>
            </a:r>
            <a:r>
              <a:rPr lang="cs-CZ" sz="5100" b="1" dirty="0" err="1" smtClean="0"/>
              <a:t>Mittwoch</a:t>
            </a:r>
            <a:r>
              <a:rPr lang="cs-CZ" sz="5100" b="1" dirty="0" smtClean="0"/>
              <a:t>  </a:t>
            </a:r>
            <a:r>
              <a:rPr lang="cs-CZ" sz="5100" b="1" dirty="0" err="1" smtClean="0"/>
              <a:t>Abend</a:t>
            </a:r>
            <a:r>
              <a:rPr lang="cs-CZ" sz="5100" b="1" dirty="0" smtClean="0"/>
              <a:t>   </a:t>
            </a:r>
            <a:r>
              <a:rPr lang="cs-CZ" sz="5100" b="1" dirty="0" err="1" smtClean="0"/>
              <a:t>Samstag</a:t>
            </a:r>
            <a:r>
              <a:rPr lang="cs-CZ" sz="5100" b="1" dirty="0" smtClean="0"/>
              <a:t>  </a:t>
            </a:r>
            <a:r>
              <a:rPr lang="cs-CZ" sz="5100" b="1" dirty="0" err="1" smtClean="0"/>
              <a:t>Montag</a:t>
            </a:r>
            <a:endParaRPr lang="cs-CZ" sz="5100" b="1" dirty="0" smtClean="0"/>
          </a:p>
          <a:p>
            <a:r>
              <a:rPr lang="cs-CZ" sz="5100" b="1" dirty="0" err="1" smtClean="0"/>
              <a:t>Vierzehn</a:t>
            </a:r>
            <a:r>
              <a:rPr lang="cs-CZ" sz="5100" b="1" dirty="0" smtClean="0"/>
              <a:t>   </a:t>
            </a:r>
            <a:r>
              <a:rPr lang="cs-CZ" sz="5100" b="1" dirty="0" err="1" smtClean="0"/>
              <a:t>zwölf</a:t>
            </a:r>
            <a:r>
              <a:rPr lang="cs-CZ" sz="5100" b="1" dirty="0" smtClean="0"/>
              <a:t>  </a:t>
            </a:r>
            <a:r>
              <a:rPr lang="cs-CZ" sz="5100" b="1" dirty="0" err="1" smtClean="0"/>
              <a:t>drei</a:t>
            </a:r>
            <a:r>
              <a:rPr lang="cs-CZ" sz="5100" b="1" dirty="0" smtClean="0"/>
              <a:t>  </a:t>
            </a:r>
            <a:r>
              <a:rPr lang="cs-CZ" sz="5100" b="1" dirty="0" err="1" smtClean="0"/>
              <a:t>sechsundzwanzig</a:t>
            </a:r>
            <a:r>
              <a:rPr lang="cs-CZ" sz="5100" b="1" dirty="0" smtClean="0"/>
              <a:t>  </a:t>
            </a:r>
            <a:r>
              <a:rPr lang="cs-CZ" sz="5100" b="1" dirty="0" err="1" smtClean="0"/>
              <a:t>zenh</a:t>
            </a:r>
            <a:endParaRPr lang="cs-CZ" sz="5100" b="1" dirty="0" smtClean="0"/>
          </a:p>
          <a:p>
            <a:r>
              <a:rPr lang="cs-CZ" sz="5100" b="1" dirty="0" err="1" smtClean="0"/>
              <a:t>Donau</a:t>
            </a:r>
            <a:r>
              <a:rPr lang="cs-CZ" sz="5100" b="1" dirty="0" smtClean="0"/>
              <a:t>   </a:t>
            </a:r>
            <a:r>
              <a:rPr lang="cs-CZ" sz="5100" b="1" dirty="0" err="1" smtClean="0"/>
              <a:t>Rhein</a:t>
            </a:r>
            <a:r>
              <a:rPr lang="cs-CZ" sz="5100" b="1" dirty="0" smtClean="0"/>
              <a:t>   </a:t>
            </a:r>
            <a:r>
              <a:rPr lang="cs-CZ" sz="5100" b="1" dirty="0" err="1" smtClean="0"/>
              <a:t>Elbe</a:t>
            </a:r>
            <a:r>
              <a:rPr lang="cs-CZ" sz="5100" b="1" dirty="0" smtClean="0"/>
              <a:t>   Zugspitze   Oder</a:t>
            </a:r>
          </a:p>
          <a:p>
            <a:r>
              <a:rPr lang="cs-CZ" sz="5100" b="1" dirty="0" smtClean="0"/>
              <a:t>Salzburg   </a:t>
            </a:r>
            <a:r>
              <a:rPr lang="cs-CZ" sz="5100" b="1" dirty="0" err="1" smtClean="0"/>
              <a:t>Dresden</a:t>
            </a:r>
            <a:r>
              <a:rPr lang="cs-CZ" sz="5100" b="1" dirty="0" smtClean="0"/>
              <a:t>   </a:t>
            </a:r>
            <a:r>
              <a:rPr lang="cs-CZ" sz="5100" b="1" dirty="0" err="1" smtClean="0"/>
              <a:t>München</a:t>
            </a:r>
            <a:r>
              <a:rPr lang="cs-CZ" sz="5100" b="1" dirty="0" smtClean="0"/>
              <a:t>  Berlin  Bonn</a:t>
            </a:r>
          </a:p>
          <a:p>
            <a:r>
              <a:rPr lang="cs-CZ" sz="5100" b="1" dirty="0" err="1" smtClean="0"/>
              <a:t>Oma</a:t>
            </a:r>
            <a:r>
              <a:rPr lang="cs-CZ" sz="5100" b="1" dirty="0" smtClean="0"/>
              <a:t>   </a:t>
            </a:r>
            <a:r>
              <a:rPr lang="cs-CZ" sz="5100" b="1" dirty="0" err="1" smtClean="0"/>
              <a:t>Freundin</a:t>
            </a:r>
            <a:r>
              <a:rPr lang="cs-CZ" sz="5100" b="1" dirty="0" smtClean="0"/>
              <a:t>   Vater   </a:t>
            </a:r>
            <a:r>
              <a:rPr lang="cs-CZ" sz="5100" b="1" dirty="0" err="1" smtClean="0"/>
              <a:t>Bruder</a:t>
            </a:r>
            <a:r>
              <a:rPr lang="cs-CZ" sz="5100" b="1" dirty="0" smtClean="0"/>
              <a:t>  </a:t>
            </a:r>
            <a:r>
              <a:rPr lang="cs-CZ" sz="5100" b="1" dirty="0" err="1" smtClean="0"/>
              <a:t>Schwester</a:t>
            </a:r>
            <a:endParaRPr lang="cs-CZ" sz="5100" b="1" dirty="0" smtClean="0"/>
          </a:p>
          <a:p>
            <a:endParaRPr lang="cs-CZ" b="1" dirty="0"/>
          </a:p>
          <a:p>
            <a:pPr>
              <a:buNone/>
            </a:pPr>
            <a:r>
              <a:rPr lang="cs-CZ" b="1" dirty="0" smtClean="0"/>
              <a:t> </a:t>
            </a:r>
          </a:p>
          <a:p>
            <a:endParaRPr lang="cs-CZ" b="1" dirty="0" smtClean="0"/>
          </a:p>
          <a:p>
            <a:endParaRPr lang="cs-CZ" b="1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Němčina pro 7. třídu – hrajeme si s němčinou – najdi 15 </a:t>
            </a:r>
            <a:r>
              <a:rPr lang="cs-CZ" sz="2800" b="1" dirty="0" err="1" smtClean="0"/>
              <a:t>Schulsachen</a:t>
            </a:r>
            <a:r>
              <a:rPr lang="cs-CZ" sz="2800" b="1" dirty="0" smtClean="0"/>
              <a:t>. </a:t>
            </a:r>
            <a:endParaRPr lang="cs-CZ" sz="2800" b="1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609725"/>
          <a:ext cx="7239000" cy="370840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603250"/>
                <a:gridCol w="603250"/>
                <a:gridCol w="603250"/>
                <a:gridCol w="603250"/>
                <a:gridCol w="603250"/>
                <a:gridCol w="603250"/>
                <a:gridCol w="603250"/>
                <a:gridCol w="603250"/>
                <a:gridCol w="603250"/>
                <a:gridCol w="603250"/>
                <a:gridCol w="603250"/>
                <a:gridCol w="6032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 marL="80433" marR="8043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Z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Z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 marL="80433" marR="8043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CH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G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G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 marL="80433" marR="8043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F</a:t>
                      </a:r>
                      <a:endParaRPr lang="cs-CZ" b="1" dirty="0"/>
                    </a:p>
                  </a:txBody>
                  <a:tcPr marL="80433" marR="8043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Ä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 marL="80433" marR="8043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W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Q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F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G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 marL="80433" marR="8043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F</a:t>
                      </a:r>
                      <a:endParaRPr lang="cs-CZ" b="1" dirty="0"/>
                    </a:p>
                  </a:txBody>
                  <a:tcPr marL="80433" marR="8043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Z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CH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 marL="80433" marR="8043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F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F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 marL="80433" marR="8043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 marL="80433" marR="80433"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 marL="80433" marR="80433"/>
                </a:tc>
              </a:tr>
            </a:tbl>
          </a:graphicData>
        </a:graphic>
      </p:graphicFrame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Němčina pro 7. třídu – správné řešení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SPITZER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SCHERE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RUCKSACK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KULI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PINSEN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BLOCK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LINEAL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BUCH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ZIRKEL</a:t>
            </a:r>
          </a:p>
          <a:p>
            <a:pPr marL="514350" indent="-514350">
              <a:buNone/>
            </a:pP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10. KLEBSTOFF</a:t>
            </a:r>
          </a:p>
          <a:p>
            <a:r>
              <a:rPr lang="cs-CZ" b="1" dirty="0" smtClean="0"/>
              <a:t>11. LAMPE</a:t>
            </a:r>
          </a:p>
          <a:p>
            <a:r>
              <a:rPr lang="cs-CZ" b="1" dirty="0" smtClean="0"/>
              <a:t>12.COMPUTER</a:t>
            </a:r>
          </a:p>
          <a:p>
            <a:r>
              <a:rPr lang="cs-CZ" b="1" dirty="0" smtClean="0"/>
              <a:t>13.MÄPPCHEN</a:t>
            </a:r>
          </a:p>
          <a:p>
            <a:r>
              <a:rPr lang="cs-CZ" b="1" dirty="0" smtClean="0"/>
              <a:t>14. HEFT</a:t>
            </a:r>
          </a:p>
          <a:p>
            <a:r>
              <a:rPr lang="cs-CZ" b="1" dirty="0" smtClean="0"/>
              <a:t>15. CD</a:t>
            </a:r>
            <a:endParaRPr lang="cs-CZ" b="1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b="1" dirty="0" smtClean="0"/>
              <a:t>Němčina pro 7. třídu – hrajeme si s němčinou.</a:t>
            </a:r>
            <a:br>
              <a:rPr lang="cs-CZ" sz="2800" b="1" dirty="0" smtClean="0"/>
            </a:br>
            <a:r>
              <a:rPr lang="cs-CZ" sz="2800" b="1" dirty="0" smtClean="0"/>
              <a:t>Znáš čísla a barvy ???  Vybarvi správně. </a:t>
            </a:r>
            <a:endParaRPr lang="cs-CZ" sz="28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dirty="0" smtClean="0"/>
          </a:p>
          <a:p>
            <a:r>
              <a:rPr lang="cs-CZ" b="1" dirty="0" err="1" smtClean="0"/>
              <a:t>Zwanzig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rot</a:t>
            </a:r>
          </a:p>
          <a:p>
            <a:r>
              <a:rPr lang="cs-CZ" b="1" dirty="0" err="1" smtClean="0"/>
              <a:t>Zwölf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</a:t>
            </a:r>
            <a:r>
              <a:rPr lang="cs-CZ" b="1" dirty="0" err="1" smtClean="0"/>
              <a:t>blau</a:t>
            </a:r>
            <a:endParaRPr lang="cs-CZ" b="1" dirty="0" smtClean="0"/>
          </a:p>
          <a:p>
            <a:r>
              <a:rPr lang="cs-CZ" b="1" dirty="0" err="1" smtClean="0"/>
              <a:t>Zweiundvierzig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</a:t>
            </a:r>
            <a:r>
              <a:rPr lang="cs-CZ" b="1" dirty="0" err="1" smtClean="0"/>
              <a:t>grün</a:t>
            </a:r>
            <a:endParaRPr lang="cs-CZ" b="1" dirty="0" smtClean="0"/>
          </a:p>
          <a:p>
            <a:r>
              <a:rPr lang="cs-CZ" b="1" dirty="0" err="1" smtClean="0"/>
              <a:t>Fünfzehn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</a:t>
            </a:r>
            <a:r>
              <a:rPr lang="cs-CZ" b="1" dirty="0" err="1" smtClean="0"/>
              <a:t>gelb</a:t>
            </a:r>
            <a:endParaRPr lang="cs-CZ" b="1" dirty="0" smtClean="0"/>
          </a:p>
          <a:p>
            <a:r>
              <a:rPr lang="cs-CZ" b="1" dirty="0" err="1" smtClean="0"/>
              <a:t>Neunzig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</a:t>
            </a:r>
            <a:r>
              <a:rPr lang="cs-CZ" b="1" dirty="0" err="1" smtClean="0"/>
              <a:t>schwarz</a:t>
            </a:r>
            <a:endParaRPr lang="cs-CZ" b="1" dirty="0" smtClean="0"/>
          </a:p>
          <a:p>
            <a:r>
              <a:rPr lang="cs-CZ" b="1" dirty="0" err="1" smtClean="0"/>
              <a:t>Zehn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</a:t>
            </a:r>
            <a:r>
              <a:rPr lang="cs-CZ" b="1" dirty="0" err="1" smtClean="0"/>
              <a:t>orange</a:t>
            </a:r>
            <a:endParaRPr lang="cs-CZ" b="1" dirty="0" smtClean="0"/>
          </a:p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444208" y="1916832"/>
            <a:ext cx="112082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7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20</a:t>
            </a:r>
            <a:endParaRPr lang="cs-CZ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869717" y="4653136"/>
            <a:ext cx="104387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12</a:t>
            </a:r>
            <a:endParaRPr lang="cs-CZ" sz="6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773373" y="2060848"/>
            <a:ext cx="104387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6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42</a:t>
            </a:r>
            <a:endParaRPr lang="cs-CZ" sz="6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709477" y="4725144"/>
            <a:ext cx="104387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6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15</a:t>
            </a:r>
            <a:endParaRPr lang="cs-CZ" sz="6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213533" y="2636912"/>
            <a:ext cx="104387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6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90</a:t>
            </a:r>
            <a:endParaRPr lang="cs-CZ" sz="6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789597" y="3573016"/>
            <a:ext cx="104387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6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</a:t>
            </a:r>
            <a:endParaRPr lang="cs-CZ" sz="6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0" grpId="1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Němčina pro 7. třídu. </a:t>
            </a:r>
            <a:br>
              <a:rPr lang="cs-CZ" sz="2800" dirty="0" smtClean="0"/>
            </a:br>
            <a:r>
              <a:rPr lang="cs-CZ" sz="2800" dirty="0" err="1" smtClean="0"/>
              <a:t>Richtig</a:t>
            </a:r>
            <a:r>
              <a:rPr lang="cs-CZ" sz="2800" dirty="0" smtClean="0"/>
              <a:t> oder </a:t>
            </a:r>
            <a:r>
              <a:rPr lang="cs-CZ" sz="2800" dirty="0" err="1" smtClean="0"/>
              <a:t>falsch</a:t>
            </a:r>
            <a:r>
              <a:rPr lang="cs-CZ" sz="2800" dirty="0" smtClean="0"/>
              <a:t> ?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Salzburg </a:t>
            </a:r>
            <a:r>
              <a:rPr lang="cs-CZ" b="1" dirty="0" err="1" smtClean="0"/>
              <a:t>liegt</a:t>
            </a:r>
            <a:r>
              <a:rPr lang="cs-CZ" b="1" dirty="0" smtClean="0"/>
              <a:t> in </a:t>
            </a:r>
            <a:r>
              <a:rPr lang="cs-CZ" b="1" dirty="0" err="1" smtClean="0"/>
              <a:t>Deutschland</a:t>
            </a:r>
            <a:r>
              <a:rPr lang="cs-CZ" b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err="1" smtClean="0"/>
              <a:t>Rhein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</a:t>
            </a:r>
            <a:r>
              <a:rPr lang="cs-CZ" b="1" dirty="0" err="1" smtClean="0"/>
              <a:t>eine</a:t>
            </a:r>
            <a:r>
              <a:rPr lang="cs-CZ" b="1" dirty="0" smtClean="0"/>
              <a:t> </a:t>
            </a:r>
            <a:r>
              <a:rPr lang="cs-CZ" b="1" dirty="0" err="1" smtClean="0"/>
              <a:t>Stadt</a:t>
            </a:r>
            <a:r>
              <a:rPr lang="cs-CZ" b="1" dirty="0" smtClean="0"/>
              <a:t>. 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err="1" smtClean="0"/>
              <a:t>Zürich</a:t>
            </a:r>
            <a:r>
              <a:rPr lang="cs-CZ" b="1" dirty="0" smtClean="0"/>
              <a:t> </a:t>
            </a:r>
            <a:r>
              <a:rPr lang="cs-CZ" b="1" dirty="0" err="1" smtClean="0"/>
              <a:t>liegt</a:t>
            </a:r>
            <a:r>
              <a:rPr lang="cs-CZ" b="1" dirty="0" smtClean="0"/>
              <a:t> in der </a:t>
            </a:r>
            <a:r>
              <a:rPr lang="cs-CZ" b="1" dirty="0" err="1" smtClean="0"/>
              <a:t>Schweiz</a:t>
            </a:r>
            <a:r>
              <a:rPr lang="cs-CZ" b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Zugspitze </a:t>
            </a:r>
            <a:r>
              <a:rPr lang="cs-CZ" b="1" dirty="0" err="1" smtClean="0"/>
              <a:t>ist</a:t>
            </a:r>
            <a:r>
              <a:rPr lang="cs-CZ" b="1" dirty="0" smtClean="0"/>
              <a:t> in </a:t>
            </a:r>
            <a:r>
              <a:rPr lang="cs-CZ" b="1" dirty="0" err="1" smtClean="0"/>
              <a:t>Österreich</a:t>
            </a:r>
            <a:r>
              <a:rPr lang="cs-CZ" b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err="1" smtClean="0"/>
              <a:t>Schönbrunn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in </a:t>
            </a:r>
            <a:r>
              <a:rPr lang="cs-CZ" b="1" dirty="0" err="1" smtClean="0"/>
              <a:t>Österreich</a:t>
            </a:r>
            <a:r>
              <a:rPr lang="cs-CZ" b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Bern </a:t>
            </a:r>
            <a:r>
              <a:rPr lang="cs-CZ" b="1" dirty="0" err="1" smtClean="0"/>
              <a:t>liegt</a:t>
            </a:r>
            <a:r>
              <a:rPr lang="cs-CZ" b="1" dirty="0" smtClean="0"/>
              <a:t> in der </a:t>
            </a:r>
            <a:r>
              <a:rPr lang="cs-CZ" b="1" dirty="0" err="1" smtClean="0"/>
              <a:t>Schweiz</a:t>
            </a:r>
            <a:r>
              <a:rPr lang="cs-CZ" b="1" dirty="0" smtClean="0"/>
              <a:t>.</a:t>
            </a:r>
          </a:p>
          <a:p>
            <a:pPr marL="514350" indent="-514350">
              <a:buNone/>
            </a:pPr>
            <a:endParaRPr lang="cs-CZ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827584" y="5085184"/>
          <a:ext cx="6096000" cy="73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139040"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Němčina pro 7. třídu. </a:t>
            </a:r>
            <a:r>
              <a:rPr lang="cs-CZ" sz="2800" dirty="0" err="1" smtClean="0"/>
              <a:t>Richtig</a:t>
            </a:r>
            <a:r>
              <a:rPr lang="cs-CZ" sz="2800" dirty="0" smtClean="0"/>
              <a:t> oder </a:t>
            </a:r>
            <a:r>
              <a:rPr lang="cs-CZ" sz="2800" dirty="0" err="1" smtClean="0"/>
              <a:t>Falsch</a:t>
            </a:r>
            <a:r>
              <a:rPr lang="cs-CZ" sz="2800" dirty="0" smtClean="0"/>
              <a:t> ?</a:t>
            </a:r>
            <a:endParaRPr lang="cs-CZ" sz="2800" dirty="0"/>
          </a:p>
        </p:txBody>
      </p:sp>
      <p:pic>
        <p:nvPicPr>
          <p:cNvPr id="1026" name="Picture 2" descr="C:\Users\Petr\AppData\Local\Microsoft\Windows\Temporary Internet Files\Content.IE5\VQ196A52\MC900415414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00808"/>
            <a:ext cx="3134803" cy="2468145"/>
          </a:xfrm>
          <a:prstGeom prst="rect">
            <a:avLst/>
          </a:prstGeom>
          <a:noFill/>
        </p:spPr>
      </p:pic>
      <p:pic>
        <p:nvPicPr>
          <p:cNvPr id="1031" name="Picture 7" descr="C:\Users\Petr\AppData\Local\Microsoft\Windows\Temporary Internet Files\Content.IE5\VQ196A52\MP90043864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052736"/>
            <a:ext cx="3704456" cy="2473165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899592" y="4581128"/>
            <a:ext cx="3339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00B050"/>
                </a:solidFill>
              </a:rPr>
              <a:t>Das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</a:rPr>
              <a:t>ist</a:t>
            </a:r>
            <a:r>
              <a:rPr lang="cs-CZ" b="1" dirty="0" smtClean="0">
                <a:solidFill>
                  <a:srgbClr val="00B050"/>
                </a:solidFill>
              </a:rPr>
              <a:t> in </a:t>
            </a:r>
            <a:r>
              <a:rPr lang="cs-CZ" b="1" dirty="0" err="1" smtClean="0">
                <a:solidFill>
                  <a:srgbClr val="00B050"/>
                </a:solidFill>
              </a:rPr>
              <a:t>Österreich</a:t>
            </a:r>
            <a:r>
              <a:rPr lang="cs-CZ" b="1" dirty="0" smtClean="0">
                <a:solidFill>
                  <a:srgbClr val="00B050"/>
                </a:solidFill>
              </a:rPr>
              <a:t> in </a:t>
            </a:r>
            <a:r>
              <a:rPr lang="cs-CZ" b="1" dirty="0" err="1" smtClean="0">
                <a:solidFill>
                  <a:srgbClr val="00B050"/>
                </a:solidFill>
              </a:rPr>
              <a:t>Wien</a:t>
            </a:r>
            <a:r>
              <a:rPr lang="cs-CZ" b="1" dirty="0" smtClean="0">
                <a:solidFill>
                  <a:srgbClr val="00B050"/>
                </a:solidFill>
              </a:rPr>
              <a:t>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283968" y="3645024"/>
            <a:ext cx="3624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Das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in </a:t>
            </a:r>
            <a:r>
              <a:rPr lang="cs-CZ" b="1" dirty="0" err="1" smtClean="0"/>
              <a:t>Deutschland</a:t>
            </a:r>
            <a:r>
              <a:rPr lang="cs-CZ" b="1" dirty="0" smtClean="0"/>
              <a:t> in Berlin.</a:t>
            </a:r>
            <a:endParaRPr lang="cs-CZ" b="1" dirty="0"/>
          </a:p>
        </p:txBody>
      </p:sp>
      <p:pic>
        <p:nvPicPr>
          <p:cNvPr id="1035" name="Picture 11" descr="C:\Users\Petr\AppData\Local\Microsoft\Windows\Temporary Internet Files\Content.IE5\VQ196A52\MC90041572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898272"/>
            <a:ext cx="3006509" cy="2845136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971600" y="5805264"/>
            <a:ext cx="2627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chemeClr val="accent2">
                    <a:lumMod val="50000"/>
                  </a:schemeClr>
                </a:solidFill>
              </a:rPr>
              <a:t>Das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2">
                    <a:lumMod val="50000"/>
                  </a:schemeClr>
                </a:solidFill>
              </a:rPr>
              <a:t>ist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 in der </a:t>
            </a:r>
            <a:r>
              <a:rPr lang="cs-CZ" b="1" dirty="0" err="1" smtClean="0">
                <a:solidFill>
                  <a:schemeClr val="accent2">
                    <a:lumMod val="50000"/>
                  </a:schemeClr>
                </a:solidFill>
              </a:rPr>
              <a:t>Schweiz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Němčina pro 7. třídu. 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METODIKA</a:t>
            </a:r>
          </a:p>
          <a:p>
            <a:endParaRPr lang="cs-CZ" sz="2000" b="1" dirty="0" smtClean="0"/>
          </a:p>
          <a:p>
            <a:pPr>
              <a:buNone/>
            </a:pPr>
            <a:r>
              <a:rPr lang="cs-CZ" sz="2000" b="1" dirty="0" smtClean="0"/>
              <a:t>   Hodinu věnujeme hrám, které jsou u dětí oblíbené. Nenásilnou formou si tak zopakujeme slovíčka a znalosti o německy mluvících zemích.Města a řeky z kvízu ukazujeme na mapě.  </a:t>
            </a:r>
          </a:p>
          <a:p>
            <a:pPr>
              <a:buNone/>
            </a:pPr>
            <a:r>
              <a:rPr lang="cs-CZ" sz="2000" b="1" dirty="0" smtClean="0"/>
              <a:t>	Za každou správnou odpověď si děti započítají jeden bod. Celkem mohou získat 33 bodů. Za 30 – 33 bodů dostanou navíc jedničku.</a:t>
            </a:r>
          </a:p>
          <a:p>
            <a:pPr>
              <a:buNone/>
            </a:pPr>
            <a:r>
              <a:rPr lang="cs-CZ" sz="2000" b="1" dirty="0" smtClean="0"/>
              <a:t>	Další část hodiny věnujeme obrácené činnosti – děti ve skupinách sestavují různé doplňovačky a kvízy. Skupiny pak soutěží mezi sebou.. Také nejlépe sestavený nejzajímavější kvíz je odměněn jedničkou.  </a:t>
            </a:r>
            <a:endParaRPr lang="cs-CZ" sz="2000" b="1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Němčina pro 7. třídu-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Zdroje : 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	Kliparty Office </a:t>
            </a:r>
            <a:r>
              <a:rPr lang="cs-CZ" dirty="0" smtClean="0">
                <a:hlinkClick r:id="rId2"/>
              </a:rPr>
              <a:t>www.Office</a:t>
            </a:r>
            <a:r>
              <a:rPr lang="cs-CZ" dirty="0" smtClean="0"/>
              <a:t>. Microsoft.</a:t>
            </a:r>
            <a:r>
              <a:rPr lang="cs-CZ" dirty="0" err="1" smtClean="0"/>
              <a:t>com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132</TotalTime>
  <Words>355</Words>
  <Application>Microsoft Office PowerPoint</Application>
  <PresentationFormat>Předvádění na obrazovce (4:3)</PresentationFormat>
  <Paragraphs>200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Bohatý</vt:lpstr>
      <vt:lpstr>Snímek 1</vt:lpstr>
      <vt:lpstr>Němčina pro 7. třídu – hrajeme si s němčinou.</vt:lpstr>
      <vt:lpstr>Němčina pro 7. třídu – hrajeme si s němčinou – najdi 15 Schulsachen. </vt:lpstr>
      <vt:lpstr>Němčina pro 7. třídu – správné řešení</vt:lpstr>
      <vt:lpstr>Němčina pro 7. třídu – hrajeme si s němčinou. Znáš čísla a barvy ???  Vybarvi správně. </vt:lpstr>
      <vt:lpstr>Němčina pro 7. třídu.  Richtig oder falsch ?</vt:lpstr>
      <vt:lpstr>Němčina pro 7. třídu. Richtig oder Falsch ?</vt:lpstr>
      <vt:lpstr>Němčina pro 7. třídu. </vt:lpstr>
      <vt:lpstr>Němčina pro 7. třídu-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</dc:creator>
  <cp:lastModifiedBy>Simona</cp:lastModifiedBy>
  <cp:revision>28</cp:revision>
  <dcterms:created xsi:type="dcterms:W3CDTF">2012-02-20T19:14:17Z</dcterms:created>
  <dcterms:modified xsi:type="dcterms:W3CDTF">2012-03-19T09:36:39Z</dcterms:modified>
</cp:coreProperties>
</file>