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C8FD73D-9CDD-454F-9610-38D51B6BA63C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25D6BF4-5497-46C9-A7FA-AA34E10E7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D73D-9CDD-454F-9610-38D51B6BA63C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25D6BF4-5497-46C9-A7FA-AA34E10E71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D73D-9CDD-454F-9610-38D51B6BA63C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25D6BF4-5497-46C9-A7FA-AA34E10E71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C8FD73D-9CDD-454F-9610-38D51B6BA63C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25D6BF4-5497-46C9-A7FA-AA34E10E71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C8FD73D-9CDD-454F-9610-38D51B6BA63C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25D6BF4-5497-46C9-A7FA-AA34E10E71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D73D-9CDD-454F-9610-38D51B6BA63C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25D6BF4-5497-46C9-A7FA-AA34E10E7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D73D-9CDD-454F-9610-38D51B6BA63C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25D6BF4-5497-46C9-A7FA-AA34E10E7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D73D-9CDD-454F-9610-38D51B6BA63C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25D6BF4-5497-46C9-A7FA-AA34E10E71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C8FD73D-9CDD-454F-9610-38D51B6BA63C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25D6BF4-5497-46C9-A7FA-AA34E10E71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D73D-9CDD-454F-9610-38D51B6BA63C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D6BF4-5497-46C9-A7FA-AA34E10E7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C8FD73D-9CDD-454F-9610-38D51B6BA63C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25D6BF4-5497-46C9-A7FA-AA34E10E7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C8FD73D-9CDD-454F-9610-38D51B6BA63C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25D6BF4-5497-46C9-A7FA-AA34E10E7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push dir="d"/>
  </p:transition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196752"/>
            <a:ext cx="7772400" cy="1470025"/>
          </a:xfrm>
        </p:spPr>
        <p:txBody>
          <a:bodyPr/>
          <a:lstStyle/>
          <a:p>
            <a:r>
              <a:rPr lang="cs-CZ" dirty="0" smtClean="0"/>
              <a:t>Němčina pro 8. třídu.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Slovesa s odlučitelnou předponou.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427984" y="2924944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Název školy: 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ZŠ Štětí, Ostrovní 300</a:t>
            </a: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Autor: 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Vlasta </a:t>
            </a:r>
            <a:r>
              <a:rPr lang="cs-CZ" sz="1400" b="1" dirty="0" err="1" smtClean="0">
                <a:solidFill>
                  <a:schemeClr val="tx2">
                    <a:lumMod val="75000"/>
                  </a:schemeClr>
                </a:solidFill>
              </a:rPr>
              <a:t>Hackelová</a:t>
            </a: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Název materiálu: </a:t>
            </a:r>
            <a:b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VY_32_INOVACE_ 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NJ.8.A.04_slovesa_s_odlucitelnou_predponou</a:t>
            </a:r>
            <a:endParaRPr lang="cs-CZ" sz="1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Datum : 9. 10. 2011</a:t>
            </a:r>
          </a:p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Ročník : osmý</a:t>
            </a:r>
          </a:p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Vzdělávací oblast : Jazyk a jazyková komunikace</a:t>
            </a:r>
          </a:p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Předmět : Německý jazyk</a:t>
            </a: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Název: 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Slovesa s odlučitelnou předponou</a:t>
            </a: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Číslo operačního programu: 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CZ.1.07/1.4.00/21.1693</a:t>
            </a:r>
          </a:p>
          <a:p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Název projektu: 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PRIMA ŠKOLA</a:t>
            </a:r>
            <a:endParaRPr lang="cs-CZ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013176"/>
            <a:ext cx="3960440" cy="816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4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16632"/>
            <a:ext cx="1811936" cy="1728192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755576" y="2852936"/>
            <a:ext cx="309634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1400" b="1" dirty="0" smtClean="0"/>
              <a:t>Anotace: </a:t>
            </a:r>
            <a:r>
              <a:rPr lang="cs-CZ" sz="1400" b="1" dirty="0" smtClean="0"/>
              <a:t>Německý jazyk pro 8. ročník</a:t>
            </a:r>
            <a:endParaRPr lang="cs-CZ" sz="1400" b="1" dirty="0" smtClean="0"/>
          </a:p>
          <a:p>
            <a:r>
              <a:rPr lang="cs-CZ" sz="1400" b="1" dirty="0" smtClean="0"/>
              <a:t>Výklad –  časování sloves s odlučitelnou předponou, slovosled vět s těmito slovesy, pracovní listy na procvičení překladu a časování.</a:t>
            </a: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295235684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8. třídu.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je odlučitelná předpona ?</a:t>
            </a:r>
          </a:p>
          <a:p>
            <a:r>
              <a:rPr lang="cs-CZ" dirty="0" smtClean="0"/>
              <a:t>Které z následujících sloves má odlučitelnou předponu : </a:t>
            </a:r>
          </a:p>
          <a:p>
            <a:endParaRPr lang="cs-CZ" dirty="0"/>
          </a:p>
          <a:p>
            <a:r>
              <a:rPr lang="cs-CZ" dirty="0" err="1" smtClean="0"/>
              <a:t>Arbeiten</a:t>
            </a:r>
            <a:endParaRPr lang="cs-CZ" dirty="0" smtClean="0"/>
          </a:p>
          <a:p>
            <a:r>
              <a:rPr lang="cs-CZ" dirty="0" err="1" smtClean="0"/>
              <a:t>Aufmachen</a:t>
            </a:r>
            <a:endParaRPr lang="cs-CZ" dirty="0" smtClean="0"/>
          </a:p>
          <a:p>
            <a:r>
              <a:rPr lang="cs-CZ" dirty="0" err="1" smtClean="0"/>
              <a:t>Telefonieren</a:t>
            </a:r>
            <a:endParaRPr lang="cs-CZ" dirty="0" smtClean="0"/>
          </a:p>
          <a:p>
            <a:r>
              <a:rPr lang="cs-CZ" dirty="0" err="1" smtClean="0"/>
              <a:t>fernsehen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6710767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Němčina pro 8. třídu.</a:t>
            </a:r>
            <a:br>
              <a:rPr lang="cs-CZ" dirty="0" smtClean="0"/>
            </a:br>
            <a:r>
              <a:rPr lang="cs-CZ" sz="2000" b="1" dirty="0" smtClean="0"/>
              <a:t>Umíš najít rozdíly v časování sloves </a:t>
            </a:r>
            <a:r>
              <a:rPr lang="cs-CZ" sz="2000" b="1" dirty="0" err="1" smtClean="0"/>
              <a:t>arbeiten</a:t>
            </a:r>
            <a:r>
              <a:rPr lang="cs-CZ" sz="2000" b="1" dirty="0" smtClean="0"/>
              <a:t> a </a:t>
            </a:r>
            <a:r>
              <a:rPr lang="cs-CZ" sz="2000" b="1" dirty="0" err="1" smtClean="0"/>
              <a:t>aufmachen</a:t>
            </a:r>
            <a:r>
              <a:rPr lang="cs-CZ" sz="2000" b="1" dirty="0" smtClean="0"/>
              <a:t>?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arbeite</a:t>
            </a:r>
            <a:endParaRPr lang="cs-CZ" dirty="0" smtClean="0"/>
          </a:p>
          <a:p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arbeitest</a:t>
            </a:r>
            <a:endParaRPr lang="cs-CZ" dirty="0" smtClean="0"/>
          </a:p>
          <a:p>
            <a:r>
              <a:rPr lang="cs-CZ" dirty="0" smtClean="0"/>
              <a:t>Er/</a:t>
            </a:r>
            <a:r>
              <a:rPr lang="cs-CZ" dirty="0" err="1" smtClean="0"/>
              <a:t>sie</a:t>
            </a:r>
            <a:r>
              <a:rPr lang="cs-CZ" dirty="0" smtClean="0"/>
              <a:t>/es </a:t>
            </a:r>
            <a:r>
              <a:rPr lang="cs-CZ" dirty="0" err="1" smtClean="0"/>
              <a:t>arbeitet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arbeiten</a:t>
            </a:r>
            <a:endParaRPr lang="cs-CZ" dirty="0" smtClean="0"/>
          </a:p>
          <a:p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arbeitet</a:t>
            </a:r>
            <a:endParaRPr lang="cs-CZ" dirty="0" smtClean="0"/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arbeiten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mache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endParaRPr lang="cs-CZ" dirty="0" smtClean="0"/>
          </a:p>
          <a:p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machst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endParaRPr lang="cs-CZ" dirty="0" smtClean="0"/>
          </a:p>
          <a:p>
            <a:r>
              <a:rPr lang="cs-CZ" dirty="0" smtClean="0"/>
              <a:t>Er/</a:t>
            </a:r>
            <a:r>
              <a:rPr lang="cs-CZ" dirty="0" err="1" smtClean="0"/>
              <a:t>sie</a:t>
            </a:r>
            <a:r>
              <a:rPr lang="cs-CZ" dirty="0" smtClean="0"/>
              <a:t>/es </a:t>
            </a:r>
            <a:r>
              <a:rPr lang="cs-CZ" dirty="0" err="1" smtClean="0"/>
              <a:t>macht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wir</a:t>
            </a:r>
            <a:r>
              <a:rPr lang="cs-CZ" dirty="0" smtClean="0"/>
              <a:t> machen </a:t>
            </a:r>
            <a:r>
              <a:rPr lang="cs-CZ" dirty="0" err="1" smtClean="0"/>
              <a:t>auf</a:t>
            </a:r>
            <a:endParaRPr lang="cs-CZ" dirty="0" smtClean="0"/>
          </a:p>
          <a:p>
            <a:r>
              <a:rPr lang="cs-CZ" dirty="0" err="1"/>
              <a:t>i</a:t>
            </a:r>
            <a:r>
              <a:rPr lang="cs-CZ" dirty="0" err="1" smtClean="0"/>
              <a:t>hr</a:t>
            </a:r>
            <a:r>
              <a:rPr lang="cs-CZ" dirty="0" smtClean="0"/>
              <a:t> </a:t>
            </a:r>
            <a:r>
              <a:rPr lang="cs-CZ" dirty="0" err="1" smtClean="0"/>
              <a:t>macht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ie</a:t>
            </a:r>
            <a:r>
              <a:rPr lang="cs-CZ" dirty="0" smtClean="0"/>
              <a:t> machen </a:t>
            </a:r>
            <a:r>
              <a:rPr lang="cs-CZ" dirty="0" err="1" smtClean="0"/>
              <a:t>auf</a:t>
            </a:r>
            <a:endParaRPr lang="cs-CZ" dirty="0" smtClean="0"/>
          </a:p>
          <a:p>
            <a:r>
              <a:rPr lang="cs-CZ" dirty="0" err="1" smtClean="0"/>
              <a:t>Sie</a:t>
            </a:r>
            <a:r>
              <a:rPr lang="cs-CZ" dirty="0" smtClean="0"/>
              <a:t> machen </a:t>
            </a:r>
            <a:r>
              <a:rPr lang="cs-CZ" dirty="0" err="1" smtClean="0"/>
              <a:t>auf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err="1" smtClean="0"/>
              <a:t>arbeiten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aufmachen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6048005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Němčina pro 8. třídu.</a:t>
            </a:r>
            <a:br>
              <a:rPr lang="cs-CZ" dirty="0" smtClean="0"/>
            </a:br>
            <a:r>
              <a:rPr lang="cs-CZ" sz="2000" b="1" dirty="0" smtClean="0"/>
              <a:t>Umíš najít rozdíly ve způsobu časování sloves </a:t>
            </a:r>
            <a:r>
              <a:rPr lang="cs-CZ" sz="2000" b="1" dirty="0" err="1" smtClean="0"/>
              <a:t>telefonieren</a:t>
            </a:r>
            <a:r>
              <a:rPr lang="cs-CZ" sz="2000" b="1" dirty="0" smtClean="0"/>
              <a:t> a </a:t>
            </a:r>
            <a:r>
              <a:rPr lang="cs-CZ" sz="2000" b="1" dirty="0" err="1" smtClean="0"/>
              <a:t>fernsehen</a:t>
            </a:r>
            <a:r>
              <a:rPr lang="cs-CZ" sz="2000" b="1" dirty="0" smtClean="0"/>
              <a:t>?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telefoniere</a:t>
            </a:r>
            <a:endParaRPr lang="cs-CZ" dirty="0" smtClean="0"/>
          </a:p>
          <a:p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telefonierst</a:t>
            </a:r>
            <a:r>
              <a:rPr lang="cs-CZ" dirty="0" smtClean="0"/>
              <a:t> </a:t>
            </a:r>
          </a:p>
          <a:p>
            <a:r>
              <a:rPr lang="cs-CZ" dirty="0" smtClean="0"/>
              <a:t>Er/</a:t>
            </a:r>
            <a:r>
              <a:rPr lang="cs-CZ" dirty="0" err="1" smtClean="0"/>
              <a:t>sie</a:t>
            </a:r>
            <a:r>
              <a:rPr lang="cs-CZ" dirty="0" smtClean="0"/>
              <a:t>/es </a:t>
            </a:r>
            <a:r>
              <a:rPr lang="cs-CZ" dirty="0" err="1" smtClean="0"/>
              <a:t>telefoniert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telefonieren</a:t>
            </a:r>
            <a:endParaRPr lang="cs-CZ" dirty="0" smtClean="0"/>
          </a:p>
          <a:p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telefoniert</a:t>
            </a:r>
            <a:endParaRPr lang="cs-CZ" dirty="0" smtClean="0"/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telefonieren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sehe</a:t>
            </a:r>
            <a:r>
              <a:rPr lang="cs-CZ" dirty="0" smtClean="0"/>
              <a:t> </a:t>
            </a:r>
            <a:r>
              <a:rPr lang="cs-CZ" dirty="0" err="1" smtClean="0"/>
              <a:t>fern</a:t>
            </a:r>
            <a:endParaRPr lang="cs-CZ" dirty="0" smtClean="0"/>
          </a:p>
          <a:p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siehst</a:t>
            </a:r>
            <a:r>
              <a:rPr lang="cs-CZ" dirty="0" smtClean="0"/>
              <a:t> </a:t>
            </a:r>
            <a:r>
              <a:rPr lang="cs-CZ" dirty="0" err="1" smtClean="0"/>
              <a:t>fern</a:t>
            </a:r>
            <a:endParaRPr lang="cs-CZ" dirty="0" smtClean="0"/>
          </a:p>
          <a:p>
            <a:r>
              <a:rPr lang="cs-CZ" dirty="0" err="1" smtClean="0"/>
              <a:t>Er</a:t>
            </a:r>
            <a:r>
              <a:rPr lang="cs-CZ" dirty="0" smtClean="0"/>
              <a:t>/</a:t>
            </a:r>
            <a:r>
              <a:rPr lang="cs-CZ" dirty="0" err="1" smtClean="0"/>
              <a:t>sie</a:t>
            </a:r>
            <a:r>
              <a:rPr lang="cs-CZ" dirty="0" smtClean="0"/>
              <a:t>/es </a:t>
            </a:r>
            <a:r>
              <a:rPr lang="cs-CZ" dirty="0" err="1" smtClean="0"/>
              <a:t>sieht</a:t>
            </a:r>
            <a:r>
              <a:rPr lang="cs-CZ" dirty="0" smtClean="0"/>
              <a:t> </a:t>
            </a:r>
            <a:r>
              <a:rPr lang="cs-CZ" dirty="0" err="1" smtClean="0"/>
              <a:t>fern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sehen</a:t>
            </a:r>
            <a:r>
              <a:rPr lang="cs-CZ" dirty="0" smtClean="0"/>
              <a:t> </a:t>
            </a:r>
            <a:r>
              <a:rPr lang="cs-CZ" dirty="0" err="1" smtClean="0"/>
              <a:t>fern</a:t>
            </a:r>
            <a:endParaRPr lang="cs-CZ" dirty="0" smtClean="0"/>
          </a:p>
          <a:p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seht</a:t>
            </a:r>
            <a:r>
              <a:rPr lang="cs-CZ" dirty="0" smtClean="0"/>
              <a:t> </a:t>
            </a:r>
            <a:r>
              <a:rPr lang="cs-CZ" dirty="0" err="1" smtClean="0"/>
              <a:t>fern</a:t>
            </a:r>
            <a:endParaRPr lang="cs-CZ" dirty="0" smtClean="0"/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sehen</a:t>
            </a:r>
            <a:r>
              <a:rPr lang="cs-CZ" dirty="0" smtClean="0"/>
              <a:t> </a:t>
            </a:r>
            <a:r>
              <a:rPr lang="cs-CZ" dirty="0" err="1" smtClean="0"/>
              <a:t>fern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err="1" smtClean="0"/>
              <a:t>telefonieren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fernsehen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7881772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8. třídu.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PAMATUJ </a:t>
            </a:r>
          </a:p>
          <a:p>
            <a:endParaRPr lang="cs-CZ" b="1" dirty="0"/>
          </a:p>
          <a:p>
            <a:r>
              <a:rPr lang="cs-CZ" b="1" dirty="0" smtClean="0"/>
              <a:t>- </a:t>
            </a:r>
            <a:r>
              <a:rPr lang="cs-CZ" sz="2000" b="1" dirty="0" smtClean="0"/>
              <a:t>odlučitelnou předponu mohou mít  pravidelná i nepravidelná slovesa</a:t>
            </a:r>
          </a:p>
          <a:p>
            <a:endParaRPr lang="cs-CZ" sz="2000" b="1" dirty="0"/>
          </a:p>
          <a:p>
            <a:r>
              <a:rPr lang="cs-CZ" sz="2000" b="1" dirty="0" smtClean="0"/>
              <a:t>- odlučitelná předpona se při časování odtrhne od infinitivu</a:t>
            </a:r>
          </a:p>
          <a:p>
            <a:pPr>
              <a:buNone/>
            </a:pPr>
            <a:r>
              <a:rPr lang="cs-CZ" sz="2000" b="1" dirty="0" smtClean="0"/>
              <a:t>	  a umístí za sloveso</a:t>
            </a:r>
          </a:p>
          <a:p>
            <a:endParaRPr lang="cs-CZ" sz="2000" b="1" dirty="0"/>
          </a:p>
          <a:p>
            <a:r>
              <a:rPr lang="cs-CZ" sz="2000" b="1" dirty="0" smtClean="0"/>
              <a:t>- pokud je ve větě sloveso s </a:t>
            </a:r>
            <a:r>
              <a:rPr lang="cs-CZ" sz="2000" b="1" dirty="0" err="1" smtClean="0"/>
              <a:t>odlučitenou</a:t>
            </a:r>
            <a:r>
              <a:rPr lang="cs-CZ" sz="2000" b="1" dirty="0" smtClean="0"/>
              <a:t> předponou ve tvaru jiném než   v infinitivu, je odlučitelná předpona vždy </a:t>
            </a:r>
            <a:r>
              <a:rPr lang="cs-CZ" sz="2000" b="1" u="sng" dirty="0" smtClean="0"/>
              <a:t>na posledním místě ve větě </a:t>
            </a:r>
            <a:endParaRPr lang="cs-CZ" sz="2000" b="1" u="sng" dirty="0"/>
          </a:p>
        </p:txBody>
      </p:sp>
      <p:pic>
        <p:nvPicPr>
          <p:cNvPr id="1026" name="Picture 2" descr="C:\Users\PC-29SX\AppData\Local\Microsoft\Windows\Temporary Internet Files\Content.IE5\Q25I2Z9B\MC9000589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24744"/>
            <a:ext cx="1852574" cy="172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839533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Němčina pro 8. třídu.</a:t>
            </a:r>
            <a:br>
              <a:rPr lang="cs-CZ" dirty="0" smtClean="0"/>
            </a:br>
            <a:r>
              <a:rPr lang="cs-CZ" sz="2000" b="1" dirty="0" smtClean="0"/>
              <a:t>Nejprve budeme překládat věty z němčiny do češtiny.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/>
              <a:t>Petr </a:t>
            </a:r>
            <a:r>
              <a:rPr lang="cs-CZ" b="1" dirty="0" err="1" smtClean="0"/>
              <a:t>fährt</a:t>
            </a:r>
            <a:r>
              <a:rPr lang="cs-CZ" b="1" dirty="0" smtClean="0"/>
              <a:t> </a:t>
            </a:r>
            <a:r>
              <a:rPr lang="cs-CZ" b="1" dirty="0" err="1" smtClean="0"/>
              <a:t>im</a:t>
            </a:r>
            <a:r>
              <a:rPr lang="cs-CZ" b="1" dirty="0" smtClean="0"/>
              <a:t> Park </a:t>
            </a:r>
            <a:r>
              <a:rPr lang="cs-CZ" b="1" dirty="0" err="1" smtClean="0"/>
              <a:t>sehr</a:t>
            </a:r>
            <a:r>
              <a:rPr lang="cs-CZ" b="1" dirty="0" smtClean="0"/>
              <a:t> </a:t>
            </a:r>
            <a:r>
              <a:rPr lang="cs-CZ" b="1" dirty="0" err="1" smtClean="0"/>
              <a:t>gern</a:t>
            </a:r>
            <a:r>
              <a:rPr lang="cs-CZ" b="1" dirty="0" smtClean="0"/>
              <a:t> Rad.</a:t>
            </a:r>
          </a:p>
          <a:p>
            <a:r>
              <a:rPr lang="cs-CZ" dirty="0" smtClean="0"/>
              <a:t>……………………………………………………………</a:t>
            </a:r>
          </a:p>
          <a:p>
            <a:endParaRPr lang="cs-CZ" dirty="0"/>
          </a:p>
          <a:p>
            <a:r>
              <a:rPr lang="cs-CZ" b="1" dirty="0" err="1" smtClean="0"/>
              <a:t>Siehst</a:t>
            </a:r>
            <a:r>
              <a:rPr lang="cs-CZ" b="1" dirty="0" smtClean="0"/>
              <a:t> </a:t>
            </a:r>
            <a:r>
              <a:rPr lang="cs-CZ" b="1" dirty="0" err="1" smtClean="0"/>
              <a:t>du</a:t>
            </a:r>
            <a:r>
              <a:rPr lang="cs-CZ" b="1" dirty="0" smtClean="0"/>
              <a:t> </a:t>
            </a:r>
            <a:r>
              <a:rPr lang="cs-CZ" b="1" dirty="0" err="1" smtClean="0"/>
              <a:t>gern</a:t>
            </a:r>
            <a:r>
              <a:rPr lang="cs-CZ" b="1" dirty="0" smtClean="0"/>
              <a:t> </a:t>
            </a:r>
            <a:r>
              <a:rPr lang="cs-CZ" b="1" dirty="0" err="1" smtClean="0"/>
              <a:t>fern</a:t>
            </a:r>
            <a:r>
              <a:rPr lang="cs-CZ" b="1" dirty="0" smtClean="0"/>
              <a:t>?</a:t>
            </a:r>
          </a:p>
          <a:p>
            <a:r>
              <a:rPr lang="cs-CZ" dirty="0" smtClean="0"/>
              <a:t>…………………………………………………………….</a:t>
            </a:r>
          </a:p>
          <a:p>
            <a:endParaRPr lang="cs-CZ" dirty="0"/>
          </a:p>
          <a:p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mache</a:t>
            </a:r>
            <a:r>
              <a:rPr lang="cs-CZ" b="1" dirty="0" smtClean="0"/>
              <a:t> </a:t>
            </a:r>
            <a:r>
              <a:rPr lang="cs-CZ" b="1" dirty="0" err="1" smtClean="0"/>
              <a:t>Hausafgaben</a:t>
            </a:r>
            <a:r>
              <a:rPr lang="cs-CZ" b="1" dirty="0" smtClean="0"/>
              <a:t> </a:t>
            </a:r>
            <a:r>
              <a:rPr lang="cs-CZ" b="1" dirty="0" err="1" smtClean="0"/>
              <a:t>und</a:t>
            </a:r>
            <a:r>
              <a:rPr lang="cs-CZ" b="1" dirty="0" smtClean="0"/>
              <a:t> </a:t>
            </a:r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sehe</a:t>
            </a:r>
            <a:r>
              <a:rPr lang="cs-CZ" b="1" dirty="0" smtClean="0"/>
              <a:t> </a:t>
            </a:r>
            <a:r>
              <a:rPr lang="cs-CZ" b="1" dirty="0" err="1" smtClean="0"/>
              <a:t>nicht</a:t>
            </a:r>
            <a:r>
              <a:rPr lang="cs-CZ" b="1" dirty="0" smtClean="0"/>
              <a:t> </a:t>
            </a:r>
            <a:r>
              <a:rPr lang="cs-CZ" b="1" dirty="0" err="1" smtClean="0"/>
              <a:t>fern</a:t>
            </a:r>
            <a:r>
              <a:rPr lang="cs-CZ" b="1" dirty="0" smtClean="0"/>
              <a:t>.</a:t>
            </a:r>
          </a:p>
          <a:p>
            <a:r>
              <a:rPr lang="cs-CZ" dirty="0" smtClean="0"/>
              <a:t>…………………………………………………………………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9120270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Němčina pro 8. třídu.</a:t>
            </a:r>
            <a:br>
              <a:rPr lang="cs-CZ" dirty="0" smtClean="0"/>
            </a:br>
            <a:r>
              <a:rPr lang="cs-CZ" sz="2000" b="1" dirty="0" smtClean="0"/>
              <a:t>A pokračujeme v překládání…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Seht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Sonntag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 </a:t>
            </a:r>
            <a:r>
              <a:rPr lang="cs-CZ" dirty="0" err="1" smtClean="0"/>
              <a:t>fern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……………………………………………………………</a:t>
            </a:r>
          </a:p>
          <a:p>
            <a:endParaRPr lang="cs-CZ" dirty="0"/>
          </a:p>
          <a:p>
            <a:r>
              <a:rPr lang="cs-CZ" dirty="0" err="1" smtClean="0"/>
              <a:t>Fahren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Sommer Rad, </a:t>
            </a:r>
            <a:r>
              <a:rPr lang="cs-CZ" dirty="0" err="1" smtClean="0"/>
              <a:t>Herr</a:t>
            </a:r>
            <a:r>
              <a:rPr lang="cs-CZ" dirty="0" smtClean="0"/>
              <a:t>  Novák ?</a:t>
            </a:r>
          </a:p>
          <a:p>
            <a:r>
              <a:rPr lang="cs-CZ" dirty="0" smtClean="0"/>
              <a:t>………………………………………………………………</a:t>
            </a:r>
          </a:p>
          <a:p>
            <a:endParaRPr lang="cs-CZ" dirty="0"/>
          </a:p>
          <a:p>
            <a:r>
              <a:rPr lang="cs-CZ" dirty="0" err="1" smtClean="0"/>
              <a:t>Nein</a:t>
            </a:r>
            <a:r>
              <a:rPr lang="cs-CZ" dirty="0" smtClean="0"/>
              <a:t>, in laufe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liebsten</a:t>
            </a:r>
            <a:r>
              <a:rPr lang="cs-CZ" dirty="0" smtClean="0"/>
              <a:t> Ski.</a:t>
            </a:r>
          </a:p>
          <a:p>
            <a:r>
              <a:rPr lang="cs-CZ" dirty="0" smtClean="0"/>
              <a:t>……………………………………………………………...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0079070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Němčina pro 8. třídu.</a:t>
            </a:r>
            <a:br>
              <a:rPr lang="cs-CZ" dirty="0" smtClean="0"/>
            </a:br>
            <a:r>
              <a:rPr lang="cs-CZ" sz="2000" b="1" dirty="0" smtClean="0"/>
              <a:t>A nyní to zkusíme z češtiny do němčiny.</a:t>
            </a:r>
            <a:br>
              <a:rPr lang="cs-CZ" sz="2000" b="1" dirty="0" smtClean="0"/>
            </a:br>
            <a:r>
              <a:rPr lang="cs-CZ" sz="2000" b="1" dirty="0" smtClean="0"/>
              <a:t>Zvládneme to ?</a:t>
            </a:r>
            <a:endParaRPr lang="cs-CZ" dirty="0"/>
          </a:p>
        </p:txBody>
      </p:sp>
      <p:pic>
        <p:nvPicPr>
          <p:cNvPr id="2050" name="Picture 2" descr="C:\Users\PC-29SX\AppData\Local\Microsoft\Windows\Temporary Internet Files\Content.IE5\O1TQBBE1\MC900281333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484784"/>
            <a:ext cx="1865014" cy="248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2348880"/>
            <a:ext cx="710963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Kdo se rád dívá na televizi?</a:t>
            </a:r>
          </a:p>
          <a:p>
            <a:r>
              <a:rPr lang="cs-CZ" b="1" dirty="0" smtClean="0"/>
              <a:t>………………………………………………………………</a:t>
            </a:r>
          </a:p>
          <a:p>
            <a:endParaRPr lang="cs-CZ" b="1" dirty="0"/>
          </a:p>
          <a:p>
            <a:r>
              <a:rPr lang="cs-CZ" b="1" dirty="0" smtClean="0"/>
              <a:t>Na jaře jezdím do školy na kole.</a:t>
            </a:r>
          </a:p>
          <a:p>
            <a:r>
              <a:rPr lang="cs-CZ" b="1" dirty="0" smtClean="0"/>
              <a:t>…………………………………………………………………….</a:t>
            </a:r>
          </a:p>
          <a:p>
            <a:endParaRPr lang="cs-CZ" b="1" dirty="0"/>
          </a:p>
          <a:p>
            <a:r>
              <a:rPr lang="cs-CZ" b="1" dirty="0" smtClean="0"/>
              <a:t>V pátek večer hrajeme s tátou šachy a na televizi se nedíváme.</a:t>
            </a:r>
          </a:p>
          <a:p>
            <a:r>
              <a:rPr lang="cs-CZ" b="1" dirty="0" smtClean="0"/>
              <a:t>…………………………………………………………………………</a:t>
            </a:r>
          </a:p>
          <a:p>
            <a:r>
              <a:rPr lang="cs-CZ" b="1" dirty="0" smtClean="0"/>
              <a:t>.........................................................................................................</a:t>
            </a:r>
          </a:p>
          <a:p>
            <a:endParaRPr lang="cs-CZ" b="1" dirty="0"/>
          </a:p>
          <a:p>
            <a:r>
              <a:rPr lang="cs-CZ" b="1" dirty="0" smtClean="0"/>
              <a:t>Otevři prosím dveře.</a:t>
            </a:r>
          </a:p>
          <a:p>
            <a:r>
              <a:rPr lang="cs-CZ" b="1" dirty="0" smtClean="0"/>
              <a:t>……………………………………………………………………………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2316706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Němčina pro 8. třídu.</a:t>
            </a:r>
            <a:br>
              <a:rPr lang="cs-CZ" b="1" dirty="0" smtClean="0"/>
            </a:br>
            <a:r>
              <a:rPr lang="cs-CZ" sz="2800" b="1" dirty="0" smtClean="0"/>
              <a:t>Pokračujeme …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800" b="1" dirty="0" smtClean="0"/>
              <a:t>Honza a Martin lyžují dobře. </a:t>
            </a:r>
          </a:p>
          <a:p>
            <a:r>
              <a:rPr lang="cs-CZ" sz="1800" b="1" dirty="0" smtClean="0"/>
              <a:t>……………………………………………………………………………</a:t>
            </a:r>
          </a:p>
          <a:p>
            <a:endParaRPr lang="cs-CZ" sz="1800" b="1" dirty="0"/>
          </a:p>
          <a:p>
            <a:r>
              <a:rPr lang="cs-CZ" sz="1800" b="1" dirty="0" smtClean="0"/>
              <a:t>Já lyžuji rád s tátou.</a:t>
            </a:r>
          </a:p>
          <a:p>
            <a:r>
              <a:rPr lang="cs-CZ" sz="1800" b="1" dirty="0" smtClean="0"/>
              <a:t>……………………………………………………………………………</a:t>
            </a:r>
          </a:p>
          <a:p>
            <a:endParaRPr lang="cs-CZ" sz="1800" b="1" dirty="0"/>
          </a:p>
          <a:p>
            <a:r>
              <a:rPr lang="cs-CZ" sz="1800" b="1" dirty="0" smtClean="0"/>
              <a:t>Petra čte často a ráda.</a:t>
            </a:r>
          </a:p>
          <a:p>
            <a:r>
              <a:rPr lang="cs-CZ" sz="1800" b="1" dirty="0" smtClean="0"/>
              <a:t>……………………………………………………………………………</a:t>
            </a:r>
          </a:p>
          <a:p>
            <a:endParaRPr lang="cs-CZ" sz="1800" b="1" dirty="0"/>
          </a:p>
          <a:p>
            <a:r>
              <a:rPr lang="cs-CZ" sz="1800" b="1" dirty="0" smtClean="0"/>
              <a:t>Honza často sedí v obývacím pokoji a dívá se na televizi.</a:t>
            </a:r>
          </a:p>
          <a:p>
            <a:r>
              <a:rPr lang="cs-CZ" sz="1800" b="1" dirty="0" smtClean="0"/>
              <a:t>…………………………………………………………………………..</a:t>
            </a:r>
          </a:p>
          <a:p>
            <a:endParaRPr lang="cs-CZ" sz="1800" b="1" dirty="0"/>
          </a:p>
          <a:p>
            <a:endParaRPr lang="cs-CZ" sz="1800" b="1" dirty="0"/>
          </a:p>
        </p:txBody>
      </p:sp>
      <p:pic>
        <p:nvPicPr>
          <p:cNvPr id="1026" name="Picture 2" descr="C:\Users\PC-29SX\AppData\Local\Microsoft\Windows\Temporary Internet Files\Content.IE5\X8PJ51MA\MC9003187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84784"/>
            <a:ext cx="1815084" cy="1433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-29SX\AppData\Local\Microsoft\Windows\Temporary Internet Files\Content.IE5\88JOW3TN\MC9002959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345832"/>
            <a:ext cx="1779759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931815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Němčina pro 8. třídu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Napiš, co lidé dělají.</a:t>
            </a:r>
            <a:endParaRPr lang="cs-CZ" sz="2000" b="1" dirty="0"/>
          </a:p>
        </p:txBody>
      </p:sp>
      <p:pic>
        <p:nvPicPr>
          <p:cNvPr id="1027" name="Picture 3" descr="C:\Users\Petr\AppData\Local\Microsoft\Windows\Temporary Internet Files\Content.IE5\XS30JBTU\MC90025244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060848"/>
            <a:ext cx="1296144" cy="1584176"/>
          </a:xfrm>
          <a:prstGeom prst="rect">
            <a:avLst/>
          </a:prstGeom>
          <a:noFill/>
        </p:spPr>
      </p:pic>
      <p:pic>
        <p:nvPicPr>
          <p:cNvPr id="1031" name="Picture 7" descr="C:\Users\Petr\AppData\Local\Microsoft\Windows\Temporary Internet Files\Content.IE5\RKNBFQ5Z\MC90025022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132856"/>
            <a:ext cx="2232248" cy="1512168"/>
          </a:xfrm>
          <a:prstGeom prst="rect">
            <a:avLst/>
          </a:prstGeom>
          <a:noFill/>
        </p:spPr>
      </p:pic>
      <p:pic>
        <p:nvPicPr>
          <p:cNvPr id="1033" name="Picture 9" descr="C:\Users\Petr\AppData\Local\Microsoft\Windows\Temporary Internet Files\Content.IE5\SPOZDSIY\MC90019857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276872"/>
            <a:ext cx="1944216" cy="1584176"/>
          </a:xfrm>
          <a:prstGeom prst="rect">
            <a:avLst/>
          </a:prstGeom>
          <a:noFill/>
        </p:spPr>
      </p:pic>
      <p:pic>
        <p:nvPicPr>
          <p:cNvPr id="1036" name="Picture 12" descr="C:\Users\Petr\AppData\Local\Microsoft\Windows\Temporary Internet Files\Content.IE5\U6BCTOHT\MC90015005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2132856"/>
            <a:ext cx="2232248" cy="1728193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683568" y="3789040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843808" y="3789040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88024" y="3861048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……………….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732240" y="3861048"/>
            <a:ext cx="18646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………………….</a:t>
            </a:r>
            <a:endParaRPr lang="cs-CZ" dirty="0"/>
          </a:p>
        </p:txBody>
      </p:sp>
      <p:pic>
        <p:nvPicPr>
          <p:cNvPr id="1037" name="Picture 13" descr="C:\Users\Petr\AppData\Local\Microsoft\Windows\Temporary Internet Files\Content.IE5\U6BCTOHT\MC90034723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365104"/>
            <a:ext cx="2016224" cy="1728192"/>
          </a:xfrm>
          <a:prstGeom prst="rect">
            <a:avLst/>
          </a:prstGeom>
          <a:noFill/>
        </p:spPr>
      </p:pic>
      <p:pic>
        <p:nvPicPr>
          <p:cNvPr id="1038" name="Picture 14" descr="C:\Users\Petr\AppData\Local\Microsoft\Windows\Temporary Internet Files\Content.IE5\ZBV1WNSU\MC90009018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4293096"/>
            <a:ext cx="2376264" cy="1800200"/>
          </a:xfrm>
          <a:prstGeom prst="rect">
            <a:avLst/>
          </a:prstGeom>
          <a:noFill/>
        </p:spPr>
      </p:pic>
      <p:pic>
        <p:nvPicPr>
          <p:cNvPr id="1039" name="Picture 15" descr="C:\Users\Petr\AppData\Local\Microsoft\Windows\Temporary Internet Files\Content.IE5\4OGEFVF3\MP900387502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4293096"/>
            <a:ext cx="2448272" cy="1728192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467544" y="6093296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275856" y="6165304"/>
            <a:ext cx="2159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……………………..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300192" y="6093296"/>
            <a:ext cx="2390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………………………..</a:t>
            </a:r>
            <a:endParaRPr lang="cs-CZ" dirty="0"/>
          </a:p>
        </p:txBody>
      </p:sp>
    </p:spTree>
  </p:cSld>
  <p:clrMapOvr>
    <a:masterClrMapping/>
  </p:clrMapOvr>
  <p:transition spd="slow">
    <p:push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8. třídu.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b="1" dirty="0" smtClean="0"/>
              <a:t>METODIKA</a:t>
            </a:r>
          </a:p>
          <a:p>
            <a:pPr>
              <a:buNone/>
            </a:pPr>
            <a:r>
              <a:rPr lang="cs-CZ" sz="1400" b="1" dirty="0" smtClean="0"/>
              <a:t>Tato hodina je opakovací, žáci se již s látkou seznámili v minulé hodině.</a:t>
            </a:r>
          </a:p>
          <a:p>
            <a:pPr>
              <a:buNone/>
            </a:pPr>
            <a:endParaRPr lang="cs-CZ" sz="1400" b="1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/>
              <a:t>Na několika příkladech připomeneme, co je odlučitelná předpona.</a:t>
            </a:r>
          </a:p>
          <a:p>
            <a:pPr>
              <a:buFont typeface="Wingdings" pitchFamily="2" charset="2"/>
              <a:buChar char="§"/>
            </a:pPr>
            <a:r>
              <a:rPr lang="cs-CZ" sz="1400" dirty="0" smtClean="0"/>
              <a:t>Zopakujeme časování sloves – obr. 3, 4.</a:t>
            </a:r>
          </a:p>
          <a:p>
            <a:pPr>
              <a:buFont typeface="Wingdings" pitchFamily="2" charset="2"/>
              <a:buChar char="§"/>
            </a:pPr>
            <a:r>
              <a:rPr lang="cs-CZ" sz="1400" dirty="0" smtClean="0"/>
              <a:t>Společně se žáky formulujeme obecná pravidla, která platí pro časování sloves s odlučitelnou předponou. Připomeneme umístění odluč. předpony ve větě. Pravidla si žáci zapíší do sešitů.</a:t>
            </a:r>
          </a:p>
          <a:p>
            <a:pPr>
              <a:buFont typeface="Wingdings" pitchFamily="2" charset="2"/>
              <a:buChar char="§"/>
            </a:pPr>
            <a:r>
              <a:rPr lang="cs-CZ" sz="1400" dirty="0" smtClean="0"/>
              <a:t>Přejdeme k překladu vět z NJ do ČJ. Nejprve žáci chodí k tabuli a první věty překládáme společně – obr.6.</a:t>
            </a:r>
          </a:p>
          <a:p>
            <a:pPr>
              <a:buFont typeface="Wingdings" pitchFamily="2" charset="2"/>
              <a:buChar char="§"/>
            </a:pPr>
            <a:r>
              <a:rPr lang="cs-CZ" sz="1400" dirty="0" smtClean="0"/>
              <a:t>Žáci překládají samostatně do sešitů – obr. 7.Správnost vět opět společně zkontrolujeme a věty napíšeme na </a:t>
            </a:r>
            <a:r>
              <a:rPr lang="cs-CZ" sz="1400" dirty="0" err="1" smtClean="0"/>
              <a:t>int</a:t>
            </a:r>
            <a:r>
              <a:rPr lang="cs-CZ" sz="1400" dirty="0" smtClean="0"/>
              <a:t>. tabuli.</a:t>
            </a:r>
          </a:p>
          <a:p>
            <a:pPr>
              <a:buFont typeface="Wingdings" pitchFamily="2" charset="2"/>
              <a:buChar char="§"/>
            </a:pPr>
            <a:r>
              <a:rPr lang="cs-CZ" sz="1400" dirty="0" smtClean="0"/>
              <a:t>Pokračujeme nejtěžší částí – překladem z ČJ do NJ obr. 8, 9. Dobré překlady odměním červeným bodem, velmi dobré známkou do sešitu. </a:t>
            </a:r>
          </a:p>
          <a:p>
            <a:pPr>
              <a:buFont typeface="Wingdings" pitchFamily="2" charset="2"/>
              <a:buChar char="§"/>
            </a:pPr>
            <a:r>
              <a:rPr lang="cs-CZ" sz="1400" dirty="0" smtClean="0"/>
              <a:t>Pokud si někteří neporadí s překladem vět, mají možnost doplnit pod obrázky správné tvary sloves.  </a:t>
            </a:r>
          </a:p>
          <a:p>
            <a:endParaRPr lang="cs-CZ" sz="1400" b="1" dirty="0"/>
          </a:p>
        </p:txBody>
      </p:sp>
    </p:spTree>
  </p:cSld>
  <p:clrMapOvr>
    <a:masterClrMapping/>
  </p:clrMapOvr>
  <p:transition spd="slow">
    <p:push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Němčina pro 8. třídu.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Zdroje :</a:t>
            </a:r>
          </a:p>
          <a:p>
            <a:pPr>
              <a:buNone/>
            </a:pPr>
            <a:r>
              <a:rPr lang="cs-CZ" b="1" dirty="0" smtClean="0"/>
              <a:t>	Kliparty Office www.</a:t>
            </a:r>
            <a:r>
              <a:rPr lang="cs-CZ" b="1" dirty="0" err="1" smtClean="0"/>
              <a:t>Office</a:t>
            </a:r>
            <a:r>
              <a:rPr lang="cs-CZ" b="1" dirty="0" smtClean="0"/>
              <a:t>.Microsoft.</a:t>
            </a:r>
            <a:r>
              <a:rPr lang="cs-CZ" b="1" dirty="0" err="1" smtClean="0"/>
              <a:t>com</a:t>
            </a:r>
            <a:r>
              <a:rPr lang="cs-CZ" b="1" dirty="0" smtClean="0"/>
              <a:t> </a:t>
            </a:r>
            <a:endParaRPr lang="cs-CZ" b="1" dirty="0"/>
          </a:p>
        </p:txBody>
      </p:sp>
    </p:spTree>
  </p:cSld>
  <p:clrMapOvr>
    <a:masterClrMapping/>
  </p:clrMapOvr>
  <p:transition spd="slow">
    <p:push dir="d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221</TotalTime>
  <Words>509</Words>
  <Application>Microsoft Office PowerPoint</Application>
  <PresentationFormat>Předvádění na obrazovce (4:3)</PresentationFormat>
  <Paragraphs>133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Medián</vt:lpstr>
      <vt:lpstr>Němčina pro 8. třídu.</vt:lpstr>
      <vt:lpstr>Němčina pro 8. třídu.</vt:lpstr>
      <vt:lpstr>Němčina pro 8. třídu. Umíš najít rozdíly v časování sloves arbeiten a aufmachen?</vt:lpstr>
      <vt:lpstr>Němčina pro 8. třídu. Umíš najít rozdíly ve způsobu časování sloves telefonieren a fernsehen?</vt:lpstr>
      <vt:lpstr>Němčina pro 8. třídu.</vt:lpstr>
      <vt:lpstr>Němčina pro 8. třídu. Nejprve budeme překládat věty z němčiny do češtiny.</vt:lpstr>
      <vt:lpstr>Němčina pro 8. třídu. A pokračujeme v překládání…</vt:lpstr>
      <vt:lpstr>Němčina pro 8. třídu. A nyní to zkusíme z češtiny do němčiny. Zvládneme to ?</vt:lpstr>
      <vt:lpstr>Němčina pro 8. třídu. Pokračujeme …</vt:lpstr>
      <vt:lpstr>Němčina pro 8. třídu</vt:lpstr>
      <vt:lpstr>Němčina pro 8. třídu.</vt:lpstr>
      <vt:lpstr>Němčina pro 8. třídu.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Němčina pro 8. třídu.</dc:title>
  <dc:creator>PC-29SX</dc:creator>
  <cp:lastModifiedBy>PC-29SX</cp:lastModifiedBy>
  <cp:revision>27</cp:revision>
  <dcterms:created xsi:type="dcterms:W3CDTF">2011-10-24T06:20:12Z</dcterms:created>
  <dcterms:modified xsi:type="dcterms:W3CDTF">2012-03-09T07:25:50Z</dcterms:modified>
</cp:coreProperties>
</file>