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7" r:id="rId4"/>
    <p:sldId id="264" r:id="rId5"/>
    <p:sldId id="258" r:id="rId6"/>
    <p:sldId id="259" r:id="rId7"/>
    <p:sldId id="260" r:id="rId8"/>
    <p:sldId id="261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6C9CBE0-75EC-4286-94A3-0BAD6D57F151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AE8209E-71B4-447F-9F85-94EBCF4C14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ircle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Němčina pro 8. třídu</a:t>
            </a:r>
            <a:endParaRPr lang="cs-CZ" sz="2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861048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Anotace : </a:t>
            </a:r>
          </a:p>
          <a:p>
            <a:pPr algn="l"/>
            <a:r>
              <a:rPr lang="cs-CZ" sz="2000" b="1" dirty="0" smtClean="0"/>
              <a:t>Německý jazyk pro 8. ročník</a:t>
            </a:r>
          </a:p>
          <a:p>
            <a:pPr algn="just"/>
            <a:r>
              <a:rPr lang="cs-CZ" sz="2000" b="1" dirty="0" smtClean="0"/>
              <a:t>Tvary os. a přivlastňovacích zájmen ve 4. pádu, podklad pro komunikaci ve třídě – pro koho máme dárky.</a:t>
            </a:r>
            <a:endParaRPr lang="cs-CZ" sz="2000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6632"/>
            <a:ext cx="1811936" cy="1728192"/>
          </a:xfrm>
          <a:prstGeom prst="rect">
            <a:avLst/>
          </a:prstGeom>
          <a:noFill/>
        </p:spPr>
      </p:pic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805264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4860032" y="1916832"/>
            <a:ext cx="40862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Název školy: ZŠ Štětí, Ostrovní 300</a:t>
            </a:r>
            <a:br>
              <a:rPr lang="cs-CZ" sz="1200" b="1" dirty="0" smtClean="0"/>
            </a:br>
            <a:r>
              <a:rPr lang="cs-CZ" sz="1200" b="1" dirty="0" smtClean="0"/>
              <a:t>Autor: Vlasta </a:t>
            </a:r>
            <a:r>
              <a:rPr lang="cs-CZ" sz="1200" b="1" dirty="0" err="1" smtClean="0"/>
              <a:t>Hackelová</a:t>
            </a: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>Název materiálu: </a:t>
            </a:r>
            <a:br>
              <a:rPr lang="cs-CZ" sz="1200" b="1" dirty="0" smtClean="0"/>
            </a:br>
            <a:r>
              <a:rPr lang="cs-CZ" sz="1200" b="1" dirty="0" smtClean="0"/>
              <a:t>VY_32_INOVACE_ NJ.8.A.06_predlozka_fur_privlastnovaci_zajmeno</a:t>
            </a:r>
          </a:p>
          <a:p>
            <a:r>
              <a:rPr lang="cs-CZ" sz="1200" b="1" dirty="0" smtClean="0"/>
              <a:t>Datum : 8. 11. 2011</a:t>
            </a:r>
          </a:p>
          <a:p>
            <a:r>
              <a:rPr lang="cs-CZ" sz="1200" b="1" dirty="0" smtClean="0"/>
              <a:t>Ročník : osmý</a:t>
            </a:r>
          </a:p>
          <a:p>
            <a:r>
              <a:rPr lang="cs-CZ" sz="1200" b="1" dirty="0" smtClean="0"/>
              <a:t>Vzdělávací oblast : Jazyk a jazyková komunikace</a:t>
            </a:r>
          </a:p>
          <a:p>
            <a:r>
              <a:rPr lang="cs-CZ" sz="1200" b="1" dirty="0" smtClean="0"/>
              <a:t>Předmět : Německý jazyk</a:t>
            </a:r>
            <a:br>
              <a:rPr lang="cs-CZ" sz="1200" b="1" dirty="0" smtClean="0"/>
            </a:br>
            <a:r>
              <a:rPr lang="cs-CZ" sz="1200" b="1" dirty="0" smtClean="0"/>
              <a:t>Název: Předložka </a:t>
            </a:r>
            <a:r>
              <a:rPr lang="cs-CZ" sz="1200" b="1" dirty="0" err="1" smtClean="0"/>
              <a:t>für</a:t>
            </a:r>
            <a:r>
              <a:rPr lang="cs-CZ" sz="1200" b="1" dirty="0" smtClean="0"/>
              <a:t> + přivlastňovací zájmeno</a:t>
            </a:r>
            <a:br>
              <a:rPr lang="cs-CZ" sz="1200" b="1" dirty="0" smtClean="0"/>
            </a:br>
            <a:r>
              <a:rPr lang="cs-CZ" sz="1200" b="1" dirty="0" smtClean="0"/>
              <a:t>Číslo operačního programu: CZ.1.07/1.4.00/21.1693</a:t>
            </a:r>
          </a:p>
          <a:p>
            <a:r>
              <a:rPr lang="cs-CZ" sz="1200" b="1" dirty="0" smtClean="0"/>
              <a:t>Název projektu: PRIMA ŠKOLA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711808899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8. třídu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Doufám, že stále umíme členy 4. pádu. Připomeneme si 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Rod mužský      </a:t>
            </a:r>
            <a:r>
              <a:rPr lang="cs-CZ" dirty="0" smtClean="0">
                <a:solidFill>
                  <a:srgbClr val="FF0000"/>
                </a:solidFill>
              </a:rPr>
              <a:t>rod ženský</a:t>
            </a:r>
            <a:r>
              <a:rPr lang="cs-CZ" dirty="0" smtClean="0">
                <a:solidFill>
                  <a:srgbClr val="92D050"/>
                </a:solidFill>
              </a:rPr>
              <a:t>      rod střední</a:t>
            </a:r>
          </a:p>
          <a:p>
            <a:pPr>
              <a:buNone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den                 	 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92D050"/>
                </a:solidFill>
              </a:rPr>
              <a:t>                   </a:t>
            </a:r>
            <a:r>
              <a:rPr lang="cs-CZ" dirty="0" err="1" smtClean="0">
                <a:solidFill>
                  <a:srgbClr val="92D050"/>
                </a:solidFill>
              </a:rPr>
              <a:t>das</a:t>
            </a:r>
            <a:endParaRPr lang="cs-CZ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rgbClr val="0070C0"/>
                </a:solidFill>
              </a:rPr>
              <a:t>einen</a:t>
            </a:r>
            <a:r>
              <a:rPr lang="cs-CZ" dirty="0" smtClean="0">
                <a:solidFill>
                  <a:srgbClr val="0070C0"/>
                </a:solidFill>
              </a:rPr>
              <a:t>              	  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>
                <a:solidFill>
                  <a:srgbClr val="FF0000"/>
                </a:solidFill>
              </a:rPr>
              <a:t>                 </a:t>
            </a:r>
            <a:r>
              <a:rPr lang="cs-CZ" dirty="0" err="1" smtClean="0">
                <a:solidFill>
                  <a:srgbClr val="92D050"/>
                </a:solidFill>
              </a:rPr>
              <a:t>ein</a:t>
            </a:r>
            <a:r>
              <a:rPr lang="cs-CZ" dirty="0" smtClean="0">
                <a:solidFill>
                  <a:srgbClr val="0070C0"/>
                </a:solidFill>
              </a:rPr>
              <a:t>                        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Němčina</a:t>
            </a:r>
            <a:r>
              <a:rPr lang="cs-CZ" sz="4000" b="1" dirty="0" smtClean="0"/>
              <a:t> pro 8. třídu.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/>
              <a:t>Pamatuj : </a:t>
            </a:r>
          </a:p>
          <a:p>
            <a:pPr>
              <a:buFont typeface="Wingdings" pitchFamily="2" charset="2"/>
              <a:buChar char="v"/>
            </a:pPr>
            <a:endParaRPr lang="cs-CZ" sz="2800" b="1" dirty="0" smtClean="0"/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Po předložce </a:t>
            </a:r>
            <a:r>
              <a:rPr lang="cs-CZ" sz="2800" b="1" dirty="0" err="1" smtClean="0"/>
              <a:t>für</a:t>
            </a:r>
            <a:r>
              <a:rPr lang="cs-CZ" sz="2800" b="1" dirty="0" smtClean="0"/>
              <a:t> je vždy 4. pád.</a:t>
            </a:r>
          </a:p>
          <a:p>
            <a:pPr>
              <a:buFont typeface="Wingdings" pitchFamily="2" charset="2"/>
              <a:buChar char="v"/>
            </a:pPr>
            <a:endParaRPr lang="cs-CZ" sz="2800" b="1" dirty="0" smtClean="0"/>
          </a:p>
          <a:p>
            <a:pPr>
              <a:buFont typeface="Wingdings" pitchFamily="2" charset="2"/>
              <a:buChar char="v"/>
            </a:pPr>
            <a:endParaRPr lang="cs-CZ" sz="2800" b="1" dirty="0" smtClean="0"/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Pokud je před podstatným jménem zájmeno, nahrazuje člen určitý i neurčitý. </a:t>
            </a:r>
          </a:p>
          <a:p>
            <a:pPr>
              <a:buFont typeface="Wingdings" pitchFamily="2" charset="2"/>
              <a:buChar char="v"/>
            </a:pPr>
            <a:endParaRPr lang="cs-CZ" sz="2800" b="1" dirty="0" smtClean="0"/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Přivlastňovací zájmeno přibírá ve 4. pádu ve spojení s podstatným jménem stejnou </a:t>
            </a:r>
            <a:r>
              <a:rPr lang="cs-CZ" sz="2800" b="1" dirty="0" smtClean="0"/>
              <a:t>koncovku </a:t>
            </a:r>
            <a:r>
              <a:rPr lang="cs-CZ" sz="2800" b="1" dirty="0" smtClean="0"/>
              <a:t>jako člen určitý.</a:t>
            </a:r>
          </a:p>
          <a:p>
            <a:endParaRPr lang="cs-CZ" sz="2800" b="1" dirty="0"/>
          </a:p>
        </p:txBody>
      </p:sp>
      <p:pic>
        <p:nvPicPr>
          <p:cNvPr id="1026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00808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4424619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Petr koupil dárky k vánocům.</a:t>
            </a:r>
          </a:p>
          <a:p>
            <a:pPr marL="0" indent="0">
              <a:buNone/>
            </a:pPr>
            <a:r>
              <a:rPr lang="cs-CZ" b="1" dirty="0" smtClean="0"/>
              <a:t>Pro koho má Petr Knihu ?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wen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Petr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Buch</a:t>
            </a:r>
            <a:r>
              <a:rPr lang="cs-CZ" b="1" dirty="0" smtClean="0"/>
              <a:t> ?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Pro jeho otce.  </a:t>
            </a:r>
          </a:p>
          <a:p>
            <a:pPr marL="0" indent="0">
              <a:buNone/>
            </a:pP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seinen</a:t>
            </a:r>
            <a:r>
              <a:rPr lang="cs-CZ" b="1" dirty="0" smtClean="0"/>
              <a:t> Vater.</a:t>
            </a:r>
            <a:endParaRPr lang="cs-CZ" dirty="0"/>
          </a:p>
        </p:txBody>
      </p:sp>
      <p:pic>
        <p:nvPicPr>
          <p:cNvPr id="1040" name="Picture 16" descr="C:\Users\Petr\AppData\Local\Microsoft\Windows\Temporary Internet Files\Content.IE5\SESCCV71\MC9004404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356992"/>
            <a:ext cx="2376264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Němčina pro 8. třídu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Für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hat</a:t>
            </a:r>
            <a:r>
              <a:rPr lang="cs-CZ" sz="2800" b="1" dirty="0" smtClean="0"/>
              <a:t> Petr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Blume ?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 err="1" smtClean="0"/>
              <a:t>Für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seine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Mutter</a:t>
            </a:r>
            <a:r>
              <a:rPr lang="cs-CZ" sz="2800" b="1" dirty="0" smtClean="0"/>
              <a:t>.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   </a:t>
            </a:r>
            <a:r>
              <a:rPr lang="cs-CZ" sz="2800" b="1" dirty="0" err="1" smtClean="0"/>
              <a:t>Für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hat</a:t>
            </a:r>
            <a:r>
              <a:rPr lang="cs-CZ" sz="2800" b="1" dirty="0" smtClean="0"/>
              <a:t> Petr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Auto?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Für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seinen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Bruder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2050" name="Picture 2" descr="C:\Program Files (x86)\Microsoft Office\MEDIA\CAGCAT10\j02849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816"/>
            <a:ext cx="309634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29SX\AppData\Local\Microsoft\Windows\Temporary Internet Files\Content.IE5\A6HTHK0H\MP9004331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933056"/>
            <a:ext cx="331236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813108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Němčina pro 8. třídu.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Für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hat</a:t>
            </a:r>
            <a:r>
              <a:rPr lang="cs-CZ" sz="2800" b="1" dirty="0" smtClean="0"/>
              <a:t> Petr </a:t>
            </a:r>
            <a:r>
              <a:rPr lang="cs-CZ" sz="2800" b="1" dirty="0" err="1" smtClean="0"/>
              <a:t>das</a:t>
            </a:r>
            <a:r>
              <a:rPr lang="cs-CZ" sz="2800" b="1" dirty="0" smtClean="0"/>
              <a:t> Poster?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 err="1" smtClean="0"/>
              <a:t>Für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seine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Schwester</a:t>
            </a:r>
            <a:r>
              <a:rPr lang="cs-CZ" sz="2800" b="1" dirty="0" smtClean="0"/>
              <a:t>.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für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hat</a:t>
            </a:r>
            <a:r>
              <a:rPr lang="cs-CZ" sz="2800" b="1" dirty="0" smtClean="0"/>
              <a:t> Petr</a:t>
            </a:r>
          </a:p>
          <a:p>
            <a:pPr marL="0" indent="0">
              <a:buNone/>
            </a:pPr>
            <a:r>
              <a:rPr lang="cs-CZ" sz="2800" b="1" dirty="0"/>
              <a:t>d</a:t>
            </a:r>
            <a:r>
              <a:rPr lang="cs-CZ" sz="2800" b="1" dirty="0" smtClean="0"/>
              <a:t>ie </a:t>
            </a:r>
            <a:r>
              <a:rPr lang="cs-CZ" sz="2800" b="1" dirty="0" smtClean="0"/>
              <a:t>Wurst?</a:t>
            </a:r>
          </a:p>
          <a:p>
            <a:pPr marL="0" indent="0">
              <a:buNone/>
            </a:pPr>
            <a:r>
              <a:rPr lang="cs-CZ" sz="2800" b="1" dirty="0" err="1" smtClean="0"/>
              <a:t>Für</a:t>
            </a:r>
            <a:r>
              <a:rPr lang="cs-CZ" sz="2800" b="1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seinen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Hund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3074" name="Picture 2" descr="C:\Users\PC-29SX\AppData\Local\Microsoft\Windows\Temporary Internet Files\Content.IE5\88JOW3TN\MC9004450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84784"/>
            <a:ext cx="309634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-29SX\AppData\Local\Microsoft\Windows\Temporary Internet Files\Content.IE5\VDF77A5V\MP9004465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89040"/>
            <a:ext cx="237626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9744214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Němčina pro 8. třídu.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Nakup dárky – vyprávěj a </a:t>
            </a:r>
            <a:r>
              <a:rPr lang="cs-CZ" sz="2800" b="1" dirty="0" smtClean="0"/>
              <a:t>napiš, </a:t>
            </a:r>
            <a:r>
              <a:rPr lang="cs-CZ" sz="2800" b="1" dirty="0" smtClean="0"/>
              <a:t>co jsi pro koho koupil. </a:t>
            </a:r>
            <a:endParaRPr lang="cs-CZ" sz="2800" b="1" dirty="0"/>
          </a:p>
        </p:txBody>
      </p:sp>
      <p:pic>
        <p:nvPicPr>
          <p:cNvPr id="1038" name="Picture 14" descr="C:\Users\Petr\AppData\Local\Microsoft\Windows\Temporary Internet Files\Content.IE5\B4TPSHPW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060848"/>
            <a:ext cx="2491680" cy="2232248"/>
          </a:xfrm>
          <a:prstGeom prst="rect">
            <a:avLst/>
          </a:prstGeom>
          <a:noFill/>
        </p:spPr>
      </p:pic>
      <p:pic>
        <p:nvPicPr>
          <p:cNvPr id="1039" name="Picture 15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348880"/>
            <a:ext cx="1755878" cy="1504188"/>
          </a:xfrm>
          <a:prstGeom prst="rect">
            <a:avLst/>
          </a:prstGeom>
          <a:noFill/>
        </p:spPr>
      </p:pic>
      <p:pic>
        <p:nvPicPr>
          <p:cNvPr id="1041" name="Picture 17" descr="C:\Users\Petr\AppData\Local\Microsoft\Windows\Temporary Internet Files\Content.IE5\SESCCV71\MC90044130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2132856"/>
            <a:ext cx="2088232" cy="2232248"/>
          </a:xfrm>
          <a:prstGeom prst="rect">
            <a:avLst/>
          </a:prstGeom>
          <a:noFill/>
        </p:spPr>
      </p:pic>
      <p:pic>
        <p:nvPicPr>
          <p:cNvPr id="1042" name="Picture 18" descr="C:\Users\Petr\AppData\Local\Microsoft\Windows\Temporary Internet Files\Content.IE5\B4TPSHPW\MC90044172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988840"/>
            <a:ext cx="2527176" cy="252028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683568" y="5085184"/>
            <a:ext cx="75727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Für wen hast du das Buch, den </a:t>
            </a:r>
            <a:r>
              <a:rPr lang="cs-CZ" sz="2400" b="1" dirty="0" smtClean="0"/>
              <a:t>Ball, </a:t>
            </a:r>
            <a:r>
              <a:rPr lang="cs-CZ" sz="2400" b="1" dirty="0" smtClean="0"/>
              <a:t>die </a:t>
            </a:r>
            <a:r>
              <a:rPr lang="cs-CZ" sz="2400" b="1" dirty="0" smtClean="0"/>
              <a:t>Gitarre? </a:t>
            </a:r>
            <a:endParaRPr lang="cs-CZ" sz="2400" b="1" dirty="0" smtClean="0"/>
          </a:p>
          <a:p>
            <a:r>
              <a:rPr lang="cs-CZ" sz="2400" b="1" dirty="0" err="1" smtClean="0"/>
              <a:t>Und</a:t>
            </a:r>
            <a:r>
              <a:rPr lang="cs-CZ" sz="2400" b="1" dirty="0" smtClean="0"/>
              <a:t> den </a:t>
            </a:r>
            <a:r>
              <a:rPr lang="cs-CZ" sz="2400" b="1" dirty="0" err="1" smtClean="0"/>
              <a:t>Füller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Vyprávěj, pro koho mají dárky tvoji kamarádi. </a:t>
            </a:r>
          </a:p>
          <a:p>
            <a:pPr>
              <a:buNone/>
            </a:pPr>
            <a:r>
              <a:rPr lang="cs-CZ" sz="1800" b="1" dirty="0" smtClean="0"/>
              <a:t>     </a:t>
            </a:r>
            <a:r>
              <a:rPr lang="cs-CZ" sz="1800" b="1" dirty="0" err="1" smtClean="0"/>
              <a:t>Für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wen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hat</a:t>
            </a:r>
            <a:r>
              <a:rPr lang="cs-CZ" sz="1800" b="1" dirty="0" smtClean="0"/>
              <a:t> Martina </a:t>
            </a:r>
            <a:r>
              <a:rPr lang="cs-CZ" sz="1800" b="1" dirty="0" err="1" smtClean="0"/>
              <a:t>das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Bild</a:t>
            </a:r>
            <a:r>
              <a:rPr lang="cs-CZ" sz="1800" b="1" dirty="0" smtClean="0"/>
              <a:t>?</a:t>
            </a:r>
          </a:p>
          <a:p>
            <a:pPr>
              <a:buNone/>
            </a:pPr>
            <a:r>
              <a:rPr lang="cs-CZ" sz="1800" b="1" dirty="0" smtClean="0"/>
              <a:t>     Pro její maminku? </a:t>
            </a:r>
            <a:r>
              <a:rPr lang="cs-CZ" sz="1800" b="1" dirty="0" smtClean="0"/>
              <a:t>Ne, </a:t>
            </a:r>
            <a:r>
              <a:rPr lang="cs-CZ" sz="1800" b="1" dirty="0" smtClean="0"/>
              <a:t>pro její tetu.</a:t>
            </a:r>
          </a:p>
          <a:p>
            <a:pPr>
              <a:buNone/>
            </a:pPr>
            <a:r>
              <a:rPr lang="cs-CZ" sz="1800" b="1" dirty="0" smtClean="0"/>
              <a:t>      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     </a:t>
            </a:r>
            <a:endParaRPr lang="cs-CZ" sz="2800" b="1" dirty="0"/>
          </a:p>
        </p:txBody>
      </p:sp>
      <p:pic>
        <p:nvPicPr>
          <p:cNvPr id="2055" name="Picture 7" descr="C:\Users\Petr\AppData\Local\Microsoft\Windows\Temporary Internet Files\Content.IE5\B4TPSHPW\MP9002016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132856"/>
            <a:ext cx="2952328" cy="2016224"/>
          </a:xfrm>
          <a:prstGeom prst="rect">
            <a:avLst/>
          </a:prstGeom>
          <a:noFill/>
        </p:spPr>
      </p:pic>
      <p:pic>
        <p:nvPicPr>
          <p:cNvPr id="2057" name="Picture 9" descr="C:\Users\Petr\AppData\Local\Microsoft\Windows\Temporary Internet Files\Content.IE5\B4TPSHPW\MP90031379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48475" y="3344416"/>
            <a:ext cx="2389632" cy="351358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644008" y="4941168"/>
            <a:ext cx="3774944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wen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David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Lampe</a:t>
            </a:r>
            <a:r>
              <a:rPr lang="cs-CZ" b="1" dirty="0" smtClean="0"/>
              <a:t>?</a:t>
            </a:r>
          </a:p>
          <a:p>
            <a:r>
              <a:rPr lang="cs-CZ" b="1" dirty="0" smtClean="0"/>
              <a:t>Pro jeho babičku? Ne, pro jeho dědu. </a:t>
            </a:r>
          </a:p>
          <a:p>
            <a:endParaRPr lang="cs-CZ" sz="1400" b="1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METODIKA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Cílem hodiny je procvičit používání předložky </a:t>
            </a:r>
            <a:r>
              <a:rPr lang="cs-CZ" sz="1800" dirty="0" err="1" smtClean="0"/>
              <a:t>für</a:t>
            </a:r>
            <a:r>
              <a:rPr lang="cs-CZ" sz="1800" dirty="0" smtClean="0"/>
              <a:t> ve spojení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 s přivlastňovacími zájmeny.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Nejprve si připomeneme tvary členů </a:t>
            </a:r>
            <a:r>
              <a:rPr lang="cs-CZ" sz="1800" dirty="0" smtClean="0"/>
              <a:t>podst. jmen </a:t>
            </a:r>
            <a:r>
              <a:rPr lang="cs-CZ" sz="1800" dirty="0" smtClean="0"/>
              <a:t>ve 4. pádu.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Přečteme a zapíšeme do sešitů zásady pro užívání </a:t>
            </a:r>
            <a:r>
              <a:rPr lang="cs-CZ" sz="1800" dirty="0" err="1" smtClean="0"/>
              <a:t>přivlast</a:t>
            </a:r>
            <a:r>
              <a:rPr lang="cs-CZ" sz="1800" dirty="0" smtClean="0"/>
              <a:t>. zájmen.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Přejdeme k procvičování. Blíží se vánoce. Nejprve </a:t>
            </a:r>
            <a:r>
              <a:rPr lang="cs-CZ" sz="1800" dirty="0" smtClean="0"/>
              <a:t>přečteme, </a:t>
            </a:r>
            <a:r>
              <a:rPr lang="cs-CZ" sz="1800" dirty="0" smtClean="0"/>
              <a:t>jaké dárky nakoupil pro své blízké Petr, </a:t>
            </a:r>
            <a:r>
              <a:rPr lang="cs-CZ" sz="1800" dirty="0" smtClean="0"/>
              <a:t> žáci </a:t>
            </a:r>
            <a:r>
              <a:rPr lang="cs-CZ" sz="1800" dirty="0" smtClean="0"/>
              <a:t>se navzájem ptají a odpovídají podle vzoru. 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Pak začnou nakupovat všichni. Každý </a:t>
            </a:r>
            <a:r>
              <a:rPr lang="cs-CZ" sz="1800" dirty="0" smtClean="0"/>
              <a:t>napíše, </a:t>
            </a:r>
            <a:r>
              <a:rPr lang="cs-CZ" sz="1800" dirty="0" smtClean="0"/>
              <a:t>co má pro koho nakoupené</a:t>
            </a:r>
            <a:r>
              <a:rPr lang="cs-CZ" sz="1800" dirty="0" smtClean="0"/>
              <a:t>. Buď </a:t>
            </a:r>
            <a:r>
              <a:rPr lang="cs-CZ" sz="1800" dirty="0" smtClean="0"/>
              <a:t>vybere z nabízených dárků nebo vymyslí jiné. Pak se opět vzájemně ptají a odpovídají. Žáci pracují ve dvojicích, </a:t>
            </a:r>
            <a:r>
              <a:rPr lang="cs-CZ" sz="1800" dirty="0" err="1" smtClean="0"/>
              <a:t>ev</a:t>
            </a:r>
            <a:r>
              <a:rPr lang="cs-CZ" sz="1800" dirty="0" smtClean="0"/>
              <a:t>. ve skupinkách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 4 – 5ti žáků.Vyprávějí </a:t>
            </a:r>
            <a:r>
              <a:rPr lang="cs-CZ" sz="1800" dirty="0" smtClean="0"/>
              <a:t>s,i </a:t>
            </a:r>
            <a:r>
              <a:rPr lang="cs-CZ" sz="1800" dirty="0" smtClean="0"/>
              <a:t>co jejich kamarádi koupili pro své blízké. 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Snažíme se o jednoduchou konverzaci s používáním přivlastňovacích zájmen. </a:t>
            </a:r>
            <a:endParaRPr lang="cs-CZ" sz="18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Němčina pro 8. třídu.</a:t>
            </a:r>
            <a:endParaRPr lang="cs-CZ" sz="3200" b="1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67544" y="2780928"/>
            <a:ext cx="7676589" cy="11757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 : </a:t>
            </a:r>
          </a:p>
          <a:p>
            <a:pPr>
              <a:buNone/>
            </a:pPr>
            <a:r>
              <a:rPr lang="cs-CZ" b="1" dirty="0" smtClean="0"/>
              <a:t>	Kliparty Office www.</a:t>
            </a:r>
            <a:r>
              <a:rPr lang="cs-CZ" b="1" dirty="0" err="1" smtClean="0"/>
              <a:t>Office</a:t>
            </a:r>
            <a:r>
              <a:rPr lang="cs-CZ" b="1" dirty="0" smtClean="0"/>
              <a:t>.Microsoft.</a:t>
            </a:r>
            <a:r>
              <a:rPr lang="cs-CZ" b="1" dirty="0" err="1" smtClean="0"/>
              <a:t>com</a:t>
            </a:r>
            <a:endParaRPr lang="cs-CZ" b="1" dirty="0" smtClean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158</TotalTime>
  <Words>447</Words>
  <Application>Microsoft Office PowerPoint</Application>
  <PresentationFormat>On-screen Show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Lití písma</vt:lpstr>
      <vt:lpstr>Němčina pro 8. třídu</vt:lpstr>
      <vt:lpstr>Němčina pro 8. třídu</vt:lpstr>
      <vt:lpstr>Němčina pro 8. třídu.</vt:lpstr>
      <vt:lpstr>Němčina pro 8. třídu.</vt:lpstr>
      <vt:lpstr>Němčina pro 8. třídu</vt:lpstr>
      <vt:lpstr>Němčina pro 8. třídu.</vt:lpstr>
      <vt:lpstr>Němčina pro 8. třídu. </vt:lpstr>
      <vt:lpstr>Němčina pro 8. třídu.</vt:lpstr>
      <vt:lpstr>Němčina pro 8. třídu.</vt:lpstr>
      <vt:lpstr>Němčina pro 8. třídu.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</dc:title>
  <dc:creator>PC-29SX</dc:creator>
  <cp:lastModifiedBy>Valued Acer Customer</cp:lastModifiedBy>
  <cp:revision>28</cp:revision>
  <dcterms:created xsi:type="dcterms:W3CDTF">2011-10-31T07:55:06Z</dcterms:created>
  <dcterms:modified xsi:type="dcterms:W3CDTF">2012-03-15T19:27:11Z</dcterms:modified>
</cp:coreProperties>
</file>