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64" r:id="rId4"/>
    <p:sldId id="265" r:id="rId5"/>
    <p:sldId id="266" r:id="rId6"/>
    <p:sldId id="267" r:id="rId7"/>
    <p:sldId id="268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33"/>
    <a:srgbClr val="FF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9706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5278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8509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2935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72643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22530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9035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76085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8747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59357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859A8-C553-4EDB-A79F-BB4E9A608A1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B779C-D545-41BC-AC23-04D1857435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66803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E859A8-C553-4EDB-A79F-BB4E9A608A1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8B779C-D545-41BC-AC23-04D1857435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3449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40401"/>
            <a:ext cx="576262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290667" y="2636912"/>
            <a:ext cx="8562665" cy="2831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0096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Základní škola a Mateřská škola Libáň, okres Jičín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0096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Moderní škola 2010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000096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VY_32_INOVACE_E 12-15 Odměny a tresty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45187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2">
                    <a:lumMod val="50000"/>
                  </a:schemeClr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Odměny</a:t>
            </a:r>
            <a:r>
              <a:rPr lang="cs-CZ" sz="6000" dirty="0" smtClean="0">
                <a:solidFill>
                  <a:schemeClr val="accent1">
                    <a:lumMod val="50000"/>
                  </a:schemeClr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cs-CZ" sz="6000" dirty="0" smtClean="0">
                <a:solidFill>
                  <a:schemeClr val="accent2">
                    <a:lumMod val="50000"/>
                  </a:schemeClr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a tresty</a:t>
            </a:r>
            <a:endParaRPr lang="cs-CZ" sz="6000" dirty="0">
              <a:solidFill>
                <a:schemeClr val="accent2">
                  <a:lumMod val="50000"/>
                </a:schemeClr>
              </a:solidFill>
              <a:effectLst>
                <a:glow rad="1397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941168"/>
            <a:ext cx="8229600" cy="1584176"/>
          </a:xfr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      </a:t>
            </a:r>
          </a:p>
          <a:p>
            <a:pPr marL="0" indent="0">
              <a:buNone/>
            </a:pPr>
            <a:r>
              <a:rPr lang="cs-CZ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       </a:t>
            </a:r>
            <a:r>
              <a:rPr lang="cs-CZ" sz="3600" b="1" spc="50" dirty="0" smtClean="0">
                <a:ln w="11430"/>
                <a:solidFill>
                  <a:schemeClr val="tx2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Pracovní výchova – dívky 9.třída</a:t>
            </a:r>
          </a:p>
          <a:p>
            <a:pPr marL="0" indent="0">
              <a:buNone/>
            </a:pPr>
            <a:r>
              <a:rPr lang="cs-CZ" sz="3600" b="1" spc="50" dirty="0" smtClean="0">
                <a:ln w="11430"/>
                <a:solidFill>
                  <a:schemeClr val="tx2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                    Prezentace č. 15</a:t>
            </a:r>
            <a:endParaRPr lang="cs-CZ" sz="3600" b="1" spc="50" dirty="0">
              <a:ln w="11430"/>
              <a:solidFill>
                <a:schemeClr val="tx2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492896"/>
            <a:ext cx="1530846" cy="1672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Veselý obličej 4"/>
          <p:cNvSpPr/>
          <p:nvPr/>
        </p:nvSpPr>
        <p:spPr>
          <a:xfrm>
            <a:off x="1331640" y="3122386"/>
            <a:ext cx="914400" cy="9144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6932806" y="3021033"/>
            <a:ext cx="914400" cy="9144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32174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- </a:t>
            </a:r>
            <a:r>
              <a:rPr lang="cs-CZ" b="1" dirty="0" smtClean="0"/>
              <a:t>trestem</a:t>
            </a:r>
            <a:r>
              <a:rPr lang="cs-CZ" dirty="0" smtClean="0"/>
              <a:t> není jen akt trestání, ale to, co dítě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jako trest prožívá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cílem trestu je zabránit, aby se nežádoucí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jednání či chování neopakovalo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v trestu musí být zahrnuta spravedlnost,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kterou provinilec uznává a přijímá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rodiče by neměli trestat ze špatné nálady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po každém trestu by mělo následovat vždy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odpuštění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01917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u="sng" dirty="0" smtClean="0"/>
              <a:t>Přílišné užívání nepřiměřených trestů má</a:t>
            </a:r>
          </a:p>
          <a:p>
            <a:pPr marL="0" indent="0">
              <a:buNone/>
            </a:pPr>
            <a:r>
              <a:rPr lang="cs-CZ" b="1" u="sng" dirty="0"/>
              <a:t> </a:t>
            </a:r>
            <a:r>
              <a:rPr lang="cs-CZ" b="1" u="sng" dirty="0" smtClean="0"/>
              <a:t>řadu </a:t>
            </a:r>
            <a:r>
              <a:rPr lang="cs-CZ" b="1" u="sng" dirty="0" smtClean="0"/>
              <a:t>úskalí:</a:t>
            </a:r>
            <a:endParaRPr lang="cs-CZ" b="1" u="sng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vyvolává v dítěti přetrvávající stavy úzkosti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(silnějších se bojí, slabším ubližuje)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brání dítěti v jeho aktivitě, přirozeném chování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příliš časté trestání ztrácí svou účinnost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(dítě si zvykne)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trvale narušuje vztahy dítěte k rodičům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18110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- trestů užíváme vždy s velkou rozvahou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potřeba trestu bývá důkazem, že naše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výchova selhává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b="1" dirty="0" smtClean="0"/>
              <a:t>přiměřeným trestem je přísný tón hlasu,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b="1" dirty="0" smtClean="0"/>
              <a:t>symbolické plácnutí přes ruku</a:t>
            </a:r>
            <a:r>
              <a:rPr lang="cs-CZ" dirty="0" smtClean="0"/>
              <a:t>, které znamená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nesmíš a jiné mírné způsoby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b="1" dirty="0" smtClean="0"/>
              <a:t>tělesné tresty nepoužíváme</a:t>
            </a:r>
            <a:endParaRPr lang="cs-CZ" b="1" dirty="0"/>
          </a:p>
        </p:txBody>
      </p:sp>
      <p:sp>
        <p:nvSpPr>
          <p:cNvPr id="2" name="Vývojový diagram: sloučení 1"/>
          <p:cNvSpPr/>
          <p:nvPr/>
        </p:nvSpPr>
        <p:spPr>
          <a:xfrm>
            <a:off x="5940152" y="3717032"/>
            <a:ext cx="1008111" cy="1440160"/>
          </a:xfrm>
          <a:prstGeom prst="flowChartMerg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spojnice 3"/>
          <p:cNvSpPr/>
          <p:nvPr/>
        </p:nvSpPr>
        <p:spPr>
          <a:xfrm>
            <a:off x="6228587" y="5333319"/>
            <a:ext cx="457200" cy="457200"/>
          </a:xfrm>
          <a:prstGeom prst="flowChartConnec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556533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  <a:solidFill>
            <a:srgbClr val="92D050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- k dítěti se chováme vlídně, s klidem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a trpělivostí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věříme svému dítěti, nepodceňujeme </a:t>
            </a:r>
            <a:r>
              <a:rPr lang="cs-CZ" dirty="0" smtClean="0"/>
              <a:t>je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- vytváření trvalých návyků posilujeme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b="1" dirty="0" smtClean="0"/>
              <a:t>pochvalou </a:t>
            </a:r>
            <a:r>
              <a:rPr lang="cs-CZ" dirty="0" smtClean="0"/>
              <a:t>(pohlazením, úsměvem)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plněním slibů, čestným a spravedlivým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jednáním získáváme důvěru dítěte</a:t>
            </a:r>
            <a:endParaRPr lang="cs-CZ" dirty="0"/>
          </a:p>
        </p:txBody>
      </p:sp>
      <p:sp>
        <p:nvSpPr>
          <p:cNvPr id="2" name="Veselý obličej 1"/>
          <p:cNvSpPr/>
          <p:nvPr/>
        </p:nvSpPr>
        <p:spPr>
          <a:xfrm>
            <a:off x="6876256" y="4293096"/>
            <a:ext cx="1224136" cy="127444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08589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9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 všechno by měl umět předškolák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- </a:t>
            </a:r>
            <a:r>
              <a:rPr lang="cs-CZ" b="1" dirty="0" smtClean="0"/>
              <a:t>základní pohybové dovednosti 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přeskok, výskok, udržení rovnováhy,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házení a chytání míče, skákání na jedné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noze, skok přes švihadlo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b="1" dirty="0" smtClean="0"/>
              <a:t>používání příboru, zapnutí zipu, uvázání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tkaničky – měl by mít „obratnou</a:t>
            </a:r>
          </a:p>
          <a:p>
            <a:pPr marL="0" indent="0">
              <a:buNone/>
            </a:pPr>
            <a:r>
              <a:rPr lang="cs-CZ" b="1" dirty="0" smtClean="0"/>
              <a:t>   ruku“</a:t>
            </a:r>
          </a:p>
        </p:txBody>
      </p:sp>
    </p:spTree>
    <p:extLst>
      <p:ext uri="{BB962C8B-B14F-4D97-AF65-F5344CB8AC3E}">
        <p14:creationId xmlns:p14="http://schemas.microsoft.com/office/powerpoint/2010/main" xmlns="" val="5513892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904656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- zručnost dítěte se rozvíjí běžnými denními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činnostmi, jako je mytí, čištění zubů, oblékání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a také hrou, kdy jsou zapojeny ruce a prsty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dítě by mělo umět nakreslit čáru, kruh,….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důležité je správné sezení u pracovního stolu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vhodné je cvičení zrakové paměti (puzzle,….)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dítě by mělo zvládat počítání do deseti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má slovní zásobu asi 2500 slov</a:t>
            </a:r>
          </a:p>
          <a:p>
            <a:pPr marL="0" indent="0">
              <a:buNone/>
            </a:pP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32004057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 úvodní stránk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prezentace úvodní stránka</Template>
  <TotalTime>134</TotalTime>
  <Words>386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prezentace úvodní stránka</vt:lpstr>
      <vt:lpstr>Snímek 1</vt:lpstr>
      <vt:lpstr>Odměny a tresty</vt:lpstr>
      <vt:lpstr>Snímek 3</vt:lpstr>
      <vt:lpstr>Snímek 4</vt:lpstr>
      <vt:lpstr>Snímek 5</vt:lpstr>
      <vt:lpstr>Snímek 6</vt:lpstr>
      <vt:lpstr>Co všechno by měl umět předškolák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 Matasová</dc:creator>
  <cp:lastModifiedBy>expert</cp:lastModifiedBy>
  <cp:revision>15</cp:revision>
  <dcterms:created xsi:type="dcterms:W3CDTF">2011-05-24T19:34:16Z</dcterms:created>
  <dcterms:modified xsi:type="dcterms:W3CDTF">2012-03-16T08:14:21Z</dcterms:modified>
</cp:coreProperties>
</file>