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0" r:id="rId3"/>
    <p:sldId id="257" r:id="rId4"/>
    <p:sldId id="258" r:id="rId5"/>
    <p:sldId id="259" r:id="rId6"/>
    <p:sldId id="263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E70E9-D8B8-4094-9375-8309753246DB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56EE-C852-475A-BCC2-2E71CEDC11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E70E9-D8B8-4094-9375-8309753246DB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56EE-C852-475A-BCC2-2E71CEDC11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E70E9-D8B8-4094-9375-8309753246DB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56EE-C852-475A-BCC2-2E71CEDC11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E70E9-D8B8-4094-9375-8309753246DB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56EE-C852-475A-BCC2-2E71CEDC11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E70E9-D8B8-4094-9375-8309753246DB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56EE-C852-475A-BCC2-2E71CEDC11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E70E9-D8B8-4094-9375-8309753246DB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56EE-C852-475A-BCC2-2E71CEDC11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E70E9-D8B8-4094-9375-8309753246DB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56EE-C852-475A-BCC2-2E71CEDC11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E70E9-D8B8-4094-9375-8309753246DB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56EE-C852-475A-BCC2-2E71CEDC11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E70E9-D8B8-4094-9375-8309753246DB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7B256EE-C852-475A-BCC2-2E71CEDC11E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over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E70E9-D8B8-4094-9375-8309753246DB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56EE-C852-475A-BCC2-2E71CEDC11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E70E9-D8B8-4094-9375-8309753246DB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256EE-C852-475A-BCC2-2E71CEDC11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91E70E9-D8B8-4094-9375-8309753246DB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7B256EE-C852-475A-BCC2-2E71CEDC11E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cover dir="ru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08520" y="188640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Němčina pro 9. třídu.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4149080"/>
            <a:ext cx="6400800" cy="1752600"/>
          </a:xfrm>
        </p:spPr>
        <p:txBody>
          <a:bodyPr>
            <a:normAutofit/>
          </a:bodyPr>
          <a:lstStyle/>
          <a:p>
            <a:endParaRPr lang="cs-CZ" sz="2000" b="1" dirty="0" smtClean="0">
              <a:solidFill>
                <a:schemeClr val="tx1"/>
              </a:solidFill>
            </a:endParaRPr>
          </a:p>
          <a:p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484784"/>
            <a:ext cx="1811936" cy="17281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427984" y="1700808"/>
            <a:ext cx="4572000" cy="35394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Název školy: ZŠ Štětí, Ostrovní 300</a:t>
            </a:r>
            <a:b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Autor: Vlasta </a:t>
            </a:r>
            <a:r>
              <a:rPr lang="cs-CZ" sz="1600" b="1" dirty="0" err="1" smtClean="0">
                <a:solidFill>
                  <a:schemeClr val="tx2">
                    <a:lumMod val="75000"/>
                  </a:schemeClr>
                </a:solidFill>
              </a:rPr>
              <a:t>Hackelová</a:t>
            </a: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Název materiálu: </a:t>
            </a:r>
            <a:b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VY_32_INOVACE_NJ.9.A.07_preterium_sloves_sein_a_haben</a:t>
            </a:r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Datum: </a:t>
            </a: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13. 11. 2011</a:t>
            </a:r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Ročník: </a:t>
            </a: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devátý</a:t>
            </a:r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Vzdělávací </a:t>
            </a: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oblast: </a:t>
            </a: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Jazyk a jazyková komunikace</a:t>
            </a:r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Předmět: </a:t>
            </a: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Německý jazyk</a:t>
            </a:r>
            <a:b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Název: Préteritum sloves sein a haben </a:t>
            </a:r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Číslo operačního programu: CZ.1.07/1.4.00/21.1693</a:t>
            </a:r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Název projektu: PRIMA ŠKOLA</a:t>
            </a:r>
            <a:endParaRPr lang="cs-CZ" sz="1600" dirty="0"/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19" y="5661248"/>
            <a:ext cx="4309629" cy="8887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21731" y="4440019"/>
            <a:ext cx="4572000" cy="80021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Anotace : </a:t>
            </a:r>
            <a:r>
              <a:rPr lang="cs-CZ" sz="1400" b="1" dirty="0" smtClean="0"/>
              <a:t>Německý jazyk pro 9. ročník</a:t>
            </a:r>
          </a:p>
          <a:p>
            <a:r>
              <a:rPr lang="cs-CZ" sz="1400" b="1" dirty="0" smtClean="0"/>
              <a:t>Prezentace – minulý čas </a:t>
            </a:r>
            <a:r>
              <a:rPr lang="cs-CZ" sz="1400" b="1" dirty="0" err="1" smtClean="0"/>
              <a:t>sein</a:t>
            </a:r>
            <a:r>
              <a:rPr lang="cs-CZ" sz="1400" b="1" dirty="0" smtClean="0"/>
              <a:t>, </a:t>
            </a:r>
            <a:r>
              <a:rPr lang="cs-CZ" sz="1400" b="1" dirty="0" err="1" smtClean="0"/>
              <a:t>haben</a:t>
            </a:r>
            <a:r>
              <a:rPr lang="cs-CZ" sz="1400" b="1" dirty="0" smtClean="0"/>
              <a:t>, časování,</a:t>
            </a:r>
          </a:p>
          <a:p>
            <a:r>
              <a:rPr lang="cs-CZ" sz="1400" b="1" dirty="0" smtClean="0"/>
              <a:t>použití ve větách, příklady, procvičení.</a:t>
            </a:r>
          </a:p>
        </p:txBody>
      </p:sp>
    </p:spTree>
    <p:extLst>
      <p:ext uri="{BB962C8B-B14F-4D97-AF65-F5344CB8AC3E}">
        <p14:creationId xmlns:p14="http://schemas.microsoft.com/office/powerpoint/2010/main" val="1050065617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9. třídu.</a:t>
            </a:r>
            <a:endParaRPr lang="cs-CZ" sz="28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sloves </a:t>
            </a:r>
            <a:r>
              <a:rPr lang="cs-CZ" dirty="0" err="1" smtClean="0"/>
              <a:t>sein</a:t>
            </a:r>
            <a:r>
              <a:rPr lang="cs-CZ" dirty="0" smtClean="0"/>
              <a:t> a </a:t>
            </a:r>
            <a:r>
              <a:rPr lang="cs-CZ" dirty="0" err="1" smtClean="0"/>
              <a:t>haben</a:t>
            </a:r>
            <a:r>
              <a:rPr lang="cs-CZ" dirty="0" smtClean="0"/>
              <a:t> – tedy být a mít používáme v němčině pro vyjádření minulosti tvarů minulého času, který se latinsky jmenuje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 algn="ctr">
              <a:buNone/>
            </a:pPr>
            <a:r>
              <a:rPr lang="cs-CZ" b="1" dirty="0" smtClean="0"/>
              <a:t>P R É T E R I T U M.</a:t>
            </a:r>
            <a:endParaRPr lang="cs-CZ" b="1" dirty="0"/>
          </a:p>
        </p:txBody>
      </p:sp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Němčina pro 9. třídu.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Přítomný čas.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Minulý čas.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chemeClr val="accent3"/>
                </a:solidFill>
              </a:rPr>
              <a:t>bin </a:t>
            </a:r>
            <a:r>
              <a:rPr lang="cs-CZ" b="1" dirty="0" err="1" smtClean="0"/>
              <a:t>krank</a:t>
            </a:r>
            <a:r>
              <a:rPr lang="cs-CZ" b="1" dirty="0" smtClean="0"/>
              <a:t>.</a:t>
            </a:r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chemeClr val="accent3"/>
                </a:solidFill>
              </a:rPr>
              <a:t>bin</a:t>
            </a:r>
            <a:r>
              <a:rPr lang="cs-CZ" b="1" dirty="0" smtClean="0"/>
              <a:t> </a:t>
            </a:r>
            <a:r>
              <a:rPr lang="cs-CZ" b="1" dirty="0" err="1" smtClean="0"/>
              <a:t>nicht</a:t>
            </a:r>
            <a:r>
              <a:rPr lang="cs-CZ" b="1" dirty="0" smtClean="0"/>
              <a:t> in der </a:t>
            </a:r>
            <a:r>
              <a:rPr lang="cs-CZ" b="1" dirty="0" err="1" smtClean="0"/>
              <a:t>Schule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Der Vater </a:t>
            </a:r>
            <a:r>
              <a:rPr lang="cs-CZ" b="1" dirty="0" err="1" smtClean="0">
                <a:solidFill>
                  <a:schemeClr val="accent3"/>
                </a:solidFill>
              </a:rPr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nicht</a:t>
            </a:r>
            <a:r>
              <a:rPr lang="cs-CZ" b="1" dirty="0" smtClean="0"/>
              <a:t> </a:t>
            </a:r>
            <a:r>
              <a:rPr lang="cs-CZ" b="1" dirty="0" err="1" smtClean="0"/>
              <a:t>zu</a:t>
            </a:r>
            <a:r>
              <a:rPr lang="cs-CZ" b="1" dirty="0" smtClean="0"/>
              <a:t> </a:t>
            </a:r>
            <a:r>
              <a:rPr lang="cs-CZ" b="1" dirty="0" err="1" smtClean="0"/>
              <a:t>Hause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chemeClr val="accent3"/>
                </a:solidFill>
              </a:rPr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einen</a:t>
            </a:r>
            <a:r>
              <a:rPr lang="cs-CZ" b="1" dirty="0" smtClean="0"/>
              <a:t> </a:t>
            </a:r>
            <a:r>
              <a:rPr lang="cs-CZ" b="1" dirty="0" err="1" smtClean="0"/>
              <a:t>Hund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Petr </a:t>
            </a:r>
            <a:r>
              <a:rPr lang="cs-CZ" b="1" dirty="0" err="1" smtClean="0">
                <a:solidFill>
                  <a:schemeClr val="accent3"/>
                </a:solidFill>
              </a:rPr>
              <a:t>hat</a:t>
            </a:r>
            <a:r>
              <a:rPr lang="cs-CZ" b="1" dirty="0" smtClean="0"/>
              <a:t> </a:t>
            </a:r>
            <a:r>
              <a:rPr lang="cs-CZ" b="1" dirty="0" err="1" smtClean="0"/>
              <a:t>Fieber</a:t>
            </a:r>
            <a:r>
              <a:rPr lang="cs-CZ" b="1" dirty="0" smtClean="0"/>
              <a:t>. </a:t>
            </a:r>
          </a:p>
          <a:p>
            <a:r>
              <a:rPr lang="cs-CZ" b="1" dirty="0" smtClean="0"/>
              <a:t>Die </a:t>
            </a:r>
            <a:r>
              <a:rPr lang="cs-CZ" b="1" dirty="0" err="1" smtClean="0"/>
              <a:t>Mutter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chemeClr val="accent3"/>
                </a:solidFill>
              </a:rPr>
              <a:t>hat</a:t>
            </a:r>
            <a:r>
              <a:rPr lang="cs-CZ" b="1" dirty="0" smtClean="0"/>
              <a:t> </a:t>
            </a:r>
            <a:r>
              <a:rPr lang="cs-CZ" b="1" dirty="0" err="1" smtClean="0"/>
              <a:t>Kopfschmerzen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chemeClr val="accent3"/>
                </a:solidFill>
              </a:rPr>
              <a:t>war</a:t>
            </a:r>
            <a:r>
              <a:rPr lang="cs-CZ" b="1" dirty="0" smtClean="0"/>
              <a:t> </a:t>
            </a:r>
            <a:r>
              <a:rPr lang="cs-CZ" b="1" dirty="0" err="1" smtClean="0"/>
              <a:t>krank</a:t>
            </a:r>
            <a:r>
              <a:rPr lang="cs-CZ" b="1" dirty="0" smtClean="0"/>
              <a:t>.</a:t>
            </a:r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chemeClr val="accent3"/>
                </a:solidFill>
              </a:rPr>
              <a:t>war</a:t>
            </a:r>
            <a:r>
              <a:rPr lang="cs-CZ" b="1" dirty="0" smtClean="0">
                <a:solidFill>
                  <a:schemeClr val="accent3"/>
                </a:solidFill>
              </a:rPr>
              <a:t> </a:t>
            </a:r>
            <a:r>
              <a:rPr lang="cs-CZ" b="1" dirty="0" err="1" smtClean="0"/>
              <a:t>nicht</a:t>
            </a:r>
            <a:r>
              <a:rPr lang="cs-CZ" b="1" dirty="0" smtClean="0"/>
              <a:t> in der </a:t>
            </a:r>
            <a:r>
              <a:rPr lang="cs-CZ" b="1" dirty="0" err="1" smtClean="0"/>
              <a:t>Schule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Der Vater </a:t>
            </a:r>
            <a:r>
              <a:rPr lang="cs-CZ" b="1" dirty="0" err="1" smtClean="0">
                <a:solidFill>
                  <a:schemeClr val="accent3"/>
                </a:solidFill>
              </a:rPr>
              <a:t>war</a:t>
            </a:r>
            <a:r>
              <a:rPr lang="cs-CZ" b="1" dirty="0" smtClean="0"/>
              <a:t> </a:t>
            </a:r>
            <a:r>
              <a:rPr lang="cs-CZ" b="1" dirty="0" err="1" smtClean="0"/>
              <a:t>nicht</a:t>
            </a:r>
            <a:r>
              <a:rPr lang="cs-CZ" b="1" dirty="0" smtClean="0"/>
              <a:t> </a:t>
            </a:r>
            <a:r>
              <a:rPr lang="cs-CZ" b="1" dirty="0" err="1" smtClean="0"/>
              <a:t>zu</a:t>
            </a:r>
            <a:r>
              <a:rPr lang="cs-CZ" b="1" dirty="0" smtClean="0"/>
              <a:t> </a:t>
            </a:r>
            <a:r>
              <a:rPr lang="cs-CZ" b="1" dirty="0" err="1" smtClean="0"/>
              <a:t>Hause</a:t>
            </a:r>
            <a:r>
              <a:rPr lang="cs-CZ" b="1" dirty="0" smtClean="0"/>
              <a:t>. </a:t>
            </a:r>
          </a:p>
          <a:p>
            <a:endParaRPr lang="cs-CZ" b="1" dirty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chemeClr val="accent3"/>
                </a:solidFill>
              </a:rPr>
              <a:t>hatte</a:t>
            </a:r>
            <a:r>
              <a:rPr lang="cs-CZ" b="1" dirty="0" smtClean="0"/>
              <a:t> </a:t>
            </a:r>
            <a:r>
              <a:rPr lang="cs-CZ" b="1" dirty="0" err="1" smtClean="0"/>
              <a:t>einen</a:t>
            </a:r>
            <a:r>
              <a:rPr lang="cs-CZ" b="1" dirty="0" smtClean="0"/>
              <a:t> </a:t>
            </a:r>
            <a:r>
              <a:rPr lang="cs-CZ" b="1" dirty="0" err="1" smtClean="0"/>
              <a:t>Hund</a:t>
            </a:r>
            <a:endParaRPr lang="cs-CZ" b="1" dirty="0" smtClean="0"/>
          </a:p>
          <a:p>
            <a:r>
              <a:rPr lang="cs-CZ" b="1" dirty="0" smtClean="0"/>
              <a:t>Petr </a:t>
            </a:r>
            <a:r>
              <a:rPr lang="cs-CZ" b="1" dirty="0" err="1" smtClean="0">
                <a:solidFill>
                  <a:schemeClr val="accent3"/>
                </a:solidFill>
              </a:rPr>
              <a:t>hatte</a:t>
            </a:r>
            <a:r>
              <a:rPr lang="cs-CZ" b="1" dirty="0" smtClean="0"/>
              <a:t> </a:t>
            </a:r>
            <a:r>
              <a:rPr lang="cs-CZ" b="1" dirty="0" err="1" smtClean="0"/>
              <a:t>Fieber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Die </a:t>
            </a:r>
            <a:r>
              <a:rPr lang="cs-CZ" b="1" dirty="0" err="1" smtClean="0"/>
              <a:t>Mutter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chemeClr val="accent3"/>
                </a:solidFill>
              </a:rPr>
              <a:t>hatte</a:t>
            </a:r>
            <a:r>
              <a:rPr lang="cs-CZ" b="1" dirty="0" smtClean="0"/>
              <a:t> </a:t>
            </a:r>
            <a:r>
              <a:rPr lang="cs-CZ" b="1" dirty="0" err="1" smtClean="0"/>
              <a:t>Kopfschmerzen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54102127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Němčina pro 9. třídu.</a:t>
            </a:r>
            <a:br>
              <a:rPr lang="cs-CZ" b="1" dirty="0" smtClean="0"/>
            </a:br>
            <a:r>
              <a:rPr lang="cs-CZ" sz="2800" b="1" dirty="0" smtClean="0"/>
              <a:t>Zkus překládat. 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Přítomnost.</a:t>
            </a:r>
          </a:p>
          <a:p>
            <a:endParaRPr lang="cs-CZ" dirty="0" smtClean="0"/>
          </a:p>
          <a:p>
            <a:r>
              <a:rPr lang="cs-CZ" b="1" dirty="0" smtClean="0"/>
              <a:t>Vlk je zlý.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Vlk má hlad.  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Minulost. </a:t>
            </a:r>
          </a:p>
          <a:p>
            <a:endParaRPr lang="cs-CZ" dirty="0"/>
          </a:p>
          <a:p>
            <a:r>
              <a:rPr lang="cs-CZ" dirty="0" smtClean="0"/>
              <a:t>      </a:t>
            </a:r>
            <a:r>
              <a:rPr lang="cs-CZ" b="1" dirty="0" smtClean="0"/>
              <a:t>Vlk byl zlý.</a:t>
            </a:r>
          </a:p>
          <a:p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endParaRPr lang="cs-CZ" dirty="0"/>
          </a:p>
          <a:p>
            <a:r>
              <a:rPr lang="cs-CZ" dirty="0" smtClean="0"/>
              <a:t>      </a:t>
            </a:r>
            <a:r>
              <a:rPr lang="cs-CZ" b="1" dirty="0" smtClean="0"/>
              <a:t>Vlk měl hlad.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Users\PC-29SX\AppData\Local\Microsoft\Windows\Temporary Internet Files\Content.IE5\X8PJ51MA\MC9002169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837" y="2520085"/>
            <a:ext cx="2161975" cy="2277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5576" y="3429000"/>
            <a:ext cx="23082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Der Wolf </a:t>
            </a:r>
            <a:r>
              <a:rPr lang="cs-CZ" sz="2000" b="1" dirty="0" err="1" smtClean="0">
                <a:solidFill>
                  <a:schemeClr val="accent3">
                    <a:lumMod val="50000"/>
                  </a:schemeClr>
                </a:solidFill>
              </a:rPr>
              <a:t>ist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3">
                    <a:lumMod val="50000"/>
                  </a:schemeClr>
                </a:solidFill>
              </a:rPr>
              <a:t>böse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08104" y="3501008"/>
            <a:ext cx="24396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Der Wolf </a:t>
            </a:r>
            <a:r>
              <a:rPr lang="cs-CZ" sz="2000" b="1" dirty="0" err="1" smtClean="0">
                <a:solidFill>
                  <a:schemeClr val="accent3">
                    <a:lumMod val="50000"/>
                  </a:schemeClr>
                </a:solidFill>
              </a:rPr>
              <a:t>war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3">
                    <a:lumMod val="50000"/>
                  </a:schemeClr>
                </a:solidFill>
              </a:rPr>
              <a:t>böse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5576" y="4941168"/>
            <a:ext cx="27927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Der Wolf </a:t>
            </a:r>
            <a:r>
              <a:rPr lang="cs-CZ" sz="2000" b="1" dirty="0" err="1" smtClean="0">
                <a:solidFill>
                  <a:schemeClr val="accent3">
                    <a:lumMod val="50000"/>
                  </a:schemeClr>
                </a:solidFill>
              </a:rPr>
              <a:t>hat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3">
                    <a:lumMod val="50000"/>
                  </a:schemeClr>
                </a:solidFill>
              </a:rPr>
              <a:t>Hunger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. 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36096" y="5085184"/>
            <a:ext cx="29612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Der Wolf </a:t>
            </a:r>
            <a:r>
              <a:rPr lang="cs-CZ" sz="2000" b="1" dirty="0" err="1" smtClean="0">
                <a:solidFill>
                  <a:schemeClr val="accent3">
                    <a:lumMod val="50000"/>
                  </a:schemeClr>
                </a:solidFill>
              </a:rPr>
              <a:t>hatte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3">
                    <a:lumMod val="50000"/>
                  </a:schemeClr>
                </a:solidFill>
              </a:rPr>
              <a:t>Hunger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2808191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Němčina pro 9. třídu.</a:t>
            </a:r>
            <a:endParaRPr lang="cs-CZ" b="1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Přítomnost.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Minulost.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Karkulka je v lese.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Karkulka má košíček.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 košíku je dort a víno.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Karkulka byla </a:t>
            </a:r>
          </a:p>
          <a:p>
            <a:pPr>
              <a:buNone/>
            </a:pPr>
            <a:r>
              <a:rPr lang="cs-CZ" dirty="0" smtClean="0"/>
              <a:t>     v lese.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Karkulka měla košíček.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 košíku byl dort a víno.</a:t>
            </a:r>
          </a:p>
          <a:p>
            <a:endParaRPr lang="cs-CZ" dirty="0"/>
          </a:p>
          <a:p>
            <a:pPr>
              <a:buNone/>
            </a:pPr>
            <a:r>
              <a:rPr lang="cs-CZ" dirty="0" smtClean="0"/>
              <a:t>      </a:t>
            </a:r>
            <a:endParaRPr lang="cs-CZ" dirty="0"/>
          </a:p>
        </p:txBody>
      </p:sp>
      <p:pic>
        <p:nvPicPr>
          <p:cNvPr id="2050" name="Picture 2" descr="C:\Users\PC-29SX\AppData\Local\Microsoft\Windows\Temporary Internet Files\Content.IE5\28E1OGPP\MC9004156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908720"/>
            <a:ext cx="2115403" cy="3001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95536" y="2996952"/>
            <a:ext cx="3440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Rotkäppchen ist in dem </a:t>
            </a:r>
            <a:r>
              <a:rPr lang="cs-CZ" b="1" dirty="0" smtClean="0">
                <a:solidFill>
                  <a:srgbClr val="FF0000"/>
                </a:solidFill>
              </a:rPr>
              <a:t>Wald.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3068960"/>
            <a:ext cx="20935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Rotkäppchen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war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>
                <a:solidFill>
                  <a:srgbClr val="FF0000"/>
                </a:solidFill>
              </a:rPr>
              <a:t>i</a:t>
            </a:r>
            <a:r>
              <a:rPr lang="cs-CZ" b="1" dirty="0" smtClean="0">
                <a:solidFill>
                  <a:srgbClr val="FF0000"/>
                </a:solidFill>
              </a:rPr>
              <a:t>n dem </a:t>
            </a:r>
            <a:r>
              <a:rPr lang="cs-CZ" b="1" dirty="0" err="1" smtClean="0">
                <a:solidFill>
                  <a:srgbClr val="FF0000"/>
                </a:solidFill>
              </a:rPr>
              <a:t>Wald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9552" y="4221088"/>
            <a:ext cx="36408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Rotkäppchen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ein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Körbchen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4437112"/>
            <a:ext cx="38471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Rotkäppchen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hatte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ein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Körbchen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5445224"/>
            <a:ext cx="31160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Im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Körbchen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ist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eine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Torte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b="1" dirty="0" err="1" smtClean="0">
                <a:solidFill>
                  <a:srgbClr val="FF0000"/>
                </a:solidFill>
              </a:rPr>
              <a:t>und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Wein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860032" y="5589240"/>
            <a:ext cx="32341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Im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Körbchen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war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eine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Torte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b="1" dirty="0" err="1">
                <a:solidFill>
                  <a:srgbClr val="FF0000"/>
                </a:solidFill>
              </a:rPr>
              <a:t>u</a:t>
            </a:r>
            <a:r>
              <a:rPr lang="cs-CZ" b="1" dirty="0" err="1" smtClean="0">
                <a:solidFill>
                  <a:srgbClr val="FF0000"/>
                </a:solidFill>
              </a:rPr>
              <a:t>nd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Wein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2135288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/>
              <a:t>Němčina pro 9. třídu.</a:t>
            </a:r>
            <a:br>
              <a:rPr lang="cs-CZ" sz="2800" b="1" dirty="0" smtClean="0"/>
            </a:br>
            <a:r>
              <a:rPr lang="cs-CZ" sz="2800" b="1" dirty="0" smtClean="0"/>
              <a:t>Doplň tvary préterita do textu.</a:t>
            </a:r>
            <a:br>
              <a:rPr lang="cs-CZ" sz="2800" b="1" dirty="0" smtClean="0"/>
            </a:br>
            <a:endParaRPr lang="cs-CZ" sz="28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/>
              <a:t> </a:t>
            </a:r>
            <a:r>
              <a:rPr lang="cs-CZ" sz="2400" b="1" dirty="0" err="1">
                <a:solidFill>
                  <a:srgbClr val="FF0000"/>
                </a:solidFill>
              </a:rPr>
              <a:t>war</a:t>
            </a:r>
            <a:r>
              <a:rPr lang="cs-CZ" sz="2400" b="1" dirty="0"/>
              <a:t>  </a:t>
            </a:r>
            <a:r>
              <a:rPr lang="cs-CZ" sz="2400" b="1" dirty="0" smtClean="0"/>
              <a:t>      </a:t>
            </a:r>
            <a:r>
              <a:rPr lang="cs-CZ" sz="2400" b="1" dirty="0" err="1" smtClean="0">
                <a:solidFill>
                  <a:srgbClr val="FF0000"/>
                </a:solidFill>
              </a:rPr>
              <a:t>hatte</a:t>
            </a:r>
            <a:r>
              <a:rPr lang="cs-CZ" sz="2400" b="1" dirty="0" smtClean="0">
                <a:solidFill>
                  <a:srgbClr val="FF0000"/>
                </a:solidFill>
              </a:rPr>
              <a:t>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war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A jak to </a:t>
            </a:r>
            <a:r>
              <a:rPr lang="cs-CZ" sz="2400" b="1" dirty="0" smtClean="0">
                <a:solidFill>
                  <a:srgbClr val="FF0000"/>
                </a:solidFill>
              </a:rPr>
              <a:t>bylo</a:t>
            </a:r>
            <a:r>
              <a:rPr lang="cs-CZ" sz="2400" b="1" dirty="0" smtClean="0"/>
              <a:t> dál ? </a:t>
            </a:r>
          </a:p>
          <a:p>
            <a:endParaRPr lang="cs-CZ" sz="2400" b="1" dirty="0"/>
          </a:p>
          <a:p>
            <a:r>
              <a:rPr lang="cs-CZ" sz="2400" b="1" dirty="0" err="1" smtClean="0"/>
              <a:t>Und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wie</a:t>
            </a:r>
            <a:r>
              <a:rPr lang="cs-CZ" sz="2400" b="1" dirty="0" smtClean="0"/>
              <a:t>…….. </a:t>
            </a:r>
            <a:r>
              <a:rPr lang="cs-CZ" sz="2400" b="1" dirty="0" err="1" smtClean="0"/>
              <a:t>das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weiter</a:t>
            </a:r>
            <a:r>
              <a:rPr lang="cs-CZ" sz="2400" b="1" dirty="0" smtClean="0"/>
              <a:t> ?</a:t>
            </a:r>
          </a:p>
          <a:p>
            <a:endParaRPr lang="cs-CZ" sz="2400" b="1" dirty="0"/>
          </a:p>
          <a:p>
            <a:r>
              <a:rPr lang="cs-CZ" sz="2400" b="1" dirty="0" smtClean="0"/>
              <a:t>V lese </a:t>
            </a:r>
            <a:r>
              <a:rPr lang="cs-CZ" sz="2400" b="1" dirty="0" smtClean="0">
                <a:solidFill>
                  <a:srgbClr val="FF0000"/>
                </a:solidFill>
              </a:rPr>
              <a:t>byl </a:t>
            </a:r>
            <a:r>
              <a:rPr lang="cs-CZ" sz="2400" b="1" dirty="0" smtClean="0"/>
              <a:t>také myslivec a </a:t>
            </a:r>
            <a:r>
              <a:rPr lang="cs-CZ" sz="2400" b="1" dirty="0" smtClean="0">
                <a:solidFill>
                  <a:srgbClr val="FF0000"/>
                </a:solidFill>
              </a:rPr>
              <a:t>měl</a:t>
            </a:r>
            <a:r>
              <a:rPr lang="cs-CZ" sz="2400" b="1" dirty="0" smtClean="0"/>
              <a:t> pušku. </a:t>
            </a:r>
          </a:p>
          <a:p>
            <a:endParaRPr lang="cs-CZ" sz="2400" b="1" dirty="0"/>
          </a:p>
          <a:p>
            <a:r>
              <a:rPr lang="cs-CZ" sz="2400" b="1" dirty="0" smtClean="0"/>
              <a:t>In dem </a:t>
            </a:r>
            <a:r>
              <a:rPr lang="cs-CZ" sz="2400" b="1" dirty="0" err="1" smtClean="0"/>
              <a:t>Wald</a:t>
            </a:r>
            <a:r>
              <a:rPr lang="cs-CZ" sz="2400" b="1" dirty="0" smtClean="0"/>
              <a:t>…….. </a:t>
            </a:r>
            <a:r>
              <a:rPr lang="cs-CZ" sz="2400" b="1" dirty="0" err="1" smtClean="0"/>
              <a:t>auch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ein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Jäger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und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er</a:t>
            </a:r>
            <a:r>
              <a:rPr lang="cs-CZ" sz="2400" b="1" dirty="0" smtClean="0"/>
              <a:t> ……..</a:t>
            </a:r>
            <a:r>
              <a:rPr lang="cs-CZ" sz="2400" b="1" dirty="0" err="1" smtClean="0"/>
              <a:t>eine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Flinte</a:t>
            </a:r>
            <a:r>
              <a:rPr lang="cs-CZ" sz="2400" b="1" dirty="0" smtClean="0"/>
              <a:t>. </a:t>
            </a:r>
            <a:endParaRPr lang="cs-CZ" sz="2400" b="1" dirty="0"/>
          </a:p>
        </p:txBody>
      </p:sp>
      <p:pic>
        <p:nvPicPr>
          <p:cNvPr id="1030" name="Picture 6" descr="C:\Users\PC-29SX\AppData\Local\Microsoft\Windows\Temporary Internet Files\Content.IE5\Q25I2Z9B\MC9002121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309223"/>
            <a:ext cx="3231266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5956196"/>
      </p:ext>
    </p:extLst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9. třídu.</a:t>
            </a:r>
            <a:endParaRPr lang="cs-CZ" sz="28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nyní doplň správné tvary préterita do textu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 smtClean="0"/>
              <a:t>učebnici. Pokud text správně doplníš a najdeš české názvy uvedených německých pohádek, máš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sz="1400" dirty="0" smtClean="0"/>
              <a:t>(uč. str. 50, </a:t>
            </a:r>
            <a:r>
              <a:rPr lang="cs-CZ" sz="1400" dirty="0" err="1" smtClean="0"/>
              <a:t>cv</a:t>
            </a:r>
            <a:r>
              <a:rPr lang="cs-CZ" sz="1400" dirty="0" smtClean="0"/>
              <a:t>. 17)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Users\Petr\AppData\Local\Microsoft\Windows\Temporary Internet Files\Content.IE5\LJ4N7TO5\MC9003450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3068960"/>
            <a:ext cx="1771193" cy="182057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9.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METODIKA.</a:t>
            </a:r>
          </a:p>
          <a:p>
            <a:pPr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z="1800" dirty="0" smtClean="0"/>
              <a:t>Nejprve žákům vysvětlím, co to je préteritum a kdy jej v němčině používáme.</a:t>
            </a:r>
          </a:p>
          <a:p>
            <a:pPr>
              <a:buFont typeface="Arial" pitchFamily="34" charset="0"/>
              <a:buChar char="•"/>
            </a:pPr>
            <a:r>
              <a:rPr lang="cs-CZ" sz="1800" dirty="0" smtClean="0"/>
              <a:t>Zapíšeme si časování sloves </a:t>
            </a:r>
            <a:r>
              <a:rPr lang="cs-CZ" sz="1800" dirty="0" err="1" smtClean="0"/>
              <a:t>sein</a:t>
            </a:r>
            <a:r>
              <a:rPr lang="cs-CZ" sz="1800" dirty="0" smtClean="0"/>
              <a:t> a </a:t>
            </a:r>
            <a:r>
              <a:rPr lang="cs-CZ" sz="1800" dirty="0" err="1" smtClean="0"/>
              <a:t>haben</a:t>
            </a:r>
            <a:r>
              <a:rPr lang="cs-CZ" sz="1800" dirty="0" smtClean="0"/>
              <a:t> v préteritu.</a:t>
            </a:r>
          </a:p>
          <a:p>
            <a:pPr>
              <a:buFont typeface="Arial" pitchFamily="34" charset="0"/>
              <a:buChar char="•"/>
            </a:pPr>
            <a:r>
              <a:rPr lang="cs-CZ" sz="1800" dirty="0" smtClean="0"/>
              <a:t>Na několika větách si ukážeme překlad v přítomném a minulém čase.</a:t>
            </a:r>
          </a:p>
          <a:p>
            <a:pPr>
              <a:buFont typeface="Arial" pitchFamily="34" charset="0"/>
              <a:buChar char="•"/>
            </a:pPr>
            <a:r>
              <a:rPr lang="cs-CZ" sz="1800" dirty="0" smtClean="0"/>
              <a:t>Pak děti překládají  jednotlivé věty z pohádek, správnost překladu ověříme na </a:t>
            </a:r>
            <a:r>
              <a:rPr lang="cs-CZ" sz="1800" dirty="0" err="1" smtClean="0"/>
              <a:t>interakt</a:t>
            </a:r>
            <a:r>
              <a:rPr lang="cs-CZ" sz="1800" dirty="0" smtClean="0"/>
              <a:t>. tabuli. </a:t>
            </a:r>
          </a:p>
          <a:p>
            <a:pPr>
              <a:buFont typeface="Arial" pitchFamily="34" charset="0"/>
              <a:buChar char="•"/>
            </a:pPr>
            <a:r>
              <a:rPr lang="cs-CZ" sz="1800" dirty="0" smtClean="0"/>
              <a:t>Písemně do sešitů pak doplňujeme správné tvary préterita podle článku v učebnici.</a:t>
            </a:r>
          </a:p>
          <a:p>
            <a:pPr>
              <a:buFont typeface="Arial" pitchFamily="34" charset="0"/>
              <a:buChar char="•"/>
            </a:pPr>
            <a:r>
              <a:rPr lang="cs-CZ" sz="1800" dirty="0" err="1" smtClean="0"/>
              <a:t>Vypracovné</a:t>
            </a:r>
            <a:r>
              <a:rPr lang="cs-CZ" sz="1800" dirty="0" smtClean="0"/>
              <a:t> texty ještě přečteme a určujeme české názvy pohádek.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Inovace: výuka zábavnou formou a využitím interaktivní tabule.</a:t>
            </a:r>
          </a:p>
          <a:p>
            <a:pPr>
              <a:buNone/>
            </a:pPr>
            <a:endParaRPr lang="cs-CZ" sz="1800" dirty="0" smtClean="0"/>
          </a:p>
          <a:p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9.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Zdroje : </a:t>
            </a:r>
          </a:p>
          <a:p>
            <a:r>
              <a:rPr lang="cs-CZ" dirty="0" smtClean="0"/>
              <a:t>Kliparty Office www.</a:t>
            </a:r>
            <a:r>
              <a:rPr lang="cs-CZ" dirty="0" err="1" smtClean="0"/>
              <a:t>Office</a:t>
            </a:r>
            <a:r>
              <a:rPr lang="cs-CZ" dirty="0" smtClean="0"/>
              <a:t>.Microsoft .</a:t>
            </a:r>
            <a:r>
              <a:rPr lang="cs-CZ" smtClean="0"/>
              <a:t>com</a:t>
            </a:r>
            <a:endParaRPr lang="cs-CZ"/>
          </a:p>
        </p:txBody>
      </p:sp>
    </p:spTree>
  </p:cSld>
  <p:clrMapOvr>
    <a:masterClrMapping/>
  </p:clrMapOvr>
  <p:transition spd="slow">
    <p:cover dir="r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142</TotalTime>
  <Words>481</Words>
  <Application>Microsoft Office PowerPoint</Application>
  <PresentationFormat>On-screen Show (4:3)</PresentationFormat>
  <Paragraphs>112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Tok</vt:lpstr>
      <vt:lpstr>Němčina pro 9. třídu.</vt:lpstr>
      <vt:lpstr>Němčina pro 9. třídu.</vt:lpstr>
      <vt:lpstr>Němčina pro 9. třídu.</vt:lpstr>
      <vt:lpstr>Němčina pro 9. třídu. Zkus překládat. </vt:lpstr>
      <vt:lpstr>Němčina pro 9. třídu.</vt:lpstr>
      <vt:lpstr>Němčina pro 9. třídu. Doplň tvary préterita do textu. </vt:lpstr>
      <vt:lpstr>Němčina pro 9. třídu.</vt:lpstr>
      <vt:lpstr>Němčina pro 9. třídu.</vt:lpstr>
      <vt:lpstr>Němčina pro 9. třídu.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Němčina pro 9. třídu.</dc:title>
  <dc:creator>PC-29SX</dc:creator>
  <cp:lastModifiedBy>Valued Acer Customer</cp:lastModifiedBy>
  <cp:revision>25</cp:revision>
  <dcterms:created xsi:type="dcterms:W3CDTF">2011-10-24T10:46:54Z</dcterms:created>
  <dcterms:modified xsi:type="dcterms:W3CDTF">2012-03-17T14:57:43Z</dcterms:modified>
</cp:coreProperties>
</file>