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7" r:id="rId12"/>
    <p:sldId id="268" r:id="rId13"/>
    <p:sldId id="269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683568" y="3140968"/>
          <a:ext cx="8136904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1282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Martina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Coubalová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VY_32_INOVACE_09A_03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Ordinalzahlen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Jazyková kompetence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2.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3</a:t>
                      </a:r>
                      <a:r>
                        <a:rPr lang="cs-CZ" sz="1800" b="1" kern="1200" baseline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 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de-DE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Tento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materiál byl vytvořen pro žáky 1. ročníku šestiletého gymnázia přibližně na jednu vyučovací hodinu. Materiál obsahuje výklad gramatiky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Řadové číslovky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cvičení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procvičení včetně řešení. 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Cíl vzdělávání: 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tvoří řadové číslovky, vyjadřují pomocí řadových číslovek kdy mají narozeniny, kdy jsou Vánoce, Velikonoce, Nový rok a datum.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Žáci řeší cvičení na tabuli a digitálním perem či fixem dopisují řešení. Žáky můžeme rozdělit do skupin nebo mohou řešit jednotlivé úlohy samostatně nebo frontálně. 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Materiál je určen k interaktivní výuce.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de-DE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3: unregelmäßig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>
              <a:lnSpc>
                <a:spcPct val="150000"/>
              </a:lnSpc>
              <a:buNone/>
            </a:pPr>
            <a:endParaRPr lang="de-DE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Ordinalzahlen</a:t>
            </a:r>
            <a:endParaRPr lang="de-DE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46" name="Picture 22" descr="C:\Users\asus\AppData\Local\Microsoft\Windows\Temporary Internet Files\Content.IE5\D0JNZP81\MC90044193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221088"/>
            <a:ext cx="2051050" cy="1787525"/>
          </a:xfrm>
          <a:prstGeom prst="rect">
            <a:avLst/>
          </a:prstGeom>
          <a:noFill/>
        </p:spPr>
      </p:pic>
      <p:sp>
        <p:nvSpPr>
          <p:cNvPr id="30" name="Obdélníkový popisek 29"/>
          <p:cNvSpPr/>
          <p:nvPr/>
        </p:nvSpPr>
        <p:spPr>
          <a:xfrm>
            <a:off x="4067944" y="2492896"/>
            <a:ext cx="1512168" cy="1368152"/>
          </a:xfrm>
          <a:prstGeom prst="wedgeRect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der</a:t>
            </a:r>
          </a:p>
          <a:p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die erste</a:t>
            </a:r>
          </a:p>
          <a:p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das</a:t>
            </a:r>
            <a:endParaRPr lang="de-DE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Vývojový diagram: paměť se sekvenčním přístupem 31"/>
          <p:cNvSpPr/>
          <p:nvPr/>
        </p:nvSpPr>
        <p:spPr>
          <a:xfrm>
            <a:off x="755576" y="3068960"/>
            <a:ext cx="2700880" cy="2088232"/>
          </a:xfrm>
          <a:prstGeom prst="flowChartMagnetic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dirty="0" smtClean="0"/>
              <a:t>der</a:t>
            </a:r>
          </a:p>
          <a:p>
            <a:r>
              <a:rPr lang="de-DE" sz="2400" dirty="0" smtClean="0"/>
              <a:t>die</a:t>
            </a:r>
            <a:r>
              <a:rPr lang="cs-CZ" sz="2400" dirty="0" smtClean="0"/>
              <a:t> </a:t>
            </a:r>
            <a:r>
              <a:rPr lang="de-DE" sz="2400" dirty="0" smtClean="0"/>
              <a:t>zweite</a:t>
            </a:r>
          </a:p>
          <a:p>
            <a:r>
              <a:rPr lang="de-DE" sz="2400" dirty="0" smtClean="0"/>
              <a:t>das</a:t>
            </a:r>
            <a:endParaRPr lang="de-DE" sz="2400" dirty="0"/>
          </a:p>
        </p:txBody>
      </p:sp>
      <p:sp>
        <p:nvSpPr>
          <p:cNvPr id="33" name="Oválný popisek 32"/>
          <p:cNvSpPr/>
          <p:nvPr/>
        </p:nvSpPr>
        <p:spPr>
          <a:xfrm>
            <a:off x="5076056" y="2996952"/>
            <a:ext cx="2088232" cy="1440160"/>
          </a:xfrm>
          <a:prstGeom prst="wedgeEllipse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der</a:t>
            </a:r>
          </a:p>
          <a:p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die dritte</a:t>
            </a:r>
          </a:p>
          <a:p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das</a:t>
            </a:r>
            <a:endParaRPr lang="de-DE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Ordinalzahlen</a:t>
            </a:r>
            <a:endParaRPr lang="cs-CZ" sz="4000" dirty="0"/>
          </a:p>
        </p:txBody>
      </p:sp>
      <p:pic>
        <p:nvPicPr>
          <p:cNvPr id="2060" name="Picture 1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3429000"/>
            <a:ext cx="1080000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124744"/>
            <a:ext cx="1080000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ovéPole 17"/>
          <p:cNvSpPr txBox="1"/>
          <p:nvPr/>
        </p:nvSpPr>
        <p:spPr>
          <a:xfrm>
            <a:off x="3419872" y="4509120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Das neunzehn</a:t>
            </a:r>
            <a:r>
              <a:rPr lang="de-DE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Mädchen</a:t>
            </a:r>
            <a:endParaRPr lang="de-DE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259632" y="2276872"/>
            <a:ext cx="18774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vier</a:t>
            </a:r>
            <a:r>
              <a:rPr lang="de-DE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Junge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1412776"/>
            <a:ext cx="1080000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ovéPole 21"/>
          <p:cNvSpPr txBox="1"/>
          <p:nvPr/>
        </p:nvSpPr>
        <p:spPr>
          <a:xfrm>
            <a:off x="3203848" y="2492896"/>
            <a:ext cx="19062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fünf</a:t>
            </a:r>
            <a:r>
              <a:rPr lang="de-DE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Junge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1196752"/>
            <a:ext cx="1080000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ovéPole 23"/>
          <p:cNvSpPr txBox="1"/>
          <p:nvPr/>
        </p:nvSpPr>
        <p:spPr>
          <a:xfrm>
            <a:off x="5004048" y="2204864"/>
            <a:ext cx="24048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Das sechs</a:t>
            </a:r>
            <a:r>
              <a:rPr lang="de-DE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Mädchen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312" y="1484784"/>
            <a:ext cx="1080000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ovéPole 25"/>
          <p:cNvSpPr txBox="1"/>
          <p:nvPr/>
        </p:nvSpPr>
        <p:spPr>
          <a:xfrm>
            <a:off x="7092280" y="2492896"/>
            <a:ext cx="18918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sieb</a:t>
            </a:r>
            <a:r>
              <a:rPr lang="de-DE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Junge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3356992"/>
            <a:ext cx="1080000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ovéPole 27"/>
          <p:cNvSpPr txBox="1"/>
          <p:nvPr/>
        </p:nvSpPr>
        <p:spPr>
          <a:xfrm>
            <a:off x="179512" y="4509120"/>
            <a:ext cx="22765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Das ach</a:t>
            </a:r>
            <a:r>
              <a:rPr lang="de-DE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Mädchen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11560" y="2348880"/>
            <a:ext cx="405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...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555776" y="4437112"/>
            <a:ext cx="405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...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3563888" y="5373216"/>
            <a:ext cx="4752528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-19: Zahl + </a:t>
            </a:r>
            <a:r>
              <a:rPr lang="de-DE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de-DE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</a:t>
            </a:r>
            <a:r>
              <a:rPr lang="de-DE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de-DE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Ordinalzahlen</a:t>
            </a:r>
            <a:endParaRPr lang="cs-CZ" sz="40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72816"/>
            <a:ext cx="144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395536" y="3356992"/>
            <a:ext cx="28039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Das zwanzig</a:t>
            </a:r>
            <a:r>
              <a:rPr lang="de-DE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Mädchen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420888"/>
            <a:ext cx="144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2843808" y="4005064"/>
            <a:ext cx="35012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Das einundzwanzig</a:t>
            </a:r>
            <a:r>
              <a:rPr lang="de-DE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Mädchen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88224" y="4005064"/>
            <a:ext cx="405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...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851920" y="5085184"/>
            <a:ext cx="482453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Ab 20: Zahl + </a:t>
            </a:r>
            <a:r>
              <a:rPr lang="de-DE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de-DE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</a:t>
            </a:r>
            <a:endParaRPr lang="cs-CZ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026563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70000"/>
              </a:lnSpc>
            </a:pPr>
            <a:r>
              <a:rPr lang="de-DE" sz="2600" u="sng" dirty="0" smtClean="0">
                <a:latin typeface="Times New Roman" pitchFamily="18" charset="0"/>
                <a:cs typeface="Times New Roman" pitchFamily="18" charset="0"/>
              </a:rPr>
              <a:t>Ergänze Ordinalzahlen und Monate:</a:t>
            </a:r>
            <a:endParaRPr lang="de-DE" sz="26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__________ Monat? -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Januar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__________ 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_______________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__________ 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_______________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__________ 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_______________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__________ 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_______________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__________ 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_______________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siebte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Monat?           - _______________ 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__________ 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_______________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__________ 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_______________ 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__________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Monat? - _______________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heißt der __________ 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_______________ 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__________ 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_______________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Ordinalzahlen</a:t>
            </a:r>
            <a:endParaRPr lang="cs-CZ" sz="40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1772816"/>
            <a:ext cx="1800000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412776"/>
            <a:ext cx="1800000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573016"/>
            <a:ext cx="1800000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4581128"/>
            <a:ext cx="1800000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Wann hast du Geburtstag?</a:t>
            </a:r>
          </a:p>
          <a:p>
            <a:pPr>
              <a:lnSpc>
                <a:spcPct val="150000"/>
              </a:lnSpc>
              <a:buNone/>
            </a:pPr>
            <a:endParaRPr lang="de-DE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Im Oktober. </a:t>
            </a:r>
            <a:r>
              <a:rPr lang="de-DE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 dreißig</a:t>
            </a:r>
            <a:r>
              <a:rPr lang="de-DE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sten</a:t>
            </a:r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 Oktober</a:t>
            </a:r>
          </a:p>
          <a:p>
            <a:pPr>
              <a:lnSpc>
                <a:spcPct val="150000"/>
              </a:lnSpc>
              <a:buNone/>
            </a:pPr>
            <a:endParaRPr lang="de-DE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de-DE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de-DE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de-DE" sz="2800" u="sng" dirty="0" smtClean="0">
                <a:latin typeface="Times New Roman" pitchFamily="18" charset="0"/>
                <a:cs typeface="Times New Roman" pitchFamily="18" charset="0"/>
              </a:rPr>
              <a:t>Beantworte diese Frage…</a:t>
            </a:r>
            <a:endParaRPr lang="cs-CZ" sz="28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Ordinalzahlen</a:t>
            </a:r>
            <a:endParaRPr lang="cs-CZ" sz="4000" dirty="0"/>
          </a:p>
        </p:txBody>
      </p:sp>
      <p:pic>
        <p:nvPicPr>
          <p:cNvPr id="5126" name="Picture 6" descr="C:\Users\asus\AppData\Local\Microsoft\Windows\Temporary Internet Files\Content.IE5\6GXNY5GW\MC90041048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88640"/>
            <a:ext cx="2533650" cy="3443287"/>
          </a:xfrm>
          <a:prstGeom prst="rect">
            <a:avLst/>
          </a:prstGeom>
          <a:noFill/>
        </p:spPr>
      </p:pic>
      <p:pic>
        <p:nvPicPr>
          <p:cNvPr id="5127" name="Picture 7" descr="C:\Users\asus\AppData\Local\Microsoft\Windows\Temporary Internet Files\Content.IE5\D0JNZP81\MC90041198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573016"/>
            <a:ext cx="2450813" cy="27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Welches Datum ist heute?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______:</a:t>
            </a: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Heute ist der ___________________ März.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Heute ist der ___________________ dritte.</a:t>
            </a:r>
          </a:p>
          <a:p>
            <a:pPr algn="just">
              <a:lnSpc>
                <a:spcPct val="150000"/>
              </a:lnSpc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Welches Datum habe wir heute?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Heute haben wir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___________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den __________________ März.</a:t>
            </a:r>
          </a:p>
          <a:p>
            <a:pPr algn="just">
              <a:lnSpc>
                <a:spcPct val="150000"/>
              </a:lnSpc>
              <a:buNone/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Welcher Tag ist heute?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Heute ist __________.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de-DE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de-DE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Ordinalzahlen</a:t>
            </a:r>
            <a:endParaRPr lang="cs-CZ" sz="4000" dirty="0"/>
          </a:p>
        </p:txBody>
      </p:sp>
      <p:pic>
        <p:nvPicPr>
          <p:cNvPr id="6146" name="Picture 2" descr="C:\Users\asus\AppData\Local\Microsoft\Windows\Temporary Internet Files\Content.IE5\V0LPUL7R\MC900432664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700808"/>
            <a:ext cx="2520000" cy="2520000"/>
          </a:xfrm>
          <a:prstGeom prst="rect">
            <a:avLst/>
          </a:prstGeom>
          <a:noFill/>
        </p:spPr>
      </p:pic>
      <p:sp>
        <p:nvSpPr>
          <p:cNvPr id="7" name="Vývojový diagram: postup 6"/>
          <p:cNvSpPr/>
          <p:nvPr/>
        </p:nvSpPr>
        <p:spPr>
          <a:xfrm>
            <a:off x="5436096" y="4653136"/>
            <a:ext cx="3240360" cy="18002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de-DE" dirty="0" smtClean="0"/>
              <a:t>Das Datum:</a:t>
            </a:r>
          </a:p>
          <a:p>
            <a:pPr>
              <a:lnSpc>
                <a:spcPct val="150000"/>
              </a:lnSpc>
            </a:pPr>
            <a:r>
              <a:rPr lang="de-DE" dirty="0" smtClean="0"/>
              <a:t>Samstag, den 2. März</a:t>
            </a:r>
          </a:p>
          <a:p>
            <a:pPr>
              <a:lnSpc>
                <a:spcPct val="150000"/>
              </a:lnSpc>
            </a:pPr>
            <a:r>
              <a:rPr lang="de-DE" dirty="0" smtClean="0"/>
              <a:t>Samstag, den zweiten März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de-DE" sz="2000" u="sng" dirty="0" smtClean="0">
                <a:latin typeface="Times New Roman" pitchFamily="18" charset="0"/>
                <a:cs typeface="Times New Roman" pitchFamily="18" charset="0"/>
              </a:rPr>
              <a:t>Schreib in Ziffern: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vierundzwanzigste März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____________________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fünfte August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____________________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einunddreißigste Dezember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___________________</a:t>
            </a:r>
          </a:p>
          <a:p>
            <a:pPr>
              <a:lnSpc>
                <a:spcPct val="150000"/>
              </a:lnSpc>
              <a:buNone/>
            </a:pPr>
            <a:endParaRPr lang="cs-CZ" sz="20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de-DE" sz="2000" u="sng" dirty="0" smtClean="0">
                <a:latin typeface="Times New Roman" pitchFamily="18" charset="0"/>
                <a:cs typeface="Times New Roman" pitchFamily="18" charset="0"/>
              </a:rPr>
              <a:t>Schreib die Zahlen: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7. Mai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__________________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17. April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__________________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16. Juni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_________________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Ordinalzahlen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63860" y="1523942"/>
            <a:ext cx="8229600" cy="45259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Wann feiern wir die Weihnachten?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_________________________________________</a:t>
            </a:r>
            <a:endParaRPr lang="de-DE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Wann feiern wir das Neujahr?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______________________________________</a:t>
            </a:r>
            <a:endParaRPr lang="de-DE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Wann feiern wir die Ostern?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______________________________________</a:t>
            </a:r>
            <a:endParaRPr lang="de-DE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Ordinalzahlen</a:t>
            </a:r>
            <a:endParaRPr lang="cs-CZ" sz="4000" dirty="0"/>
          </a:p>
        </p:txBody>
      </p:sp>
      <p:pic>
        <p:nvPicPr>
          <p:cNvPr id="7170" name="Picture 2" descr="C:\Users\asus\AppData\Local\Microsoft\Windows\Temporary Internet Files\Content.IE5\D0JNZP81\MC90039651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980728"/>
            <a:ext cx="1044575" cy="1817688"/>
          </a:xfrm>
          <a:prstGeom prst="rect">
            <a:avLst/>
          </a:prstGeom>
          <a:noFill/>
        </p:spPr>
      </p:pic>
      <p:pic>
        <p:nvPicPr>
          <p:cNvPr id="7173" name="Picture 5" descr="C:\Users\asus\AppData\Local\Microsoft\Windows\Temporary Internet Files\Content.IE5\V0LPUL7R\MC9002382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2996952"/>
            <a:ext cx="1808375" cy="1800000"/>
          </a:xfrm>
          <a:prstGeom prst="rect">
            <a:avLst/>
          </a:prstGeom>
          <a:noFill/>
        </p:spPr>
      </p:pic>
      <p:pic>
        <p:nvPicPr>
          <p:cNvPr id="7174" name="Picture 6" descr="C:\Users\asus\AppData\Local\Microsoft\Windows\Temporary Internet Files\Content.IE5\6GXNY5GW\MC90030493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4869160"/>
            <a:ext cx="1819275" cy="1668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026563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70000"/>
              </a:lnSpc>
            </a:pPr>
            <a:r>
              <a:rPr lang="de-DE" sz="2600" u="sng" dirty="0" smtClean="0">
                <a:latin typeface="Times New Roman" pitchFamily="18" charset="0"/>
                <a:cs typeface="Times New Roman" pitchFamily="18" charset="0"/>
              </a:rPr>
              <a:t>Ergänze Ordinalzahlen und Monate:</a:t>
            </a:r>
            <a:endParaRPr lang="de-DE" sz="26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erste Monat? -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Januar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zweite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Februar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dritte Monat? - März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vierte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April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fünfte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Mai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sechste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Juni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siebte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Monat? - Juli 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achte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August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neunte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September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zehnte Monat? - Oktober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heißt der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elfte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November</a:t>
            </a:r>
          </a:p>
          <a:p>
            <a:pPr>
              <a:lnSpc>
                <a:spcPct val="17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heißt der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zwölfte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Monat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? - Dezember</a:t>
            </a:r>
            <a:endParaRPr lang="de-DE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Ordinalzahlen</a:t>
            </a:r>
            <a:endParaRPr lang="cs-CZ" sz="40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1772816"/>
            <a:ext cx="1800000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412776"/>
            <a:ext cx="1800000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573016"/>
            <a:ext cx="1800000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4581128"/>
            <a:ext cx="1800000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de-DE" sz="2000" u="sng" dirty="0" smtClean="0">
                <a:latin typeface="Times New Roman" pitchFamily="18" charset="0"/>
                <a:cs typeface="Times New Roman" pitchFamily="18" charset="0"/>
              </a:rPr>
              <a:t>Schreib in Ziffern: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vierundzwanzigste März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Der 24. März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fünfte August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Der 5. August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einunddreißigste Dezember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Der 31. Dezember</a:t>
            </a:r>
          </a:p>
          <a:p>
            <a:pPr>
              <a:lnSpc>
                <a:spcPct val="150000"/>
              </a:lnSpc>
              <a:buNone/>
            </a:pPr>
            <a:endParaRPr lang="cs-CZ" sz="20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de-DE" sz="2000" u="sng" dirty="0" smtClean="0">
                <a:latin typeface="Times New Roman" pitchFamily="18" charset="0"/>
                <a:cs typeface="Times New Roman" pitchFamily="18" charset="0"/>
              </a:rPr>
              <a:t>Schreib die Zahlen: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7. Mai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Der siebte Mai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17. April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Der siebzehnte April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16. Juni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Der sechzehnte Juni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Ordinalzahlen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63860" y="1523942"/>
            <a:ext cx="8229600" cy="45259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Wann feiern wir die Weihnachten?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Im Dezember. Am vierundzwanzigsten Dezember.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Wann feiern wir das Neujahr?</a:t>
            </a:r>
            <a:endParaRPr lang="de-DE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Im Januar. Am ersten Januar.</a:t>
            </a:r>
          </a:p>
          <a:p>
            <a:pPr algn="just">
              <a:lnSpc>
                <a:spcPct val="150000"/>
              </a:lnSpc>
              <a:buNone/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Wann feiern wir die Ostern?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de-DE" sz="2400" b="1" dirty="0" smtClean="0">
                <a:latin typeface="Times New Roman" pitchFamily="18" charset="0"/>
                <a:cs typeface="Times New Roman" pitchFamily="18" charset="0"/>
              </a:rPr>
              <a:t>Im März oder im April. </a:t>
            </a:r>
            <a:endParaRPr lang="de-DE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Ordinalzahlen</a:t>
            </a:r>
            <a:endParaRPr lang="cs-CZ" sz="4000" dirty="0"/>
          </a:p>
        </p:txBody>
      </p:sp>
      <p:pic>
        <p:nvPicPr>
          <p:cNvPr id="7170" name="Picture 2" descr="C:\Users\asus\AppData\Local\Microsoft\Windows\Temporary Internet Files\Content.IE5\D0JNZP81\MC90039651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980728"/>
            <a:ext cx="1044575" cy="1817688"/>
          </a:xfrm>
          <a:prstGeom prst="rect">
            <a:avLst/>
          </a:prstGeom>
          <a:noFill/>
        </p:spPr>
      </p:pic>
      <p:pic>
        <p:nvPicPr>
          <p:cNvPr id="7173" name="Picture 5" descr="C:\Users\asus\AppData\Local\Microsoft\Windows\Temporary Internet Files\Content.IE5\V0LPUL7R\MC9002382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2996952"/>
            <a:ext cx="1808375" cy="1800000"/>
          </a:xfrm>
          <a:prstGeom prst="rect">
            <a:avLst/>
          </a:prstGeom>
          <a:noFill/>
        </p:spPr>
      </p:pic>
      <p:pic>
        <p:nvPicPr>
          <p:cNvPr id="7174" name="Picture 6" descr="C:\Users\asus\AppData\Local\Microsoft\Windows\Temporary Internet Files\Content.IE5\6GXNY5GW\MC90030493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4869160"/>
            <a:ext cx="1819275" cy="1668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Použité obrázky jsou ze souboru Klipart (28.2.2013)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NEUNER,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Gerhard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kol. </a:t>
            </a:r>
            <a:r>
              <a:rPr lang="cs-CZ" sz="2000" i="1" dirty="0" err="1" smtClean="0">
                <a:latin typeface="Times New Roman" pitchFamily="18" charset="0"/>
                <a:cs typeface="Times New Roman" pitchFamily="18" charset="0"/>
              </a:rPr>
              <a:t>deutsch.com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Německo: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Hueber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2008, ISBN 978-3-19-001658-7.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err="1" smtClean="0">
                <a:latin typeface="Times New Roman" pitchFamily="18" charset="0"/>
                <a:cs typeface="Times New Roman" pitchFamily="18" charset="0"/>
              </a:rPr>
              <a:t>Citace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184</TotalTime>
  <Words>653</Words>
  <Application>Microsoft Office PowerPoint</Application>
  <PresentationFormat>Předvádění na obrazovce (4:3)</PresentationFormat>
  <Paragraphs>131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Shluk</vt:lpstr>
      <vt:lpstr>Snímek 1</vt:lpstr>
      <vt:lpstr>Anotace</vt:lpstr>
      <vt:lpstr>Ordinalzahlen</vt:lpstr>
      <vt:lpstr>Ordinalzahlen</vt:lpstr>
      <vt:lpstr>Ordinalzahlen</vt:lpstr>
      <vt:lpstr>Ordinalzahlen</vt:lpstr>
      <vt:lpstr>Ordinalzahlen</vt:lpstr>
      <vt:lpstr>Ordinalzahlen</vt:lpstr>
      <vt:lpstr>Ordinalzahlen</vt:lpstr>
      <vt:lpstr>Ordinalzahlen</vt:lpstr>
      <vt:lpstr>Ordinalzahlen</vt:lpstr>
      <vt:lpstr>Ordinalzahlen</vt:lpstr>
      <vt:lpstr>Ordinalzahlen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asus</dc:creator>
  <cp:lastModifiedBy>asus</cp:lastModifiedBy>
  <cp:revision>22</cp:revision>
  <dcterms:created xsi:type="dcterms:W3CDTF">2013-03-02T16:33:48Z</dcterms:created>
  <dcterms:modified xsi:type="dcterms:W3CDTF">2013-03-02T19:50:23Z</dcterms:modified>
</cp:coreProperties>
</file>