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CC00"/>
    <a:srgbClr val="FF9933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35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54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601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83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588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042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112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620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43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430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062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104AA-4813-4215-A3DC-C76ACD85669E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29AD3-FE5C-4547-812E-2816CC30B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332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79512" y="2390691"/>
            <a:ext cx="8784976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12/11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– Péče o novorozence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 kojence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60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5178" y="4725144"/>
            <a:ext cx="6400800" cy="158417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Pracovní výchova – dívky 9.tř.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Prezentace č.11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305178"/>
            <a:ext cx="6480720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Péče o novorozence a kojence</a:t>
            </a:r>
          </a:p>
        </p:txBody>
      </p:sp>
      <p:sp>
        <p:nvSpPr>
          <p:cNvPr id="2" name="Veselý obličej 1"/>
          <p:cNvSpPr/>
          <p:nvPr/>
        </p:nvSpPr>
        <p:spPr>
          <a:xfrm>
            <a:off x="3707904" y="2780928"/>
            <a:ext cx="1512168" cy="136815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1619672" y="3007804"/>
            <a:ext cx="914400" cy="914400"/>
          </a:xfrm>
          <a:prstGeom prst="star5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516216" y="2982122"/>
            <a:ext cx="914400" cy="914400"/>
          </a:xfrm>
          <a:prstGeom prst="star5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90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Nemléčné přídavky v kojenecké stravě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zařazují se do stravy kojených dětí od </a:t>
            </a:r>
            <a:r>
              <a:rPr lang="cs-CZ" b="1" dirty="0" smtClean="0"/>
              <a:t>6.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měsíce, u dětí uměle živených od </a:t>
            </a:r>
            <a:r>
              <a:rPr lang="cs-CZ" b="1" dirty="0" smtClean="0"/>
              <a:t>5.</a:t>
            </a:r>
            <a:r>
              <a:rPr lang="cs-CZ" dirty="0" smtClean="0"/>
              <a:t>měsíce </a:t>
            </a:r>
          </a:p>
          <a:p>
            <a:pPr>
              <a:buFontTx/>
              <a:buChar char="-"/>
            </a:pPr>
            <a:r>
              <a:rPr lang="cs-CZ" dirty="0" smtClean="0"/>
              <a:t>jedná se o zeleninové polévky, ovocné kaše</a:t>
            </a:r>
          </a:p>
          <a:p>
            <a:pPr>
              <a:buFontTx/>
              <a:buChar char="-"/>
            </a:pPr>
            <a:r>
              <a:rPr lang="cs-CZ" dirty="0" smtClean="0"/>
              <a:t>od </a:t>
            </a:r>
            <a:r>
              <a:rPr lang="cs-CZ" b="1" dirty="0" smtClean="0"/>
              <a:t>8.</a:t>
            </a:r>
            <a:r>
              <a:rPr lang="cs-CZ" dirty="0" smtClean="0"/>
              <a:t> měsíce postupně upravujeme hustotu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stravy od kašovité ke kusovité</a:t>
            </a:r>
          </a:p>
          <a:p>
            <a:pPr>
              <a:buFontTx/>
              <a:buChar char="-"/>
            </a:pPr>
            <a:r>
              <a:rPr lang="cs-CZ" dirty="0" smtClean="0"/>
              <a:t>podáváme lžičkou a je důležité, aby se dítě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naučilo kousat, žvýkat a polykat tuhou stravu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72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b="1" dirty="0" smtClean="0"/>
              <a:t>mléko</a:t>
            </a:r>
            <a:r>
              <a:rPr lang="cs-CZ" dirty="0" smtClean="0"/>
              <a:t> podáváme ve dvou denních dávkách</a:t>
            </a:r>
          </a:p>
          <a:p>
            <a:pPr>
              <a:buFontTx/>
              <a:buChar char="-"/>
            </a:pPr>
            <a:r>
              <a:rPr lang="cs-CZ" dirty="0" smtClean="0"/>
              <a:t>k zahnání žízně podáváme </a:t>
            </a:r>
            <a:r>
              <a:rPr lang="cs-CZ" b="1" dirty="0" smtClean="0"/>
              <a:t>slabé dětské čaje</a:t>
            </a:r>
          </a:p>
          <a:p>
            <a:pPr>
              <a:buFontTx/>
              <a:buChar char="-"/>
            </a:pPr>
            <a:r>
              <a:rPr lang="cs-CZ" dirty="0" smtClean="0"/>
              <a:t>pokrmy nesolíme ani příliš nesladíme</a:t>
            </a:r>
          </a:p>
          <a:p>
            <a:pPr>
              <a:buFontTx/>
              <a:buChar char="-"/>
            </a:pPr>
            <a:r>
              <a:rPr lang="cs-CZ" dirty="0" smtClean="0"/>
              <a:t>dětem zásadně nepodáváme uzeniny, bonbóny, čokoládu a jiné </a:t>
            </a:r>
            <a:r>
              <a:rPr lang="cs-CZ" dirty="0" smtClean="0"/>
              <a:t>sladkosti</a:t>
            </a:r>
          </a:p>
          <a:p>
            <a:pPr>
              <a:buFontTx/>
              <a:buChar char="-"/>
            </a:pPr>
            <a:r>
              <a:rPr lang="cs-CZ" b="1" dirty="0" err="1" smtClean="0"/>
              <a:t>masovo</a:t>
            </a:r>
            <a:r>
              <a:rPr lang="cs-CZ" b="1" dirty="0" smtClean="0"/>
              <a:t>-zeleninová polévka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vaříme 30 g masa a 100 g rozličné zeleniny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 250 ml vody. Uvařené potraviny 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vývaru rozmixujeme na kaši, nesolíme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7308304" y="2427762"/>
            <a:ext cx="914400" cy="914400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70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Péče o novorozence a kojence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solidFill>
            <a:srgbClr val="FF9933"/>
          </a:solidFill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narozením dítěte se mění rytmus života rodiny</a:t>
            </a:r>
          </a:p>
          <a:p>
            <a:pPr>
              <a:buFontTx/>
              <a:buChar char="-"/>
            </a:pPr>
            <a:r>
              <a:rPr lang="cs-CZ" dirty="0" smtClean="0"/>
              <a:t>pro zdravý vývoj dítěte zajistíme dostatek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vzduchu, světla a klidu</a:t>
            </a:r>
          </a:p>
          <a:p>
            <a:pPr>
              <a:buFontTx/>
              <a:buChar char="-"/>
            </a:pPr>
            <a:r>
              <a:rPr lang="cs-CZ" dirty="0" smtClean="0"/>
              <a:t>postýlka má mít svislé mřížoví, posuvné dno</a:t>
            </a:r>
          </a:p>
          <a:p>
            <a:pPr>
              <a:buFontTx/>
              <a:buChar char="-"/>
            </a:pPr>
            <a:r>
              <a:rPr lang="cs-CZ" dirty="0" smtClean="0"/>
              <a:t>dítě by mělo ležet na rovné, pevné matraci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bez polštářku, přikryté přikrývkou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při nákupu postýlky pozorně vybírat 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281259" y="5301208"/>
            <a:ext cx="914400" cy="914400"/>
          </a:xfrm>
          <a:prstGeom prst="star5">
            <a:avLst/>
          </a:prstGeom>
          <a:solidFill>
            <a:srgbClr val="8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479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b="1" u="sng" dirty="0" smtClean="0"/>
              <a:t>Péče o tělesnou hygienu dítěte </a:t>
            </a:r>
          </a:p>
          <a:p>
            <a:pPr>
              <a:buFontTx/>
              <a:buChar char="-"/>
            </a:pPr>
            <a:r>
              <a:rPr lang="cs-CZ" dirty="0" smtClean="0"/>
              <a:t>dítě koupeme nejlépe večer ve stejnou dobu</a:t>
            </a:r>
          </a:p>
          <a:p>
            <a:pPr>
              <a:buFontTx/>
              <a:buChar char="-"/>
            </a:pPr>
            <a:r>
              <a:rPr lang="cs-CZ" dirty="0" smtClean="0"/>
              <a:t>připravíme vaničku, pomůcky pro miminko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(mýdlo, </a:t>
            </a:r>
            <a:r>
              <a:rPr lang="cs-CZ" dirty="0" err="1" smtClean="0"/>
              <a:t>žíňky</a:t>
            </a:r>
            <a:r>
              <a:rPr lang="cs-CZ" dirty="0" smtClean="0"/>
              <a:t>, dětskou kosmetiku, osušku,…)</a:t>
            </a:r>
          </a:p>
          <a:p>
            <a:pPr>
              <a:buFontTx/>
              <a:buChar char="-"/>
            </a:pPr>
            <a:r>
              <a:rPr lang="cs-CZ" dirty="0" smtClean="0"/>
              <a:t>lázeň by měla mít teplotu 36°C</a:t>
            </a:r>
          </a:p>
          <a:p>
            <a:pPr>
              <a:buFontTx/>
              <a:buChar char="-"/>
            </a:pPr>
            <a:r>
              <a:rPr lang="cs-CZ" dirty="0" smtClean="0"/>
              <a:t>na přebalovacím stole omyjeme dítěti obličej</a:t>
            </a:r>
          </a:p>
          <a:p>
            <a:pPr>
              <a:buFontTx/>
              <a:buChar char="-"/>
            </a:pPr>
            <a:r>
              <a:rPr lang="cs-CZ" dirty="0" smtClean="0"/>
              <a:t>namydlíme celé tělíčko a přeneseme dítě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 </a:t>
            </a:r>
            <a:r>
              <a:rPr lang="cs-CZ" dirty="0" smtClean="0"/>
              <a:t>vaničky velmi opatrně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6cípá hvězda 1"/>
          <p:cNvSpPr/>
          <p:nvPr/>
        </p:nvSpPr>
        <p:spPr>
          <a:xfrm>
            <a:off x="6419056" y="4869160"/>
            <a:ext cx="914400" cy="914400"/>
          </a:xfrm>
          <a:prstGeom prst="star6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054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24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ve vaničce levou rukou podpíráme hlavičku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dítěte, pravou rukou je oplachujeme</a:t>
            </a:r>
          </a:p>
          <a:p>
            <a:pPr>
              <a:buFontTx/>
              <a:buChar char="-"/>
            </a:pPr>
            <a:r>
              <a:rPr lang="cs-CZ" dirty="0" smtClean="0"/>
              <a:t>po koupeli položíme dítě na suchou osušku,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osušíme a ošetříme pokožku</a:t>
            </a:r>
          </a:p>
          <a:p>
            <a:pPr>
              <a:buFontTx/>
              <a:buChar char="-"/>
            </a:pPr>
            <a:r>
              <a:rPr lang="cs-CZ" dirty="0" smtClean="0"/>
              <a:t>vykoupané dítě oblékneme do čistého prádla,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kartáčkem upravíme vlasy, ostříháme nehty</a:t>
            </a:r>
            <a:endParaRPr lang="cs-CZ" dirty="0"/>
          </a:p>
        </p:txBody>
      </p:sp>
      <p:sp>
        <p:nvSpPr>
          <p:cNvPr id="2" name="7cípá hvězda 1"/>
          <p:cNvSpPr/>
          <p:nvPr/>
        </p:nvSpPr>
        <p:spPr>
          <a:xfrm>
            <a:off x="1331640" y="4581128"/>
            <a:ext cx="914400" cy="9144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7cípá hvězda 3"/>
          <p:cNvSpPr/>
          <p:nvPr/>
        </p:nvSpPr>
        <p:spPr>
          <a:xfrm>
            <a:off x="6684190" y="4604770"/>
            <a:ext cx="914400" cy="914400"/>
          </a:xfrm>
          <a:prstGeom prst="star7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opisek se čtyřstrannou šipkou 4"/>
          <p:cNvSpPr/>
          <p:nvPr/>
        </p:nvSpPr>
        <p:spPr>
          <a:xfrm>
            <a:off x="4067944" y="4430252"/>
            <a:ext cx="1216152" cy="1216152"/>
          </a:xfrm>
          <a:prstGeom prst="quadArrowCallou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01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Růst a vývoj dítěte v prvním roce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první rok života dítěte se vyznačuje </a:t>
            </a:r>
            <a:r>
              <a:rPr lang="cs-CZ" b="1" dirty="0" smtClean="0"/>
              <a:t>největší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růstovou změnou </a:t>
            </a:r>
            <a:r>
              <a:rPr lang="cs-CZ" dirty="0" smtClean="0"/>
              <a:t>v celém jeho vývoji</a:t>
            </a:r>
          </a:p>
          <a:p>
            <a:pPr>
              <a:buFontTx/>
              <a:buChar char="-"/>
            </a:pPr>
            <a:r>
              <a:rPr lang="cs-CZ" dirty="0" smtClean="0"/>
              <a:t>porodní hmotnost se ztrojnásobí</a:t>
            </a:r>
          </a:p>
          <a:p>
            <a:pPr>
              <a:buFontTx/>
              <a:buChar char="-"/>
            </a:pPr>
            <a:r>
              <a:rPr lang="cs-CZ" dirty="0" smtClean="0"/>
              <a:t>dočasný chrup se začíná prořezávat mezi 5.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až 9.měsícem(v roce má dítě asi 8 zubů)</a:t>
            </a:r>
          </a:p>
          <a:p>
            <a:pPr>
              <a:buFontTx/>
              <a:buChar char="-"/>
            </a:pPr>
            <a:r>
              <a:rPr lang="cs-CZ" b="1" dirty="0" smtClean="0"/>
              <a:t>pohybové dovednosti dítěte </a:t>
            </a:r>
            <a:r>
              <a:rPr lang="cs-CZ" dirty="0" smtClean="0"/>
              <a:t>– zvedání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držení hlavičky, otáčení na bok a bříško,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počátky sedění a chůze, uchopení věcí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51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371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Nemléčné přídavky v kojenecké stravě</vt:lpstr>
      <vt:lpstr>Prezentace aplikace PowerPoint</vt:lpstr>
      <vt:lpstr>Péče o novorozence a kojence</vt:lpstr>
      <vt:lpstr>Prezentace aplikace PowerPoint</vt:lpstr>
      <vt:lpstr>Prezentace aplikace PowerPoint</vt:lpstr>
      <vt:lpstr>Růst a vývoj dítěte v prvním roce života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Matasová</dc:creator>
  <cp:lastModifiedBy>Ivana Matasová</cp:lastModifiedBy>
  <cp:revision>21</cp:revision>
  <dcterms:created xsi:type="dcterms:W3CDTF">2011-04-25T14:08:05Z</dcterms:created>
  <dcterms:modified xsi:type="dcterms:W3CDTF">2011-05-03T19:12:23Z</dcterms:modified>
</cp:coreProperties>
</file>