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4" r:id="rId1"/>
  </p:sldMasterIdLst>
  <p:notesMasterIdLst>
    <p:notesMasterId r:id="rId13"/>
  </p:notesMasterIdLst>
  <p:sldIdLst>
    <p:sldId id="266" r:id="rId2"/>
    <p:sldId id="267" r:id="rId3"/>
    <p:sldId id="256" r:id="rId4"/>
    <p:sldId id="263" r:id="rId5"/>
    <p:sldId id="265" r:id="rId6"/>
    <p:sldId id="257" r:id="rId7"/>
    <p:sldId id="259" r:id="rId8"/>
    <p:sldId id="260" r:id="rId9"/>
    <p:sldId id="261" r:id="rId10"/>
    <p:sldId id="262" r:id="rId11"/>
    <p:sldId id="264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588" autoAdjust="0"/>
    <p:restoredTop sz="94671" autoAdjust="0"/>
  </p:normalViewPr>
  <p:slideViewPr>
    <p:cSldViewPr>
      <p:cViewPr varScale="1">
        <p:scale>
          <a:sx n="70" d="100"/>
          <a:sy n="70" d="100"/>
        </p:scale>
        <p:origin x="-1386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B4A3ADE-A5B7-4494-90A9-4E54E5F6F8CB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46CC56F-0211-4E58-9444-BD9CA0978CD8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86440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1" name="Zástupný symbol pro obrázek snímku 1"/>
          <p:cNvSpPr>
            <a:spLocks noGrp="1" noRot="1" noChangeAspec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5362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>
              <a:spcBef>
                <a:spcPct val="0"/>
              </a:spcBef>
            </a:pPr>
            <a:endParaRPr lang="cs-CZ" smtClean="0"/>
          </a:p>
        </p:txBody>
      </p:sp>
      <p:sp>
        <p:nvSpPr>
          <p:cNvPr id="15363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>
              <a:defRPr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F2E65F8-1E40-48BB-82E6-66965D8038CC}" type="slidenum">
              <a:rPr lang="cs-CZ"/>
              <a:pPr fontAlgn="base">
                <a:spcBef>
                  <a:spcPct val="0"/>
                </a:spcBef>
                <a:spcAft>
                  <a:spcPct val="0"/>
                </a:spcAft>
              </a:pPr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Zaoblený obdélník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Nadpis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20" name="Podnadpis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38A08-1434-4538-9EE0-769981F9E62A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0E1DF3-2DDB-4ED8-9E61-6ACF3A8D1E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38A08-1434-4538-9EE0-769981F9E62A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0E1DF3-2DDB-4ED8-9E61-6ACF3A8D1E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Zaoblený obdélník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Zaoblený obdélník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38A08-1434-4538-9EE0-769981F9E62A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0E1DF3-2DDB-4ED8-9E61-6ACF3A8D1E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38A08-1434-4538-9EE0-769981F9E62A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0E1DF3-2DDB-4ED8-9E61-6ACF3A8D1E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38A08-1434-4538-9EE0-769981F9E62A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0E1DF3-2DDB-4ED8-9E61-6ACF3A8D1E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38A08-1434-4538-9EE0-769981F9E62A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0E1DF3-2DDB-4ED8-9E61-6ACF3A8D1E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38A08-1434-4538-9EE0-769981F9E62A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0E1DF3-2DDB-4ED8-9E61-6ACF3A8D1E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38A08-1434-4538-9EE0-769981F9E62A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0E1DF3-2DDB-4ED8-9E61-6ACF3A8D1E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Zaoblený obdélník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Obdélník s jedním zakulaceným rohem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38A08-1434-4538-9EE0-769981F9E62A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0E1DF3-2DDB-4ED8-9E61-6ACF3A8D1E29}" type="slidenum">
              <a:rPr lang="cs-CZ" smtClean="0"/>
              <a:t>‹#›</a:t>
            </a:fld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38A08-1434-4538-9EE0-769981F9E62A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0E1DF3-2DDB-4ED8-9E61-6ACF3A8D1E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77638A08-1434-4538-9EE0-769981F9E62A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510E1DF3-2DDB-4ED8-9E61-6ACF3A8D1E29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aoblený obdélník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Zaoblený obdélník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Zástupný symbol pro nadpis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7638A08-1434-4538-9EE0-769981F9E62A}" type="datetimeFigureOut">
              <a:rPr lang="cs-CZ" smtClean="0"/>
              <a:t>21.5.2012</a:t>
            </a:fld>
            <a:endParaRPr lang="cs-CZ"/>
          </a:p>
        </p:txBody>
      </p:sp>
      <p:sp>
        <p:nvSpPr>
          <p:cNvPr id="18" name="Zástupný symbol pro zápatí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10E1DF3-2DDB-4ED8-9E61-6ACF3A8D1E29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Obrázek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613" y="4743450"/>
            <a:ext cx="5407025" cy="104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2" name="Picture 6" descr="LOGO_obdelnik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8175" y="534988"/>
            <a:ext cx="3094038" cy="8064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453" name="Group 1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3201381"/>
              </p:ext>
            </p:extLst>
          </p:nvPr>
        </p:nvGraphicFramePr>
        <p:xfrm>
          <a:off x="971550" y="1989138"/>
          <a:ext cx="7345363" cy="2250440"/>
        </p:xfrm>
        <a:graphic>
          <a:graphicData uri="http://schemas.openxmlformats.org/drawingml/2006/table">
            <a:tbl>
              <a:tblPr/>
              <a:tblGrid>
                <a:gridCol w="3673475"/>
                <a:gridCol w="3671888"/>
              </a:tblGrid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 ŠKOLY: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Základní škola T. G. Masaryka, Bojkovice, okres Uherské Hradiště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AUTOR: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Mgr. Jitka </a:t>
                      </a:r>
                      <a:r>
                        <a:rPr kumimoji="0" lang="cs-CZ" sz="16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Josefíková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76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NÁZEV: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VY_32_INOVACE_02 Jednotky délky -  převody 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937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TÉMATICKÝ CELEK: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a </a:t>
                      </a: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početní operace</a:t>
                      </a:r>
                      <a:endParaRPr kumimoji="0" lang="cs-CZ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3492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ČÍSLO PROJEKTU:</a:t>
                      </a:r>
                    </a:p>
                  </a:txBody>
                  <a:tcPr horzOverflow="overflow">
                    <a:lnL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</a:pPr>
                      <a:r>
                        <a:rPr kumimoji="0" lang="cs-CZ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</a:rPr>
                        <a:t>CZ.1.07/1.4.00/21.0882</a:t>
                      </a:r>
                    </a:p>
                  </a:txBody>
                  <a:tcPr horzOverflow="overflow">
                    <a:lnL>
                      <a:noFill/>
                    </a:lnL>
                    <a:lnR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4501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4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Anotace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5" name="Podnadpis 4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Prezentace slouží k vyvození převodů jednotek a vede žáky k pochopení vztahů mezi jednotkami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738651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0070C0"/>
                </a:solidFill>
              </a:rPr>
              <a:t>PŘEVODY JEDNOTEK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 smtClean="0"/>
              <a:t>JEDNOTKY DÉLKY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9450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70C0"/>
                </a:solidFill>
              </a:rPr>
              <a:t>JEDNOTKY DÉLKY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2771800" y="3776101"/>
            <a:ext cx="3888432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m</a:t>
            </a:r>
            <a:r>
              <a:rPr lang="cs-CZ" sz="2800" dirty="0" smtClean="0"/>
              <a:t>ilimetr		mm</a:t>
            </a:r>
          </a:p>
          <a:p>
            <a:r>
              <a:rPr lang="cs-CZ" sz="2800" dirty="0"/>
              <a:t>c</a:t>
            </a:r>
            <a:r>
              <a:rPr lang="cs-CZ" sz="2800" dirty="0" smtClean="0"/>
              <a:t>entimetr		cm</a:t>
            </a:r>
          </a:p>
          <a:p>
            <a:r>
              <a:rPr lang="cs-CZ" sz="2800" dirty="0"/>
              <a:t>d</a:t>
            </a:r>
            <a:r>
              <a:rPr lang="cs-CZ" sz="2800" dirty="0" smtClean="0"/>
              <a:t>ecimetr		dm</a:t>
            </a:r>
          </a:p>
          <a:p>
            <a:r>
              <a:rPr lang="cs-CZ" sz="2800" dirty="0"/>
              <a:t>m</a:t>
            </a:r>
            <a:r>
              <a:rPr lang="cs-CZ" sz="2800" dirty="0" smtClean="0"/>
              <a:t>etr			m</a:t>
            </a:r>
          </a:p>
          <a:p>
            <a:r>
              <a:rPr lang="cs-CZ" sz="2800" dirty="0"/>
              <a:t>k</a:t>
            </a:r>
            <a:r>
              <a:rPr lang="cs-CZ" sz="2800" dirty="0" smtClean="0"/>
              <a:t>ilometr		km	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2180722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0070C0"/>
                </a:solidFill>
              </a:rPr>
              <a:t>JEDNOTKY DÉLKY</a:t>
            </a:r>
            <a:endParaRPr lang="cs-CZ" dirty="0">
              <a:solidFill>
                <a:srgbClr val="0070C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83568" y="4149080"/>
            <a:ext cx="7776864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1 cm	= 10 mm</a:t>
            </a:r>
          </a:p>
          <a:p>
            <a:r>
              <a:rPr lang="cs-CZ" sz="2800" dirty="0" smtClean="0"/>
              <a:t>1 dm= 10 cm	= 100 mm</a:t>
            </a:r>
          </a:p>
          <a:p>
            <a:r>
              <a:rPr lang="cs-CZ" sz="2800" dirty="0" smtClean="0"/>
              <a:t>1 m	= 10 dm	= 100 cm	= 1 000 mm</a:t>
            </a:r>
          </a:p>
          <a:p>
            <a:r>
              <a:rPr lang="cs-CZ" sz="2800" dirty="0" smtClean="0"/>
              <a:t>1 km	= 1 000 m	</a:t>
            </a:r>
            <a:endParaRPr lang="cs-CZ" sz="2800" dirty="0"/>
          </a:p>
        </p:txBody>
      </p:sp>
    </p:spTree>
    <p:extLst>
      <p:ext uri="{BB962C8B-B14F-4D97-AF65-F5344CB8AC3E}">
        <p14:creationId xmlns:p14="http://schemas.microsoft.com/office/powerpoint/2010/main" val="371816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Přímá spojnice 11"/>
          <p:cNvCxnSpPr/>
          <p:nvPr/>
        </p:nvCxnSpPr>
        <p:spPr>
          <a:xfrm>
            <a:off x="837733" y="3967004"/>
            <a:ext cx="7468038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582149" y="375998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8305771" y="3750980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840008" y="3750980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3358013" y="3750980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132323" y="3750980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806285" y="3750980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030421" y="3750980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Zahnutá šipka dolů 27"/>
          <p:cNvSpPr/>
          <p:nvPr/>
        </p:nvSpPr>
        <p:spPr>
          <a:xfrm>
            <a:off x="2132323" y="318391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Zahnutá šipka dolů 29"/>
          <p:cNvSpPr/>
          <p:nvPr/>
        </p:nvSpPr>
        <p:spPr>
          <a:xfrm>
            <a:off x="865232" y="3174916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1" name="Zahnutá šipka dolů 30"/>
          <p:cNvSpPr/>
          <p:nvPr/>
        </p:nvSpPr>
        <p:spPr>
          <a:xfrm>
            <a:off x="3364909" y="3174916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2" name="Zahnutá šipka dolů 31"/>
          <p:cNvSpPr/>
          <p:nvPr/>
        </p:nvSpPr>
        <p:spPr>
          <a:xfrm>
            <a:off x="4582149" y="318391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3" name="Zahnutá šipka dolů 32"/>
          <p:cNvSpPr/>
          <p:nvPr/>
        </p:nvSpPr>
        <p:spPr>
          <a:xfrm>
            <a:off x="5830598" y="3174916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4" name="Zahnutá šipka dolů 33"/>
          <p:cNvSpPr/>
          <p:nvPr/>
        </p:nvSpPr>
        <p:spPr>
          <a:xfrm>
            <a:off x="7023669" y="318391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305243" y="3305031"/>
            <a:ext cx="412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40" name="Obdélník 39"/>
          <p:cNvSpPr/>
          <p:nvPr/>
        </p:nvSpPr>
        <p:spPr>
          <a:xfrm>
            <a:off x="2572334" y="3305031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42" name="Obdélník 41"/>
          <p:cNvSpPr/>
          <p:nvPr/>
        </p:nvSpPr>
        <p:spPr>
          <a:xfrm>
            <a:off x="3804920" y="3305031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4" name="Obdélník 43"/>
          <p:cNvSpPr/>
          <p:nvPr/>
        </p:nvSpPr>
        <p:spPr>
          <a:xfrm>
            <a:off x="5022160" y="3310745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6" name="Obdélník 45"/>
          <p:cNvSpPr/>
          <p:nvPr/>
        </p:nvSpPr>
        <p:spPr>
          <a:xfrm>
            <a:off x="6270609" y="3310745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8" name="Obdélník 47"/>
          <p:cNvSpPr/>
          <p:nvPr/>
        </p:nvSpPr>
        <p:spPr>
          <a:xfrm>
            <a:off x="7463680" y="3305031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458576" y="4205755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k</a:t>
            </a:r>
            <a:r>
              <a:rPr lang="cs-CZ" sz="3200" dirty="0" smtClean="0"/>
              <a:t>m      			 m 	   dm    cm   mm</a:t>
            </a:r>
            <a:endParaRPr lang="cs-CZ" sz="3200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2974564" y="980728"/>
            <a:ext cx="33883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70C0"/>
                </a:solidFill>
              </a:rPr>
              <a:t>JEDNOTKY DÉLKY</a:t>
            </a:r>
            <a:endParaRPr lang="cs-CZ" sz="2800" dirty="0">
              <a:solidFill>
                <a:srgbClr val="0070C0"/>
              </a:solidFill>
            </a:endParaRPr>
          </a:p>
        </p:txBody>
      </p:sp>
      <p:sp>
        <p:nvSpPr>
          <p:cNvPr id="53" name="Šipka doprava 52"/>
          <p:cNvSpPr/>
          <p:nvPr/>
        </p:nvSpPr>
        <p:spPr>
          <a:xfrm>
            <a:off x="4739102" y="2173167"/>
            <a:ext cx="978408" cy="484632"/>
          </a:xfrm>
          <a:prstGeom prst="righ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Šipka doleva 53"/>
          <p:cNvSpPr/>
          <p:nvPr/>
        </p:nvSpPr>
        <p:spPr>
          <a:xfrm>
            <a:off x="3490970" y="2173167"/>
            <a:ext cx="978408" cy="484632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TextovéPole 55"/>
          <p:cNvSpPr txBox="1"/>
          <p:nvPr/>
        </p:nvSpPr>
        <p:spPr>
          <a:xfrm>
            <a:off x="5830598" y="2073024"/>
            <a:ext cx="1795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B0F0"/>
                </a:solidFill>
              </a:rPr>
              <a:t>(X 10)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1781941" y="2134579"/>
            <a:ext cx="15440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B0F0"/>
                </a:solidFill>
              </a:rPr>
              <a:t>(: 10)</a:t>
            </a: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68" name="TextovéPole 67"/>
          <p:cNvSpPr txBox="1"/>
          <p:nvPr/>
        </p:nvSpPr>
        <p:spPr>
          <a:xfrm>
            <a:off x="492250" y="5085184"/>
            <a:ext cx="8184206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000" dirty="0" smtClean="0"/>
              <a:t>Při posunu o kopeček </a:t>
            </a:r>
            <a:r>
              <a:rPr lang="cs-CZ" sz="2000" dirty="0" smtClean="0">
                <a:solidFill>
                  <a:srgbClr val="0070C0"/>
                </a:solidFill>
              </a:rPr>
              <a:t>vpravo přidáme</a:t>
            </a:r>
            <a:r>
              <a:rPr lang="cs-CZ" sz="2000" dirty="0" smtClean="0"/>
              <a:t> k číslu jednu </a:t>
            </a:r>
            <a:r>
              <a:rPr lang="cs-CZ" sz="2000" dirty="0" smtClean="0">
                <a:solidFill>
                  <a:srgbClr val="0070C0"/>
                </a:solidFill>
              </a:rPr>
              <a:t>nulu</a:t>
            </a:r>
            <a:r>
              <a:rPr lang="cs-CZ" sz="2000" dirty="0" smtClean="0"/>
              <a:t>.</a:t>
            </a:r>
          </a:p>
          <a:p>
            <a:pPr algn="ctr"/>
            <a:r>
              <a:rPr lang="cs-CZ" sz="2000" dirty="0" smtClean="0"/>
              <a:t>(</a:t>
            </a:r>
            <a:r>
              <a:rPr lang="cs-CZ" sz="2000" dirty="0" smtClean="0">
                <a:solidFill>
                  <a:srgbClr val="00B0F0"/>
                </a:solidFill>
              </a:rPr>
              <a:t>násobíme deseti</a:t>
            </a:r>
            <a:r>
              <a:rPr lang="cs-CZ" sz="2000" dirty="0" smtClean="0"/>
              <a:t>)</a:t>
            </a:r>
          </a:p>
          <a:p>
            <a:pPr algn="ctr"/>
            <a:r>
              <a:rPr lang="cs-CZ" sz="2000" dirty="0" smtClean="0"/>
              <a:t>Při posunu o kopeček </a:t>
            </a:r>
            <a:r>
              <a:rPr lang="cs-CZ" sz="2000" dirty="0" smtClean="0">
                <a:solidFill>
                  <a:srgbClr val="0070C0"/>
                </a:solidFill>
              </a:rPr>
              <a:t>vlevo ubíráme </a:t>
            </a:r>
            <a:r>
              <a:rPr lang="cs-CZ" sz="2000" dirty="0" smtClean="0"/>
              <a:t>od čísla jednu </a:t>
            </a:r>
            <a:r>
              <a:rPr lang="cs-CZ" sz="2000" dirty="0" smtClean="0">
                <a:solidFill>
                  <a:srgbClr val="0070C0"/>
                </a:solidFill>
              </a:rPr>
              <a:t>nulu</a:t>
            </a:r>
            <a:r>
              <a:rPr lang="cs-CZ" sz="2000" dirty="0" smtClean="0"/>
              <a:t>.</a:t>
            </a:r>
          </a:p>
          <a:p>
            <a:pPr algn="ctr"/>
            <a:r>
              <a:rPr lang="cs-CZ" sz="2000" dirty="0" smtClean="0"/>
              <a:t>(</a:t>
            </a:r>
            <a:r>
              <a:rPr lang="cs-CZ" sz="2000" dirty="0" smtClean="0">
                <a:solidFill>
                  <a:srgbClr val="00B0F0"/>
                </a:solidFill>
              </a:rPr>
              <a:t>dělíme deseti</a:t>
            </a:r>
            <a:r>
              <a:rPr lang="cs-CZ" sz="2000" dirty="0" smtClean="0"/>
              <a:t>)</a:t>
            </a: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31888464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Přímá spojnice 11"/>
          <p:cNvCxnSpPr/>
          <p:nvPr/>
        </p:nvCxnSpPr>
        <p:spPr>
          <a:xfrm>
            <a:off x="815549" y="2412167"/>
            <a:ext cx="7468038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559965" y="2205146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8283587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817824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3335829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110139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784101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008237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Zahnutá šipka dolů 27"/>
          <p:cNvSpPr/>
          <p:nvPr/>
        </p:nvSpPr>
        <p:spPr>
          <a:xfrm>
            <a:off x="2110139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Zahnutá šipka dolů 29"/>
          <p:cNvSpPr/>
          <p:nvPr/>
        </p:nvSpPr>
        <p:spPr>
          <a:xfrm>
            <a:off x="843048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1" name="Zahnutá šipka dolů 30"/>
          <p:cNvSpPr/>
          <p:nvPr/>
        </p:nvSpPr>
        <p:spPr>
          <a:xfrm>
            <a:off x="3342725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2" name="Zahnutá šipka dolů 31"/>
          <p:cNvSpPr/>
          <p:nvPr/>
        </p:nvSpPr>
        <p:spPr>
          <a:xfrm>
            <a:off x="4559965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3" name="Zahnutá šipka dolů 32"/>
          <p:cNvSpPr/>
          <p:nvPr/>
        </p:nvSpPr>
        <p:spPr>
          <a:xfrm>
            <a:off x="5808414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4" name="Zahnutá šipka dolů 33"/>
          <p:cNvSpPr/>
          <p:nvPr/>
        </p:nvSpPr>
        <p:spPr>
          <a:xfrm>
            <a:off x="7001485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283059" y="1750194"/>
            <a:ext cx="412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40" name="Obdélník 39"/>
          <p:cNvSpPr/>
          <p:nvPr/>
        </p:nvSpPr>
        <p:spPr>
          <a:xfrm>
            <a:off x="2550150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42" name="Obdélník 41"/>
          <p:cNvSpPr/>
          <p:nvPr/>
        </p:nvSpPr>
        <p:spPr>
          <a:xfrm>
            <a:off x="3782736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4" name="Obdélník 43"/>
          <p:cNvSpPr/>
          <p:nvPr/>
        </p:nvSpPr>
        <p:spPr>
          <a:xfrm>
            <a:off x="4999976" y="1755908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6" name="Obdélník 45"/>
          <p:cNvSpPr/>
          <p:nvPr/>
        </p:nvSpPr>
        <p:spPr>
          <a:xfrm>
            <a:off x="6248425" y="1755908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8" name="Obdélník 47"/>
          <p:cNvSpPr/>
          <p:nvPr/>
        </p:nvSpPr>
        <p:spPr>
          <a:xfrm>
            <a:off x="7441496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383501" y="285293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k</a:t>
            </a:r>
            <a:r>
              <a:rPr lang="cs-CZ" sz="3200" dirty="0" smtClean="0"/>
              <a:t>m      			 m 	   dm    cm   mm</a:t>
            </a:r>
            <a:endParaRPr lang="cs-CZ" sz="3200" dirty="0"/>
          </a:p>
        </p:txBody>
      </p:sp>
      <p:sp>
        <p:nvSpPr>
          <p:cNvPr id="53" name="Šipka doprava 52"/>
          <p:cNvSpPr/>
          <p:nvPr/>
        </p:nvSpPr>
        <p:spPr>
          <a:xfrm>
            <a:off x="4716918" y="618330"/>
            <a:ext cx="978408" cy="484632"/>
          </a:xfrm>
          <a:prstGeom prst="righ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Šipka doleva 53"/>
          <p:cNvSpPr/>
          <p:nvPr/>
        </p:nvSpPr>
        <p:spPr>
          <a:xfrm>
            <a:off x="3468786" y="618330"/>
            <a:ext cx="978408" cy="484632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TextovéPole 55"/>
          <p:cNvSpPr txBox="1"/>
          <p:nvPr/>
        </p:nvSpPr>
        <p:spPr>
          <a:xfrm>
            <a:off x="5808414" y="518187"/>
            <a:ext cx="1795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B0F0"/>
                </a:solidFill>
              </a:rPr>
              <a:t>(X 10)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1759757" y="579742"/>
            <a:ext cx="15440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B0F0"/>
                </a:solidFill>
              </a:rPr>
              <a:t>(: 10)</a:t>
            </a: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2" name="Zahnutá šipka nahoru 1"/>
          <p:cNvSpPr/>
          <p:nvPr/>
        </p:nvSpPr>
        <p:spPr>
          <a:xfrm>
            <a:off x="4581898" y="2709203"/>
            <a:ext cx="1202204" cy="287750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" name="Zahnutá šipka nahoru 2"/>
          <p:cNvSpPr/>
          <p:nvPr/>
        </p:nvSpPr>
        <p:spPr>
          <a:xfrm>
            <a:off x="7100729" y="2700199"/>
            <a:ext cx="1182858" cy="296753"/>
          </a:xfrm>
          <a:prstGeom prst="curvedUpArrow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4" name="Zahnutá šipka nahoru 3"/>
          <p:cNvSpPr/>
          <p:nvPr/>
        </p:nvSpPr>
        <p:spPr>
          <a:xfrm>
            <a:off x="5852280" y="2700199"/>
            <a:ext cx="1149205" cy="296753"/>
          </a:xfrm>
          <a:prstGeom prst="curvedUpArrow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3717032"/>
            <a:ext cx="81968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1 m = 1</a:t>
            </a:r>
            <a:r>
              <a:rPr lang="cs-CZ" sz="3600" dirty="0" smtClean="0">
                <a:solidFill>
                  <a:srgbClr val="FF0000"/>
                </a:solidFill>
              </a:rPr>
              <a:t>0</a:t>
            </a:r>
            <a:r>
              <a:rPr lang="cs-CZ" sz="3600" dirty="0" smtClean="0"/>
              <a:t> dm</a:t>
            </a:r>
          </a:p>
          <a:p>
            <a:pPr algn="ctr"/>
            <a:r>
              <a:rPr lang="cs-CZ" sz="3600" dirty="0" smtClean="0"/>
              <a:t>4 dm= 4</a:t>
            </a:r>
            <a:r>
              <a:rPr lang="cs-CZ" sz="36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0</a:t>
            </a:r>
            <a:r>
              <a:rPr lang="cs-CZ" sz="3600" dirty="0" smtClean="0"/>
              <a:t> cm </a:t>
            </a:r>
          </a:p>
          <a:p>
            <a:pPr algn="ctr"/>
            <a:r>
              <a:rPr lang="cs-CZ" sz="3600" dirty="0" smtClean="0"/>
              <a:t>15 cm = 15</a:t>
            </a:r>
            <a:r>
              <a:rPr lang="cs-CZ" sz="3600" dirty="0" smtClean="0">
                <a:solidFill>
                  <a:srgbClr val="92D050"/>
                </a:solidFill>
              </a:rPr>
              <a:t>0</a:t>
            </a:r>
            <a:r>
              <a:rPr lang="cs-CZ" sz="3600" dirty="0" smtClean="0"/>
              <a:t> mm</a:t>
            </a:r>
          </a:p>
          <a:p>
            <a:pPr algn="ctr"/>
            <a:r>
              <a:rPr lang="cs-CZ" sz="3600" dirty="0" smtClean="0"/>
              <a:t>40 m = 40</a:t>
            </a:r>
            <a:r>
              <a:rPr lang="cs-CZ" sz="3600" dirty="0" smtClean="0">
                <a:solidFill>
                  <a:srgbClr val="FF0000"/>
                </a:solidFill>
              </a:rPr>
              <a:t>0</a:t>
            </a:r>
            <a:r>
              <a:rPr lang="cs-CZ" sz="3600" dirty="0" smtClean="0"/>
              <a:t> dm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1044243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Přímá spojnice 11"/>
          <p:cNvCxnSpPr/>
          <p:nvPr/>
        </p:nvCxnSpPr>
        <p:spPr>
          <a:xfrm>
            <a:off x="815549" y="2412167"/>
            <a:ext cx="7468038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559965" y="2205146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8283587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817824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3335829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110139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784101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008237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Zahnutá šipka dolů 27"/>
          <p:cNvSpPr/>
          <p:nvPr/>
        </p:nvSpPr>
        <p:spPr>
          <a:xfrm>
            <a:off x="2110139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Zahnutá šipka dolů 29"/>
          <p:cNvSpPr/>
          <p:nvPr/>
        </p:nvSpPr>
        <p:spPr>
          <a:xfrm>
            <a:off x="843048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1" name="Zahnutá šipka dolů 30"/>
          <p:cNvSpPr/>
          <p:nvPr/>
        </p:nvSpPr>
        <p:spPr>
          <a:xfrm>
            <a:off x="3342725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2" name="Zahnutá šipka dolů 31"/>
          <p:cNvSpPr/>
          <p:nvPr/>
        </p:nvSpPr>
        <p:spPr>
          <a:xfrm>
            <a:off x="4559965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3" name="Zahnutá šipka dolů 32"/>
          <p:cNvSpPr/>
          <p:nvPr/>
        </p:nvSpPr>
        <p:spPr>
          <a:xfrm>
            <a:off x="5808414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4" name="Zahnutá šipka dolů 33"/>
          <p:cNvSpPr/>
          <p:nvPr/>
        </p:nvSpPr>
        <p:spPr>
          <a:xfrm>
            <a:off x="7001485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283059" y="1750194"/>
            <a:ext cx="412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40" name="Obdélník 39"/>
          <p:cNvSpPr/>
          <p:nvPr/>
        </p:nvSpPr>
        <p:spPr>
          <a:xfrm>
            <a:off x="2550150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42" name="Obdélník 41"/>
          <p:cNvSpPr/>
          <p:nvPr/>
        </p:nvSpPr>
        <p:spPr>
          <a:xfrm>
            <a:off x="3782736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4" name="Obdélník 43"/>
          <p:cNvSpPr/>
          <p:nvPr/>
        </p:nvSpPr>
        <p:spPr>
          <a:xfrm>
            <a:off x="4999976" y="1755908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6" name="Obdélník 45"/>
          <p:cNvSpPr/>
          <p:nvPr/>
        </p:nvSpPr>
        <p:spPr>
          <a:xfrm>
            <a:off x="6248425" y="1755908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8" name="Obdélník 47"/>
          <p:cNvSpPr/>
          <p:nvPr/>
        </p:nvSpPr>
        <p:spPr>
          <a:xfrm>
            <a:off x="7441496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383501" y="285293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k</a:t>
            </a:r>
            <a:r>
              <a:rPr lang="cs-CZ" sz="3200" dirty="0" smtClean="0"/>
              <a:t>m      			 m 	   dm    cm   mm</a:t>
            </a:r>
            <a:endParaRPr lang="cs-CZ" sz="3200" dirty="0"/>
          </a:p>
        </p:txBody>
      </p:sp>
      <p:sp>
        <p:nvSpPr>
          <p:cNvPr id="53" name="Šipka doprava 52"/>
          <p:cNvSpPr/>
          <p:nvPr/>
        </p:nvSpPr>
        <p:spPr>
          <a:xfrm>
            <a:off x="4716918" y="618330"/>
            <a:ext cx="978408" cy="484632"/>
          </a:xfrm>
          <a:prstGeom prst="righ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Šipka doleva 53"/>
          <p:cNvSpPr/>
          <p:nvPr/>
        </p:nvSpPr>
        <p:spPr>
          <a:xfrm>
            <a:off x="3468786" y="618330"/>
            <a:ext cx="978408" cy="484632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TextovéPole 55"/>
          <p:cNvSpPr txBox="1"/>
          <p:nvPr/>
        </p:nvSpPr>
        <p:spPr>
          <a:xfrm>
            <a:off x="5808414" y="518187"/>
            <a:ext cx="1795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B0F0"/>
                </a:solidFill>
              </a:rPr>
              <a:t>(X 10)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1759757" y="579742"/>
            <a:ext cx="15440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B0F0"/>
                </a:solidFill>
              </a:rPr>
              <a:t>(: 10)</a:t>
            </a: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3717032"/>
            <a:ext cx="81968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1 km = 1</a:t>
            </a:r>
            <a:r>
              <a:rPr lang="cs-CZ" sz="3600" dirty="0" smtClean="0">
                <a:solidFill>
                  <a:srgbClr val="FF0000"/>
                </a:solidFill>
              </a:rPr>
              <a:t>000</a:t>
            </a:r>
            <a:r>
              <a:rPr lang="cs-CZ" sz="3600" dirty="0" smtClean="0"/>
              <a:t> m</a:t>
            </a:r>
          </a:p>
          <a:p>
            <a:pPr algn="ctr"/>
            <a:r>
              <a:rPr lang="cs-CZ" sz="3600" dirty="0" smtClean="0"/>
              <a:t>8 dm= 8</a:t>
            </a:r>
            <a:r>
              <a:rPr lang="cs-CZ" sz="36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00</a:t>
            </a:r>
            <a:r>
              <a:rPr lang="cs-CZ" sz="3600" dirty="0" smtClean="0"/>
              <a:t> mm </a:t>
            </a:r>
          </a:p>
          <a:p>
            <a:pPr algn="ctr"/>
            <a:r>
              <a:rPr lang="cs-CZ" sz="3600" dirty="0" smtClean="0"/>
              <a:t>3 m = 3</a:t>
            </a:r>
            <a:r>
              <a:rPr lang="cs-CZ" sz="3600" dirty="0" smtClean="0">
                <a:solidFill>
                  <a:srgbClr val="92D050"/>
                </a:solidFill>
              </a:rPr>
              <a:t>00</a:t>
            </a:r>
            <a:r>
              <a:rPr lang="cs-CZ" sz="3600" dirty="0" smtClean="0"/>
              <a:t> cm</a:t>
            </a:r>
          </a:p>
          <a:p>
            <a:pPr algn="ctr"/>
            <a:r>
              <a:rPr lang="cs-CZ" sz="3600" dirty="0"/>
              <a:t>1</a:t>
            </a:r>
            <a:r>
              <a:rPr lang="cs-CZ" sz="3600" dirty="0" smtClean="0"/>
              <a:t> m = 1</a:t>
            </a:r>
            <a:r>
              <a:rPr lang="cs-CZ" sz="3600" dirty="0" smtClean="0">
                <a:solidFill>
                  <a:srgbClr val="FFC000"/>
                </a:solidFill>
              </a:rPr>
              <a:t>000</a:t>
            </a:r>
            <a:r>
              <a:rPr lang="cs-CZ" sz="3600" dirty="0" smtClean="0"/>
              <a:t> </a:t>
            </a:r>
            <a:r>
              <a:rPr lang="cs-CZ" sz="3600" dirty="0"/>
              <a:t>m</a:t>
            </a:r>
            <a:r>
              <a:rPr lang="cs-CZ" sz="3600" dirty="0" smtClean="0"/>
              <a:t>m</a:t>
            </a:r>
            <a:endParaRPr lang="cs-CZ" sz="3600" dirty="0"/>
          </a:p>
        </p:txBody>
      </p:sp>
      <p:sp>
        <p:nvSpPr>
          <p:cNvPr id="7" name="Zahnutá šipka nahoru 6"/>
          <p:cNvSpPr/>
          <p:nvPr/>
        </p:nvSpPr>
        <p:spPr>
          <a:xfrm>
            <a:off x="843048" y="2457174"/>
            <a:ext cx="3706520" cy="395762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8" name="Zahnutá šipka nahoru 7"/>
          <p:cNvSpPr/>
          <p:nvPr/>
        </p:nvSpPr>
        <p:spPr>
          <a:xfrm>
            <a:off x="4559966" y="2457174"/>
            <a:ext cx="2441520" cy="252028"/>
          </a:xfrm>
          <a:prstGeom prst="curved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9" name="Zahnutá šipka nahoru 8"/>
          <p:cNvSpPr/>
          <p:nvPr/>
        </p:nvSpPr>
        <p:spPr>
          <a:xfrm>
            <a:off x="5852280" y="2457174"/>
            <a:ext cx="2431307" cy="395762"/>
          </a:xfrm>
          <a:prstGeom prst="curvedUp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10" name="Zahnutá šipka nahoru 9"/>
          <p:cNvSpPr/>
          <p:nvPr/>
        </p:nvSpPr>
        <p:spPr>
          <a:xfrm>
            <a:off x="4549569" y="2709202"/>
            <a:ext cx="3734018" cy="287750"/>
          </a:xfrm>
          <a:prstGeom prst="curvedUpArrow">
            <a:avLst/>
          </a:prstGeom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59359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Přímá spojnice 11"/>
          <p:cNvCxnSpPr/>
          <p:nvPr/>
        </p:nvCxnSpPr>
        <p:spPr>
          <a:xfrm>
            <a:off x="815549" y="2412167"/>
            <a:ext cx="7468038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559965" y="2205146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8283587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817824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3335829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110139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784101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008237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Zahnutá šipka dolů 27"/>
          <p:cNvSpPr/>
          <p:nvPr/>
        </p:nvSpPr>
        <p:spPr>
          <a:xfrm>
            <a:off x="2110139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Zahnutá šipka dolů 29"/>
          <p:cNvSpPr/>
          <p:nvPr/>
        </p:nvSpPr>
        <p:spPr>
          <a:xfrm>
            <a:off x="843048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1" name="Zahnutá šipka dolů 30"/>
          <p:cNvSpPr/>
          <p:nvPr/>
        </p:nvSpPr>
        <p:spPr>
          <a:xfrm>
            <a:off x="3342725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2" name="Zahnutá šipka dolů 31"/>
          <p:cNvSpPr/>
          <p:nvPr/>
        </p:nvSpPr>
        <p:spPr>
          <a:xfrm>
            <a:off x="4559965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3" name="Zahnutá šipka dolů 32"/>
          <p:cNvSpPr/>
          <p:nvPr/>
        </p:nvSpPr>
        <p:spPr>
          <a:xfrm>
            <a:off x="5808414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4" name="Zahnutá šipka dolů 33"/>
          <p:cNvSpPr/>
          <p:nvPr/>
        </p:nvSpPr>
        <p:spPr>
          <a:xfrm>
            <a:off x="7001485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283059" y="1750194"/>
            <a:ext cx="412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40" name="Obdélník 39"/>
          <p:cNvSpPr/>
          <p:nvPr/>
        </p:nvSpPr>
        <p:spPr>
          <a:xfrm>
            <a:off x="2550150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42" name="Obdélník 41"/>
          <p:cNvSpPr/>
          <p:nvPr/>
        </p:nvSpPr>
        <p:spPr>
          <a:xfrm>
            <a:off x="3782736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4" name="Obdélník 43"/>
          <p:cNvSpPr/>
          <p:nvPr/>
        </p:nvSpPr>
        <p:spPr>
          <a:xfrm>
            <a:off x="4999976" y="1755908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6" name="Obdélník 45"/>
          <p:cNvSpPr/>
          <p:nvPr/>
        </p:nvSpPr>
        <p:spPr>
          <a:xfrm>
            <a:off x="6248425" y="1755908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8" name="Obdélník 47"/>
          <p:cNvSpPr/>
          <p:nvPr/>
        </p:nvSpPr>
        <p:spPr>
          <a:xfrm>
            <a:off x="7441496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383501" y="285293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k</a:t>
            </a:r>
            <a:r>
              <a:rPr lang="cs-CZ" sz="3200" dirty="0" smtClean="0"/>
              <a:t>m      			 m 	   dm    cm   mm</a:t>
            </a:r>
            <a:endParaRPr lang="cs-CZ" sz="3200" dirty="0"/>
          </a:p>
        </p:txBody>
      </p:sp>
      <p:sp>
        <p:nvSpPr>
          <p:cNvPr id="53" name="Šipka doprava 52"/>
          <p:cNvSpPr/>
          <p:nvPr/>
        </p:nvSpPr>
        <p:spPr>
          <a:xfrm>
            <a:off x="4716918" y="618330"/>
            <a:ext cx="978408" cy="484632"/>
          </a:xfrm>
          <a:prstGeom prst="righ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Šipka doleva 53"/>
          <p:cNvSpPr/>
          <p:nvPr/>
        </p:nvSpPr>
        <p:spPr>
          <a:xfrm>
            <a:off x="3468786" y="618330"/>
            <a:ext cx="978408" cy="484632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TextovéPole 55"/>
          <p:cNvSpPr txBox="1"/>
          <p:nvPr/>
        </p:nvSpPr>
        <p:spPr>
          <a:xfrm>
            <a:off x="5808414" y="518187"/>
            <a:ext cx="1795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B0F0"/>
                </a:solidFill>
              </a:rPr>
              <a:t>(X 10)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1759757" y="579742"/>
            <a:ext cx="15440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B0F0"/>
                </a:solidFill>
              </a:rPr>
              <a:t>(: 10)</a:t>
            </a: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539552" y="3717032"/>
            <a:ext cx="8196877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600" dirty="0" smtClean="0"/>
              <a:t>1</a:t>
            </a:r>
            <a:r>
              <a:rPr lang="cs-CZ" sz="3600" dirty="0" smtClean="0">
                <a:solidFill>
                  <a:srgbClr val="FF0000"/>
                </a:solidFill>
              </a:rPr>
              <a:t>000</a:t>
            </a:r>
            <a:r>
              <a:rPr lang="cs-CZ" sz="3600" dirty="0" smtClean="0"/>
              <a:t> m = 1 km</a:t>
            </a:r>
          </a:p>
          <a:p>
            <a:pPr algn="ctr"/>
            <a:r>
              <a:rPr lang="cs-CZ" sz="3600" dirty="0" smtClean="0"/>
              <a:t>8</a:t>
            </a:r>
            <a:r>
              <a:rPr lang="cs-CZ" sz="3600" dirty="0" smtClean="0">
                <a:solidFill>
                  <a:schemeClr val="accent5">
                    <a:lumMod val="60000"/>
                    <a:lumOff val="40000"/>
                  </a:schemeClr>
                </a:solidFill>
              </a:rPr>
              <a:t>0</a:t>
            </a:r>
            <a:r>
              <a:rPr lang="cs-CZ" sz="3600" dirty="0" smtClean="0"/>
              <a:t> dm= 8m </a:t>
            </a:r>
          </a:p>
          <a:p>
            <a:pPr algn="ctr"/>
            <a:r>
              <a:rPr lang="cs-CZ" sz="3600" dirty="0" smtClean="0"/>
              <a:t>3</a:t>
            </a:r>
            <a:r>
              <a:rPr lang="cs-CZ" sz="3600" dirty="0" smtClean="0">
                <a:solidFill>
                  <a:srgbClr val="92D050"/>
                </a:solidFill>
              </a:rPr>
              <a:t>00</a:t>
            </a:r>
            <a:r>
              <a:rPr lang="cs-CZ" sz="3600" dirty="0" smtClean="0"/>
              <a:t> mm = 3 dm</a:t>
            </a:r>
          </a:p>
          <a:p>
            <a:pPr algn="ctr"/>
            <a:r>
              <a:rPr lang="cs-CZ" sz="3600" dirty="0" smtClean="0"/>
              <a:t>5</a:t>
            </a:r>
            <a:r>
              <a:rPr lang="cs-CZ" sz="3600" dirty="0" smtClean="0">
                <a:solidFill>
                  <a:schemeClr val="accent1"/>
                </a:solidFill>
              </a:rPr>
              <a:t>0</a:t>
            </a:r>
            <a:r>
              <a:rPr lang="cs-CZ" sz="3600" dirty="0" smtClean="0"/>
              <a:t> mm = 5 cm</a:t>
            </a:r>
            <a:endParaRPr lang="cs-CZ" sz="3600" dirty="0"/>
          </a:p>
        </p:txBody>
      </p:sp>
      <p:sp>
        <p:nvSpPr>
          <p:cNvPr id="4" name="Zahnutá šipka nahoru 3"/>
          <p:cNvSpPr/>
          <p:nvPr/>
        </p:nvSpPr>
        <p:spPr>
          <a:xfrm>
            <a:off x="7035574" y="2412721"/>
            <a:ext cx="1224136" cy="272007"/>
          </a:xfrm>
          <a:prstGeom prst="curvedUpArrow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7" name="Zahnutá šipka nahoru 36"/>
          <p:cNvSpPr/>
          <p:nvPr/>
        </p:nvSpPr>
        <p:spPr>
          <a:xfrm>
            <a:off x="5808414" y="2457174"/>
            <a:ext cx="2475173" cy="455108"/>
          </a:xfrm>
          <a:prstGeom prst="curvedUpArrow">
            <a:avLst/>
          </a:prstGeom>
          <a:solidFill>
            <a:srgbClr val="92D050"/>
          </a:solidFill>
          <a:ln>
            <a:solidFill>
              <a:srgbClr val="92D050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8" name="Zahnutá šipka nahoru 37"/>
          <p:cNvSpPr/>
          <p:nvPr/>
        </p:nvSpPr>
        <p:spPr>
          <a:xfrm>
            <a:off x="843048" y="2457174"/>
            <a:ext cx="3672638" cy="455108"/>
          </a:xfrm>
          <a:prstGeom prst="curvedUpArrow">
            <a:avLst/>
          </a:prstGeom>
          <a:solidFill>
            <a:srgbClr val="FF0000"/>
          </a:solidFill>
          <a:ln>
            <a:solidFill>
              <a:srgbClr val="FF0000"/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9" name="Zahnutá šipka nahoru 38"/>
          <p:cNvSpPr/>
          <p:nvPr/>
        </p:nvSpPr>
        <p:spPr>
          <a:xfrm>
            <a:off x="4594054" y="2457174"/>
            <a:ext cx="1224136" cy="395762"/>
          </a:xfrm>
          <a:prstGeom prst="curvedUpArrow">
            <a:avLst/>
          </a:prstGeom>
          <a:solidFill>
            <a:schemeClr val="accent5">
              <a:lumMod val="40000"/>
              <a:lumOff val="60000"/>
            </a:schemeClr>
          </a:solidFill>
          <a:ln>
            <a:solidFill>
              <a:schemeClr val="accent5">
                <a:lumMod val="40000"/>
                <a:lumOff val="60000"/>
              </a:schemeClr>
            </a:solidFill>
          </a:ln>
          <a:scene3d>
            <a:camera prst="orthographicFront">
              <a:rot lat="0" lon="10800000" rev="0"/>
            </a:camera>
            <a:lightRig rig="threePt" dir="t"/>
          </a:scene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cxnSp>
        <p:nvCxnSpPr>
          <p:cNvPr id="25" name="Přímá spojnice 24"/>
          <p:cNvCxnSpPr/>
          <p:nvPr/>
        </p:nvCxnSpPr>
        <p:spPr>
          <a:xfrm>
            <a:off x="3131840" y="3861048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2" name="Přímá spojnice 51"/>
          <p:cNvCxnSpPr/>
          <p:nvPr/>
        </p:nvCxnSpPr>
        <p:spPr>
          <a:xfrm>
            <a:off x="3421802" y="3861048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Přímá spojnice 54"/>
          <p:cNvCxnSpPr/>
          <p:nvPr/>
        </p:nvCxnSpPr>
        <p:spPr>
          <a:xfrm>
            <a:off x="3718268" y="3884181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Přímá spojnice 57"/>
          <p:cNvCxnSpPr/>
          <p:nvPr/>
        </p:nvCxnSpPr>
        <p:spPr>
          <a:xfrm>
            <a:off x="3557109" y="4404286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Přímá spojnice 58"/>
          <p:cNvCxnSpPr/>
          <p:nvPr/>
        </p:nvCxnSpPr>
        <p:spPr>
          <a:xfrm>
            <a:off x="3033155" y="4941168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Přímá spojnice 59"/>
          <p:cNvCxnSpPr/>
          <p:nvPr/>
        </p:nvCxnSpPr>
        <p:spPr>
          <a:xfrm>
            <a:off x="3333479" y="4944773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Přímá spojnice 60"/>
          <p:cNvCxnSpPr/>
          <p:nvPr/>
        </p:nvCxnSpPr>
        <p:spPr>
          <a:xfrm>
            <a:off x="3200522" y="5517232"/>
            <a:ext cx="270614" cy="360040"/>
          </a:xfrm>
          <a:prstGeom prst="line">
            <a:avLst/>
          </a:prstGeom>
          <a:ln w="28575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235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Přímá spojnice 11"/>
          <p:cNvCxnSpPr/>
          <p:nvPr/>
        </p:nvCxnSpPr>
        <p:spPr>
          <a:xfrm>
            <a:off x="815549" y="2412167"/>
            <a:ext cx="7468038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559965" y="2205146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8283587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817824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3335829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110139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784101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008237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Zahnutá šipka dolů 27"/>
          <p:cNvSpPr/>
          <p:nvPr/>
        </p:nvSpPr>
        <p:spPr>
          <a:xfrm>
            <a:off x="2110139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Zahnutá šipka dolů 29"/>
          <p:cNvSpPr/>
          <p:nvPr/>
        </p:nvSpPr>
        <p:spPr>
          <a:xfrm>
            <a:off x="843048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1" name="Zahnutá šipka dolů 30"/>
          <p:cNvSpPr/>
          <p:nvPr/>
        </p:nvSpPr>
        <p:spPr>
          <a:xfrm>
            <a:off x="3342725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2" name="Zahnutá šipka dolů 31"/>
          <p:cNvSpPr/>
          <p:nvPr/>
        </p:nvSpPr>
        <p:spPr>
          <a:xfrm>
            <a:off x="4559965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3" name="Zahnutá šipka dolů 32"/>
          <p:cNvSpPr/>
          <p:nvPr/>
        </p:nvSpPr>
        <p:spPr>
          <a:xfrm>
            <a:off x="5808414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4" name="Zahnutá šipka dolů 33"/>
          <p:cNvSpPr/>
          <p:nvPr/>
        </p:nvSpPr>
        <p:spPr>
          <a:xfrm>
            <a:off x="7001485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283059" y="1750194"/>
            <a:ext cx="412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40" name="Obdélník 39"/>
          <p:cNvSpPr/>
          <p:nvPr/>
        </p:nvSpPr>
        <p:spPr>
          <a:xfrm>
            <a:off x="2550150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42" name="Obdélník 41"/>
          <p:cNvSpPr/>
          <p:nvPr/>
        </p:nvSpPr>
        <p:spPr>
          <a:xfrm>
            <a:off x="3782736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4" name="Obdélník 43"/>
          <p:cNvSpPr/>
          <p:nvPr/>
        </p:nvSpPr>
        <p:spPr>
          <a:xfrm>
            <a:off x="4999976" y="1755908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6" name="Obdélník 45"/>
          <p:cNvSpPr/>
          <p:nvPr/>
        </p:nvSpPr>
        <p:spPr>
          <a:xfrm>
            <a:off x="6248425" y="1755908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8" name="Obdélník 47"/>
          <p:cNvSpPr/>
          <p:nvPr/>
        </p:nvSpPr>
        <p:spPr>
          <a:xfrm>
            <a:off x="7441496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383501" y="285293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k</a:t>
            </a:r>
            <a:r>
              <a:rPr lang="cs-CZ" sz="3200" dirty="0" smtClean="0"/>
              <a:t>m      			 m 	   dm    cm   mm</a:t>
            </a:r>
            <a:endParaRPr lang="cs-CZ" sz="3200" dirty="0"/>
          </a:p>
        </p:txBody>
      </p:sp>
      <p:sp>
        <p:nvSpPr>
          <p:cNvPr id="53" name="Šipka doprava 52"/>
          <p:cNvSpPr/>
          <p:nvPr/>
        </p:nvSpPr>
        <p:spPr>
          <a:xfrm>
            <a:off x="4716918" y="618330"/>
            <a:ext cx="978408" cy="484632"/>
          </a:xfrm>
          <a:prstGeom prst="righ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Šipka doleva 53"/>
          <p:cNvSpPr/>
          <p:nvPr/>
        </p:nvSpPr>
        <p:spPr>
          <a:xfrm>
            <a:off x="3468786" y="618330"/>
            <a:ext cx="978408" cy="484632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TextovéPole 55"/>
          <p:cNvSpPr txBox="1"/>
          <p:nvPr/>
        </p:nvSpPr>
        <p:spPr>
          <a:xfrm>
            <a:off x="5808414" y="518187"/>
            <a:ext cx="1795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B0F0"/>
                </a:solidFill>
              </a:rPr>
              <a:t>(X 10)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1759757" y="579742"/>
            <a:ext cx="15440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B0F0"/>
                </a:solidFill>
              </a:rPr>
              <a:t>(: 10)</a:t>
            </a: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91513" y="3573016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70C0"/>
                </a:solidFill>
              </a:rPr>
              <a:t>Procvičuj: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83502" y="4096236"/>
            <a:ext cx="8352928" cy="224676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cs-CZ" sz="2800" dirty="0" smtClean="0"/>
              <a:t>6 cm	 = 	mm</a:t>
            </a:r>
          </a:p>
          <a:p>
            <a:r>
              <a:rPr lang="cs-CZ" sz="2800" dirty="0" smtClean="0"/>
              <a:t>18 m =	dm</a:t>
            </a:r>
          </a:p>
          <a:p>
            <a:r>
              <a:rPr lang="cs-CZ" sz="2800" dirty="0" smtClean="0"/>
              <a:t>9 dm =	cm</a:t>
            </a:r>
          </a:p>
          <a:p>
            <a:r>
              <a:rPr lang="cs-CZ" sz="2800" dirty="0" smtClean="0"/>
              <a:t>1 km =	   m</a:t>
            </a:r>
          </a:p>
          <a:p>
            <a:r>
              <a:rPr lang="cs-CZ" sz="2800" dirty="0" smtClean="0"/>
              <a:t>2 m   =	  cm</a:t>
            </a:r>
          </a:p>
          <a:p>
            <a:r>
              <a:rPr lang="cs-CZ" sz="2800" dirty="0" smtClean="0"/>
              <a:t>40 mm =		cm</a:t>
            </a:r>
          </a:p>
          <a:p>
            <a:r>
              <a:rPr lang="cs-CZ" sz="2800" dirty="0" smtClean="0"/>
              <a:t>70 cm  =		dm</a:t>
            </a:r>
          </a:p>
          <a:p>
            <a:r>
              <a:rPr lang="cs-CZ" sz="2800" dirty="0" smtClean="0"/>
              <a:t>250 dm=		m</a:t>
            </a:r>
          </a:p>
          <a:p>
            <a:r>
              <a:rPr lang="cs-CZ" sz="2800" dirty="0" smtClean="0"/>
              <a:t>1000 m=		km</a:t>
            </a:r>
          </a:p>
          <a:p>
            <a:r>
              <a:rPr lang="cs-CZ" sz="2800" dirty="0" smtClean="0"/>
              <a:t>300 mm=		dm</a:t>
            </a:r>
          </a:p>
        </p:txBody>
      </p:sp>
    </p:spTree>
    <p:extLst>
      <p:ext uri="{BB962C8B-B14F-4D97-AF65-F5344CB8AC3E}">
        <p14:creationId xmlns:p14="http://schemas.microsoft.com/office/powerpoint/2010/main" val="277613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2" name="Přímá spojnice 11"/>
          <p:cNvCxnSpPr/>
          <p:nvPr/>
        </p:nvCxnSpPr>
        <p:spPr>
          <a:xfrm>
            <a:off x="815549" y="2412167"/>
            <a:ext cx="7468038" cy="0"/>
          </a:xfrm>
          <a:prstGeom prst="line">
            <a:avLst/>
          </a:prstGeom>
          <a:ln w="38100"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15"/>
          <p:cNvCxnSpPr/>
          <p:nvPr/>
        </p:nvCxnSpPr>
        <p:spPr>
          <a:xfrm>
            <a:off x="4559965" y="2205146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Přímá spojnice 16"/>
          <p:cNvCxnSpPr/>
          <p:nvPr/>
        </p:nvCxnSpPr>
        <p:spPr>
          <a:xfrm>
            <a:off x="8283587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Přímá spojnice 17"/>
          <p:cNvCxnSpPr/>
          <p:nvPr/>
        </p:nvCxnSpPr>
        <p:spPr>
          <a:xfrm>
            <a:off x="817824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Přímá spojnice 18"/>
          <p:cNvCxnSpPr/>
          <p:nvPr/>
        </p:nvCxnSpPr>
        <p:spPr>
          <a:xfrm>
            <a:off x="3335829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19"/>
          <p:cNvCxnSpPr/>
          <p:nvPr/>
        </p:nvCxnSpPr>
        <p:spPr>
          <a:xfrm>
            <a:off x="2110139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Přímá spojnice 20"/>
          <p:cNvCxnSpPr/>
          <p:nvPr/>
        </p:nvCxnSpPr>
        <p:spPr>
          <a:xfrm>
            <a:off x="5784101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Přímá spojnice 21"/>
          <p:cNvCxnSpPr/>
          <p:nvPr/>
        </p:nvCxnSpPr>
        <p:spPr>
          <a:xfrm>
            <a:off x="7008237" y="2196143"/>
            <a:ext cx="0" cy="504056"/>
          </a:xfrm>
          <a:prstGeom prst="line">
            <a:avLst/>
          </a:prstGeom>
          <a:ln w="38100">
            <a:solidFill>
              <a:srgbClr val="00206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Zahnutá šipka dolů 27"/>
          <p:cNvSpPr/>
          <p:nvPr/>
        </p:nvSpPr>
        <p:spPr>
          <a:xfrm>
            <a:off x="2110139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0" name="Zahnutá šipka dolů 29"/>
          <p:cNvSpPr/>
          <p:nvPr/>
        </p:nvSpPr>
        <p:spPr>
          <a:xfrm>
            <a:off x="843048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1" name="Zahnutá šipka dolů 30"/>
          <p:cNvSpPr/>
          <p:nvPr/>
        </p:nvSpPr>
        <p:spPr>
          <a:xfrm>
            <a:off x="3342725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2" name="Zahnutá šipka dolů 31"/>
          <p:cNvSpPr/>
          <p:nvPr/>
        </p:nvSpPr>
        <p:spPr>
          <a:xfrm>
            <a:off x="4559965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3" name="Zahnutá šipka dolů 32"/>
          <p:cNvSpPr/>
          <p:nvPr/>
        </p:nvSpPr>
        <p:spPr>
          <a:xfrm>
            <a:off x="5808414" y="1620079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4" name="Zahnutá šipka dolů 33"/>
          <p:cNvSpPr/>
          <p:nvPr/>
        </p:nvSpPr>
        <p:spPr>
          <a:xfrm>
            <a:off x="7001485" y="1629082"/>
            <a:ext cx="1292315" cy="576064"/>
          </a:xfrm>
          <a:prstGeom prst="curvedDown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>
              <a:solidFill>
                <a:schemeClr val="tx1"/>
              </a:solidFill>
            </a:endParaRPr>
          </a:p>
        </p:txBody>
      </p:sp>
      <p:sp>
        <p:nvSpPr>
          <p:cNvPr id="36" name="TextovéPole 35"/>
          <p:cNvSpPr txBox="1"/>
          <p:nvPr/>
        </p:nvSpPr>
        <p:spPr>
          <a:xfrm>
            <a:off x="1283059" y="1750194"/>
            <a:ext cx="4122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40" name="Obdélník 39"/>
          <p:cNvSpPr/>
          <p:nvPr/>
        </p:nvSpPr>
        <p:spPr>
          <a:xfrm>
            <a:off x="2550150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2800" dirty="0" smtClean="0"/>
              <a:t>0</a:t>
            </a:r>
            <a:endParaRPr lang="cs-CZ" sz="2800" dirty="0"/>
          </a:p>
        </p:txBody>
      </p:sp>
      <p:sp>
        <p:nvSpPr>
          <p:cNvPr id="42" name="Obdélník 41"/>
          <p:cNvSpPr/>
          <p:nvPr/>
        </p:nvSpPr>
        <p:spPr>
          <a:xfrm>
            <a:off x="3782736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4" name="Obdélník 43"/>
          <p:cNvSpPr/>
          <p:nvPr/>
        </p:nvSpPr>
        <p:spPr>
          <a:xfrm>
            <a:off x="4999976" y="1755908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6" name="Obdélník 45"/>
          <p:cNvSpPr/>
          <p:nvPr/>
        </p:nvSpPr>
        <p:spPr>
          <a:xfrm>
            <a:off x="6248425" y="1755908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48" name="Obdélník 47"/>
          <p:cNvSpPr/>
          <p:nvPr/>
        </p:nvSpPr>
        <p:spPr>
          <a:xfrm>
            <a:off x="7441496" y="1750194"/>
            <a:ext cx="41229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cs-CZ" sz="2800" dirty="0">
                <a:solidFill>
                  <a:prstClr val="black"/>
                </a:solidFill>
              </a:rPr>
              <a:t>0</a:t>
            </a:r>
          </a:p>
        </p:txBody>
      </p:sp>
      <p:sp>
        <p:nvSpPr>
          <p:cNvPr id="51" name="TextovéPole 50"/>
          <p:cNvSpPr txBox="1"/>
          <p:nvPr/>
        </p:nvSpPr>
        <p:spPr>
          <a:xfrm>
            <a:off x="383501" y="2852936"/>
            <a:ext cx="835292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dirty="0"/>
              <a:t>k</a:t>
            </a:r>
            <a:r>
              <a:rPr lang="cs-CZ" sz="3200" dirty="0" smtClean="0"/>
              <a:t>m      			 m 	   dm    cm   mm</a:t>
            </a:r>
            <a:endParaRPr lang="cs-CZ" sz="3200" dirty="0"/>
          </a:p>
        </p:txBody>
      </p:sp>
      <p:sp>
        <p:nvSpPr>
          <p:cNvPr id="53" name="Šipka doprava 52"/>
          <p:cNvSpPr/>
          <p:nvPr/>
        </p:nvSpPr>
        <p:spPr>
          <a:xfrm>
            <a:off x="4716918" y="618330"/>
            <a:ext cx="978408" cy="484632"/>
          </a:xfrm>
          <a:prstGeom prst="righ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4" name="Šipka doleva 53"/>
          <p:cNvSpPr/>
          <p:nvPr/>
        </p:nvSpPr>
        <p:spPr>
          <a:xfrm>
            <a:off x="3468786" y="618330"/>
            <a:ext cx="978408" cy="484632"/>
          </a:xfrm>
          <a:prstGeom prst="leftArrow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6" name="TextovéPole 55"/>
          <p:cNvSpPr txBox="1"/>
          <p:nvPr/>
        </p:nvSpPr>
        <p:spPr>
          <a:xfrm>
            <a:off x="5808414" y="518187"/>
            <a:ext cx="179536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+0 </a:t>
            </a:r>
            <a:r>
              <a:rPr lang="cs-CZ" sz="2000" dirty="0" smtClean="0">
                <a:solidFill>
                  <a:srgbClr val="00B0F0"/>
                </a:solidFill>
              </a:rPr>
              <a:t>(X 10)</a:t>
            </a:r>
            <a:endParaRPr lang="cs-CZ" sz="3200" dirty="0">
              <a:solidFill>
                <a:srgbClr val="0070C0"/>
              </a:solidFill>
            </a:endParaRPr>
          </a:p>
        </p:txBody>
      </p:sp>
      <p:sp>
        <p:nvSpPr>
          <p:cNvPr id="57" name="Obdélník 56"/>
          <p:cNvSpPr/>
          <p:nvPr/>
        </p:nvSpPr>
        <p:spPr>
          <a:xfrm>
            <a:off x="1759757" y="579742"/>
            <a:ext cx="15440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sz="3200" dirty="0" smtClean="0">
                <a:solidFill>
                  <a:srgbClr val="002060"/>
                </a:solidFill>
              </a:rPr>
              <a:t>-0 </a:t>
            </a:r>
            <a:r>
              <a:rPr lang="cs-CZ" sz="2000" dirty="0" smtClean="0">
                <a:solidFill>
                  <a:srgbClr val="00B0F0"/>
                </a:solidFill>
              </a:rPr>
              <a:t>(: 10)</a:t>
            </a:r>
            <a:endParaRPr lang="cs-CZ" sz="2000" dirty="0">
              <a:solidFill>
                <a:srgbClr val="0070C0"/>
              </a:solidFill>
            </a:endParaRPr>
          </a:p>
        </p:txBody>
      </p:sp>
      <p:sp>
        <p:nvSpPr>
          <p:cNvPr id="41" name="TextovéPole 40"/>
          <p:cNvSpPr txBox="1"/>
          <p:nvPr/>
        </p:nvSpPr>
        <p:spPr>
          <a:xfrm>
            <a:off x="491513" y="3573016"/>
            <a:ext cx="81369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2800" dirty="0" smtClean="0">
                <a:solidFill>
                  <a:srgbClr val="0070C0"/>
                </a:solidFill>
              </a:rPr>
              <a:t>Procvičuj:</a:t>
            </a:r>
          </a:p>
        </p:txBody>
      </p:sp>
      <p:sp>
        <p:nvSpPr>
          <p:cNvPr id="2" name="TextovéPole 1"/>
          <p:cNvSpPr txBox="1"/>
          <p:nvPr/>
        </p:nvSpPr>
        <p:spPr>
          <a:xfrm>
            <a:off x="383502" y="4096236"/>
            <a:ext cx="8352928" cy="2246769"/>
          </a:xfrm>
          <a:prstGeom prst="rect">
            <a:avLst/>
          </a:prstGeom>
          <a:noFill/>
        </p:spPr>
        <p:txBody>
          <a:bodyPr wrap="square" numCol="2" rtlCol="0">
            <a:spAutoFit/>
          </a:bodyPr>
          <a:lstStyle/>
          <a:p>
            <a:r>
              <a:rPr lang="cs-CZ" sz="2800" dirty="0" smtClean="0"/>
              <a:t>6 cm	 = 6</a:t>
            </a:r>
            <a:r>
              <a:rPr lang="cs-CZ" sz="2800" dirty="0" smtClean="0">
                <a:solidFill>
                  <a:srgbClr val="0070C0"/>
                </a:solidFill>
              </a:rPr>
              <a:t>0</a:t>
            </a:r>
            <a:r>
              <a:rPr lang="cs-CZ" sz="2800" dirty="0" smtClean="0"/>
              <a:t>    mm</a:t>
            </a:r>
          </a:p>
          <a:p>
            <a:r>
              <a:rPr lang="cs-CZ" sz="2800" dirty="0" smtClean="0"/>
              <a:t>18 m = 18</a:t>
            </a:r>
            <a:r>
              <a:rPr lang="cs-CZ" sz="2800" dirty="0" smtClean="0">
                <a:solidFill>
                  <a:srgbClr val="0070C0"/>
                </a:solidFill>
              </a:rPr>
              <a:t>0</a:t>
            </a:r>
            <a:r>
              <a:rPr lang="cs-CZ" sz="2800" dirty="0" smtClean="0"/>
              <a:t>  dm</a:t>
            </a:r>
          </a:p>
          <a:p>
            <a:r>
              <a:rPr lang="cs-CZ" sz="2800" dirty="0" smtClean="0"/>
              <a:t>9 dm = 9</a:t>
            </a:r>
            <a:r>
              <a:rPr lang="cs-CZ" sz="2800" dirty="0" smtClean="0">
                <a:solidFill>
                  <a:srgbClr val="0070C0"/>
                </a:solidFill>
              </a:rPr>
              <a:t>0</a:t>
            </a:r>
            <a:r>
              <a:rPr lang="cs-CZ" sz="2800" dirty="0" smtClean="0"/>
              <a:t>    cm</a:t>
            </a:r>
          </a:p>
          <a:p>
            <a:r>
              <a:rPr lang="cs-CZ" sz="2800" dirty="0" smtClean="0"/>
              <a:t>1 km = 1</a:t>
            </a:r>
            <a:r>
              <a:rPr lang="cs-CZ" sz="2800" dirty="0" smtClean="0">
                <a:solidFill>
                  <a:srgbClr val="0070C0"/>
                </a:solidFill>
              </a:rPr>
              <a:t>000</a:t>
            </a:r>
            <a:r>
              <a:rPr lang="cs-CZ" sz="2800" dirty="0" smtClean="0"/>
              <a:t> m</a:t>
            </a:r>
          </a:p>
          <a:p>
            <a:r>
              <a:rPr lang="cs-CZ" sz="2800" dirty="0" smtClean="0"/>
              <a:t>2 m   = 2</a:t>
            </a:r>
            <a:r>
              <a:rPr lang="cs-CZ" sz="2800" dirty="0" smtClean="0">
                <a:solidFill>
                  <a:srgbClr val="0070C0"/>
                </a:solidFill>
              </a:rPr>
              <a:t>00</a:t>
            </a:r>
            <a:r>
              <a:rPr lang="cs-CZ" sz="2800" dirty="0" smtClean="0"/>
              <a:t>  cm</a:t>
            </a:r>
          </a:p>
          <a:p>
            <a:r>
              <a:rPr lang="cs-CZ" sz="2800" dirty="0" smtClean="0"/>
              <a:t>40 mm =	4	cm</a:t>
            </a:r>
          </a:p>
          <a:p>
            <a:r>
              <a:rPr lang="cs-CZ" sz="2800" dirty="0" smtClean="0"/>
              <a:t>70 cm  =	7	dm</a:t>
            </a:r>
          </a:p>
          <a:p>
            <a:r>
              <a:rPr lang="cs-CZ" sz="2800" dirty="0" smtClean="0"/>
              <a:t>250 dm=	25	m</a:t>
            </a:r>
          </a:p>
          <a:p>
            <a:r>
              <a:rPr lang="cs-CZ" sz="2800" dirty="0" smtClean="0"/>
              <a:t>1000 m=	1	km</a:t>
            </a:r>
          </a:p>
          <a:p>
            <a:r>
              <a:rPr lang="cs-CZ" sz="2800" dirty="0" smtClean="0"/>
              <a:t>300 mm=	3	dm</a:t>
            </a:r>
          </a:p>
        </p:txBody>
      </p:sp>
      <p:cxnSp>
        <p:nvCxnSpPr>
          <p:cNvPr id="4" name="Přímá spojnice 3"/>
          <p:cNvCxnSpPr/>
          <p:nvPr/>
        </p:nvCxnSpPr>
        <p:spPr>
          <a:xfrm>
            <a:off x="4778334" y="4243241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Přímá spojnice 34"/>
          <p:cNvCxnSpPr/>
          <p:nvPr/>
        </p:nvCxnSpPr>
        <p:spPr>
          <a:xfrm>
            <a:off x="4757205" y="4664978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Přímá spojnice 36"/>
          <p:cNvCxnSpPr/>
          <p:nvPr/>
        </p:nvCxnSpPr>
        <p:spPr>
          <a:xfrm>
            <a:off x="4998049" y="5075604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Přímá spojnice 37"/>
          <p:cNvCxnSpPr/>
          <p:nvPr/>
        </p:nvCxnSpPr>
        <p:spPr>
          <a:xfrm>
            <a:off x="4770853" y="5517232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Přímá spojnice 38"/>
          <p:cNvCxnSpPr/>
          <p:nvPr/>
        </p:nvCxnSpPr>
        <p:spPr>
          <a:xfrm>
            <a:off x="4999976" y="5517232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Přímá spojnice 42"/>
          <p:cNvCxnSpPr/>
          <p:nvPr/>
        </p:nvCxnSpPr>
        <p:spPr>
          <a:xfrm>
            <a:off x="5213792" y="5517232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Přímá spojnice 44"/>
          <p:cNvCxnSpPr/>
          <p:nvPr/>
        </p:nvCxnSpPr>
        <p:spPr>
          <a:xfrm>
            <a:off x="4757205" y="5949280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Přímá spojnice 46"/>
          <p:cNvCxnSpPr/>
          <p:nvPr/>
        </p:nvCxnSpPr>
        <p:spPr>
          <a:xfrm>
            <a:off x="5040263" y="5949280"/>
            <a:ext cx="283058" cy="288032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4856452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gallery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kt">
  <a:themeElements>
    <a:clrScheme name="Aspekt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kt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spek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544</TotalTime>
  <Words>274</Words>
  <Application>Microsoft Office PowerPoint</Application>
  <PresentationFormat>Předvádění na obrazovce (4:3)</PresentationFormat>
  <Paragraphs>119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Aspekt</vt:lpstr>
      <vt:lpstr>Prezentace aplikace PowerPoint</vt:lpstr>
      <vt:lpstr>Anotace</vt:lpstr>
      <vt:lpstr>PŘEVODY JEDNOTEK</vt:lpstr>
      <vt:lpstr>JEDNOTKY DÉLKY</vt:lpstr>
      <vt:lpstr>JEDNOTKY DÉLKY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JEDNOTKY DÉLKY</dc:title>
  <dc:creator>Josefíková Jitka</dc:creator>
  <cp:lastModifiedBy>Ucebna 101</cp:lastModifiedBy>
  <cp:revision>33</cp:revision>
  <dcterms:created xsi:type="dcterms:W3CDTF">2012-02-12T19:01:52Z</dcterms:created>
  <dcterms:modified xsi:type="dcterms:W3CDTF">2012-05-21T20:26:04Z</dcterms:modified>
</cp:coreProperties>
</file>