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6" r:id="rId4"/>
    <p:sldId id="259" r:id="rId5"/>
    <p:sldId id="258" r:id="rId6"/>
    <p:sldId id="260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DBB8E-DADE-4FB2-A44E-7D16A12963E6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722B6-4FC3-4120-8343-6BA1E41374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904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F2E65F8-1E40-48BB-82E6-66965D8038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CC11DE6-4F77-4763-865C-63F24FC5390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25E5D2A-13A1-473E-9901-1A347565DA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468423"/>
              </p:ext>
            </p:extLst>
          </p:nvPr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Jitka Josefíková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VY_32_INOVACE_06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8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Jednotky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hmotnosti -  převody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početní operace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4501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Prezentace slouží k vyvození převodů jednotek a vede žáky k pochopení vztahů mezi jednotkami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28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05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</a:rPr>
              <a:t>JEDNOTKY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HMOTNOSTI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82642" y="3753352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/>
                </a:solidFill>
              </a:rPr>
              <a:t>k</a:t>
            </a:r>
            <a:r>
              <a:rPr lang="cs-CZ" sz="2800" dirty="0" smtClean="0">
                <a:solidFill>
                  <a:schemeClr val="accent1"/>
                </a:solidFill>
              </a:rPr>
              <a:t>ilogram		kg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gram		g</a:t>
            </a:r>
          </a:p>
          <a:p>
            <a:r>
              <a:rPr lang="cs-CZ" sz="2800" dirty="0">
                <a:solidFill>
                  <a:schemeClr val="accent1"/>
                </a:solidFill>
              </a:rPr>
              <a:t>t</a:t>
            </a:r>
            <a:r>
              <a:rPr lang="cs-CZ" sz="2800" dirty="0" smtClean="0">
                <a:solidFill>
                  <a:schemeClr val="accent1"/>
                </a:solidFill>
              </a:rPr>
              <a:t>una			t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dekagram		dkg</a:t>
            </a:r>
          </a:p>
          <a:p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etrický cent	q</a:t>
            </a:r>
            <a:endParaRPr lang="cs-CZ" sz="2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54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/>
                </a:solidFill>
              </a:rPr>
              <a:t>JEDNOTKY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HMOTNOSTI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887515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1 kg	= 1 000 g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1 t	= 1 000 kg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1 kg = 100 dkg</a:t>
            </a:r>
          </a:p>
          <a:p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1 q 	= 100 kg</a:t>
            </a:r>
          </a:p>
          <a:p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1 dkg= 10 g</a:t>
            </a:r>
            <a:endParaRPr lang="cs-CZ" sz="2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837733" y="3967004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82149" y="3759983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8305771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40008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358013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32323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806285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30421" y="3750980"/>
            <a:ext cx="0" cy="50405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ahnutá šipka dolů 11"/>
          <p:cNvSpPr/>
          <p:nvPr/>
        </p:nvSpPr>
        <p:spPr>
          <a:xfrm>
            <a:off x="2132323" y="318391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865232" y="3174916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3364909" y="3174916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4582149" y="318391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>
            <a:off x="5830598" y="3174916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7023669" y="318391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05243" y="3305031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0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72334" y="3305031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0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804920" y="3305031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022160" y="3310745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/>
                </a:solidFill>
              </a:rPr>
              <a:t>0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270609" y="3310745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/>
                </a:solidFill>
              </a:rPr>
              <a:t>0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7463680" y="3305031"/>
            <a:ext cx="41229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/>
                </a:solidFill>
              </a:rPr>
              <a:t>0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444357" y="980728"/>
            <a:ext cx="4448718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JEDNOTKY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HMOTNOSTI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4739102" y="2173167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>
            <a:off x="3490970" y="2173167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5830598" y="2073024"/>
            <a:ext cx="1795362" cy="5847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781941" y="2134579"/>
            <a:ext cx="1544012" cy="58477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92250" y="5085184"/>
            <a:ext cx="8184206" cy="13234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Při posunu o kopeček </a:t>
            </a:r>
            <a:r>
              <a:rPr lang="cs-CZ" sz="2000" dirty="0" smtClean="0">
                <a:solidFill>
                  <a:srgbClr val="FF0000"/>
                </a:solidFill>
              </a:rPr>
              <a:t>vpravo přidáme </a:t>
            </a:r>
            <a:r>
              <a:rPr lang="cs-CZ" sz="2000" dirty="0" smtClean="0"/>
              <a:t>k číslu jednu </a:t>
            </a:r>
            <a:r>
              <a:rPr lang="cs-CZ" sz="2000" dirty="0" smtClean="0">
                <a:solidFill>
                  <a:srgbClr val="FF0000"/>
                </a:solidFill>
              </a:rPr>
              <a:t>nulu</a:t>
            </a:r>
            <a:r>
              <a:rPr lang="cs-CZ" sz="2000" dirty="0" smtClean="0"/>
              <a:t>.</a:t>
            </a:r>
          </a:p>
          <a:p>
            <a:pPr algn="ctr"/>
            <a:r>
              <a:rPr lang="cs-CZ" sz="2000" dirty="0" smtClean="0"/>
              <a:t>(</a:t>
            </a:r>
            <a:r>
              <a:rPr lang="cs-CZ" sz="2000" dirty="0" smtClean="0">
                <a:solidFill>
                  <a:schemeClr val="accent1"/>
                </a:solidFill>
              </a:rPr>
              <a:t>násobíme deseti</a:t>
            </a:r>
            <a:r>
              <a:rPr lang="cs-CZ" sz="2000" dirty="0" smtClean="0"/>
              <a:t>)</a:t>
            </a:r>
          </a:p>
          <a:p>
            <a:pPr algn="ctr"/>
            <a:r>
              <a:rPr lang="cs-CZ" sz="2000" dirty="0" smtClean="0"/>
              <a:t>Při posunu o kopeček </a:t>
            </a:r>
            <a:r>
              <a:rPr lang="cs-CZ" sz="2000" dirty="0" smtClean="0">
                <a:solidFill>
                  <a:srgbClr val="FF0000"/>
                </a:solidFill>
              </a:rPr>
              <a:t>vlevo ubíráme </a:t>
            </a:r>
            <a:r>
              <a:rPr lang="cs-CZ" sz="2000" dirty="0" smtClean="0"/>
              <a:t>od čísla jednu </a:t>
            </a:r>
            <a:r>
              <a:rPr lang="cs-CZ" sz="2000" dirty="0" smtClean="0">
                <a:solidFill>
                  <a:srgbClr val="FF0000"/>
                </a:solidFill>
              </a:rPr>
              <a:t>nulu</a:t>
            </a:r>
            <a:r>
              <a:rPr lang="cs-CZ" sz="2000" dirty="0" smtClean="0"/>
              <a:t>.</a:t>
            </a:r>
          </a:p>
          <a:p>
            <a:pPr algn="ctr"/>
            <a:r>
              <a:rPr lang="cs-CZ" sz="2000" dirty="0" smtClean="0"/>
              <a:t>(</a:t>
            </a:r>
            <a:r>
              <a:rPr lang="cs-CZ" sz="2000" dirty="0" smtClean="0">
                <a:solidFill>
                  <a:schemeClr val="accent1"/>
                </a:solidFill>
              </a:rPr>
              <a:t>dělíme deseti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92250" y="4365104"/>
            <a:ext cx="8184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t        </a:t>
            </a: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q</a:t>
            </a:r>
            <a:r>
              <a:rPr lang="cs-CZ" sz="2800" dirty="0" smtClean="0"/>
              <a:t>			 kg		     </a:t>
            </a: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70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49740" y="3400747"/>
            <a:ext cx="757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1 t = 1 </a:t>
            </a:r>
            <a:r>
              <a:rPr lang="cs-CZ" sz="3200" dirty="0" smtClean="0">
                <a:solidFill>
                  <a:srgbClr val="FF0000"/>
                </a:solidFill>
              </a:rPr>
              <a:t>000</a:t>
            </a:r>
            <a:r>
              <a:rPr lang="cs-CZ" sz="3200" dirty="0" smtClean="0"/>
              <a:t> kg</a:t>
            </a:r>
          </a:p>
          <a:p>
            <a:pPr algn="ctr"/>
            <a:r>
              <a:rPr lang="cs-CZ" sz="3200" dirty="0" smtClean="0"/>
              <a:t>3 kg = 3 </a:t>
            </a:r>
            <a:r>
              <a:rPr lang="cs-CZ" sz="3200" dirty="0" smtClean="0">
                <a:solidFill>
                  <a:srgbClr val="0070C0"/>
                </a:solidFill>
              </a:rPr>
              <a:t>000</a:t>
            </a:r>
            <a:r>
              <a:rPr lang="cs-CZ" sz="3200" dirty="0" smtClean="0"/>
              <a:t> g</a:t>
            </a:r>
          </a:p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63" name="Zahnutá šipka nahoru 62"/>
          <p:cNvSpPr/>
          <p:nvPr/>
        </p:nvSpPr>
        <p:spPr>
          <a:xfrm>
            <a:off x="849740" y="2445111"/>
            <a:ext cx="3706520" cy="395762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4" name="Zahnutá šipka nahoru 63"/>
          <p:cNvSpPr/>
          <p:nvPr/>
        </p:nvSpPr>
        <p:spPr>
          <a:xfrm>
            <a:off x="4611020" y="2470854"/>
            <a:ext cx="3706520" cy="395762"/>
          </a:xfrm>
          <a:prstGeom prst="curvedUp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47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27" name="Zahnutá šipka nahoru 26"/>
          <p:cNvSpPr/>
          <p:nvPr/>
        </p:nvSpPr>
        <p:spPr>
          <a:xfrm>
            <a:off x="7100729" y="2457174"/>
            <a:ext cx="1182858" cy="296753"/>
          </a:xfrm>
          <a:prstGeom prst="curvedUpArrow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49740" y="3400747"/>
            <a:ext cx="7570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12 t = 12</a:t>
            </a:r>
            <a:r>
              <a:rPr lang="cs-CZ" sz="3200" dirty="0">
                <a:solidFill>
                  <a:srgbClr val="0070C0"/>
                </a:solidFill>
              </a:rPr>
              <a:t>0</a:t>
            </a:r>
            <a:r>
              <a:rPr lang="cs-CZ" sz="32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3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</a:p>
          <a:p>
            <a:pPr algn="ctr"/>
            <a:r>
              <a:rPr lang="cs-CZ" sz="3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8 q = 8</a:t>
            </a:r>
            <a:r>
              <a:rPr lang="cs-CZ" sz="3200" dirty="0">
                <a:solidFill>
                  <a:srgbClr val="7030A0"/>
                </a:solidFill>
              </a:rPr>
              <a:t>00</a:t>
            </a:r>
            <a:r>
              <a:rPr lang="cs-CZ" sz="3200" dirty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3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kg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3 kg = 3</a:t>
            </a:r>
            <a:r>
              <a:rPr lang="cs-CZ" sz="3200" dirty="0" smtClean="0">
                <a:solidFill>
                  <a:srgbClr val="FFFF00"/>
                </a:solidFill>
              </a:rPr>
              <a:t>00</a:t>
            </a:r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dkg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5 dkg = 5</a:t>
            </a:r>
            <a:r>
              <a:rPr lang="cs-CZ" sz="3200" dirty="0" smtClean="0">
                <a:solidFill>
                  <a:srgbClr val="00B050"/>
                </a:solidFill>
              </a:rPr>
              <a:t>0</a:t>
            </a:r>
            <a:r>
              <a:rPr lang="cs-CZ" sz="3200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</a:t>
            </a:r>
          </a:p>
          <a:p>
            <a:pPr algn="ctr"/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1 q = 1</a:t>
            </a:r>
            <a:r>
              <a:rPr lang="cs-CZ" sz="3200" dirty="0" smtClean="0">
                <a:solidFill>
                  <a:schemeClr val="accent1"/>
                </a:solidFill>
              </a:rPr>
              <a:t>0 000 </a:t>
            </a:r>
            <a:r>
              <a:rPr lang="cs-CZ" sz="32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endParaRPr lang="cs-CZ" sz="32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5" name="Zahnutá šipka nahoru 64"/>
          <p:cNvSpPr/>
          <p:nvPr/>
        </p:nvSpPr>
        <p:spPr>
          <a:xfrm>
            <a:off x="4587280" y="2412167"/>
            <a:ext cx="2431307" cy="395762"/>
          </a:xfrm>
          <a:prstGeom prst="curvedUp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nahoru 65"/>
          <p:cNvSpPr/>
          <p:nvPr/>
        </p:nvSpPr>
        <p:spPr>
          <a:xfrm>
            <a:off x="2118286" y="2442843"/>
            <a:ext cx="2431307" cy="395762"/>
          </a:xfrm>
          <a:prstGeom prst="curvedUpArrow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Zahnutá šipka nahoru 32"/>
          <p:cNvSpPr/>
          <p:nvPr/>
        </p:nvSpPr>
        <p:spPr>
          <a:xfrm>
            <a:off x="890434" y="2457174"/>
            <a:ext cx="1182858" cy="296753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nahoru 25"/>
          <p:cNvSpPr/>
          <p:nvPr/>
        </p:nvSpPr>
        <p:spPr>
          <a:xfrm>
            <a:off x="2118286" y="2700199"/>
            <a:ext cx="4900301" cy="296753"/>
          </a:xfrm>
          <a:prstGeom prst="curvedUpArrow">
            <a:avLst/>
          </a:prstGeo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02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2987" y="3390051"/>
            <a:ext cx="7570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/>
          </a:p>
          <a:p>
            <a:pPr algn="ctr"/>
            <a:endParaRPr lang="cs-CZ" sz="3200" dirty="0"/>
          </a:p>
          <a:p>
            <a:pPr algn="ctr"/>
            <a:r>
              <a:rPr lang="cs-CZ" sz="3200" dirty="0" smtClean="0"/>
              <a:t>2 </a:t>
            </a:r>
            <a:r>
              <a:rPr lang="cs-CZ" sz="3200" dirty="0" smtClean="0">
                <a:solidFill>
                  <a:srgbClr val="FF0000"/>
                </a:solidFill>
              </a:rPr>
              <a:t>000</a:t>
            </a:r>
            <a:r>
              <a:rPr lang="cs-CZ" sz="3200" dirty="0" smtClean="0"/>
              <a:t> kg = 2 t</a:t>
            </a:r>
          </a:p>
          <a:p>
            <a:pPr algn="ctr"/>
            <a:r>
              <a:rPr lang="cs-CZ" sz="3200" dirty="0" smtClean="0"/>
              <a:t>7 </a:t>
            </a:r>
            <a:r>
              <a:rPr lang="cs-CZ" sz="3200" dirty="0" smtClean="0">
                <a:solidFill>
                  <a:srgbClr val="0070C0"/>
                </a:solidFill>
              </a:rPr>
              <a:t>000</a:t>
            </a:r>
            <a:r>
              <a:rPr lang="cs-CZ" sz="3200" dirty="0" smtClean="0"/>
              <a:t> g = 7 kg </a:t>
            </a:r>
            <a:endParaRPr lang="cs-CZ" sz="3200" dirty="0"/>
          </a:p>
        </p:txBody>
      </p:sp>
      <p:sp>
        <p:nvSpPr>
          <p:cNvPr id="34" name="Zahnutá šipka nahoru 33"/>
          <p:cNvSpPr/>
          <p:nvPr/>
        </p:nvSpPr>
        <p:spPr>
          <a:xfrm>
            <a:off x="843048" y="2457174"/>
            <a:ext cx="3672638" cy="455108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Zahnutá šipka nahoru 34"/>
          <p:cNvSpPr/>
          <p:nvPr/>
        </p:nvSpPr>
        <p:spPr>
          <a:xfrm>
            <a:off x="4635040" y="2407402"/>
            <a:ext cx="3672638" cy="455108"/>
          </a:xfrm>
          <a:prstGeom prst="curvedUpArrow">
            <a:avLst/>
          </a:prstGeom>
          <a:solidFill>
            <a:srgbClr val="00B0F0"/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3371827" y="4436498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632988" y="4436498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909389" y="4469446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342725" y="4941168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603886" y="4974116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874500" y="4974116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443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2987" y="3390051"/>
            <a:ext cx="757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/>
          </a:p>
          <a:p>
            <a:pPr algn="ctr"/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2987" y="3645024"/>
            <a:ext cx="77474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8</a:t>
            </a:r>
            <a:r>
              <a:rPr lang="cs-CZ" sz="32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0</a:t>
            </a:r>
            <a:r>
              <a:rPr lang="cs-CZ" sz="3200" dirty="0" smtClean="0"/>
              <a:t> q = 8 t </a:t>
            </a:r>
            <a:endParaRPr lang="cs-CZ" sz="3200" dirty="0"/>
          </a:p>
          <a:p>
            <a:pPr algn="ctr"/>
            <a:r>
              <a:rPr lang="cs-CZ" sz="3200" dirty="0"/>
              <a:t>3</a:t>
            </a:r>
            <a:r>
              <a:rPr lang="cs-CZ" sz="3200" dirty="0">
                <a:solidFill>
                  <a:srgbClr val="92D050"/>
                </a:solidFill>
              </a:rPr>
              <a:t>00</a:t>
            </a:r>
            <a:r>
              <a:rPr lang="cs-CZ" sz="3200" dirty="0"/>
              <a:t> </a:t>
            </a:r>
            <a:r>
              <a:rPr lang="cs-CZ" sz="3200" dirty="0" smtClean="0"/>
              <a:t>kg </a:t>
            </a:r>
            <a:r>
              <a:rPr lang="cs-CZ" sz="3200" dirty="0"/>
              <a:t>= 3 g</a:t>
            </a:r>
          </a:p>
          <a:p>
            <a:pPr algn="ctr"/>
            <a:r>
              <a:rPr lang="cs-CZ" sz="3200" dirty="0" smtClean="0"/>
              <a:t>5</a:t>
            </a:r>
            <a:r>
              <a:rPr lang="cs-CZ" sz="3200" dirty="0" smtClean="0">
                <a:solidFill>
                  <a:schemeClr val="accent1"/>
                </a:solidFill>
              </a:rPr>
              <a:t>00</a:t>
            </a:r>
            <a:r>
              <a:rPr lang="cs-CZ" sz="3200" dirty="0" smtClean="0"/>
              <a:t> dkg </a:t>
            </a:r>
            <a:r>
              <a:rPr lang="cs-CZ" sz="3200" dirty="0"/>
              <a:t>= 5 </a:t>
            </a:r>
            <a:r>
              <a:rPr lang="cs-CZ" sz="3200" dirty="0" smtClean="0"/>
              <a:t>kg</a:t>
            </a:r>
          </a:p>
          <a:p>
            <a:pPr algn="ctr"/>
            <a:r>
              <a:rPr lang="cs-CZ" sz="3200" dirty="0" smtClean="0"/>
              <a:t>9</a:t>
            </a:r>
            <a:r>
              <a:rPr lang="cs-CZ" sz="3200" dirty="0" smtClean="0">
                <a:solidFill>
                  <a:srgbClr val="0070C0"/>
                </a:solidFill>
              </a:rPr>
              <a:t>0</a:t>
            </a:r>
            <a:r>
              <a:rPr lang="cs-CZ" sz="3200" dirty="0" smtClean="0"/>
              <a:t> g = 9 dkg</a:t>
            </a:r>
            <a:endParaRPr lang="cs-CZ" sz="3200" dirty="0"/>
          </a:p>
          <a:p>
            <a:pPr algn="ctr"/>
            <a:endParaRPr lang="cs-CZ" sz="3200" dirty="0"/>
          </a:p>
        </p:txBody>
      </p:sp>
      <p:sp>
        <p:nvSpPr>
          <p:cNvPr id="42" name="Zahnutá šipka nahoru 41"/>
          <p:cNvSpPr/>
          <p:nvPr/>
        </p:nvSpPr>
        <p:spPr>
          <a:xfrm>
            <a:off x="7059451" y="2457174"/>
            <a:ext cx="1224136" cy="395762"/>
          </a:xfrm>
          <a:prstGeom prst="curvedUpArrow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70C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Zahnutá šipka nahoru 42"/>
          <p:cNvSpPr/>
          <p:nvPr/>
        </p:nvSpPr>
        <p:spPr>
          <a:xfrm>
            <a:off x="877137" y="2457174"/>
            <a:ext cx="1224136" cy="395762"/>
          </a:xfrm>
          <a:prstGeom prst="curvedUpArrow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Zahnutá šipka nahoru 43"/>
          <p:cNvSpPr/>
          <p:nvPr/>
        </p:nvSpPr>
        <p:spPr>
          <a:xfrm>
            <a:off x="4546514" y="2457174"/>
            <a:ext cx="2475173" cy="455108"/>
          </a:xfrm>
          <a:prstGeom prst="curvedUp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Zahnutá šipka nahoru 44"/>
          <p:cNvSpPr/>
          <p:nvPr/>
        </p:nvSpPr>
        <p:spPr>
          <a:xfrm>
            <a:off x="2084792" y="2457174"/>
            <a:ext cx="2475173" cy="455108"/>
          </a:xfrm>
          <a:prstGeom prst="curvedUpArrow">
            <a:avLst/>
          </a:prstGeom>
          <a:solidFill>
            <a:srgbClr val="92D050"/>
          </a:solidFill>
          <a:ln>
            <a:solidFill>
              <a:srgbClr val="92D050"/>
            </a:solidFill>
          </a:ln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6" name="Přímá spojnice 45"/>
          <p:cNvCxnSpPr/>
          <p:nvPr/>
        </p:nvCxnSpPr>
        <p:spPr>
          <a:xfrm>
            <a:off x="3805126" y="3791100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489813" y="5229200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257694" y="4742276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487813" y="4214049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760427" y="4261718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3512122" y="4742276"/>
            <a:ext cx="270614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24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4126" y="4077072"/>
            <a:ext cx="7747445" cy="267765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/>
              <a:t>8 t	     =</a:t>
            </a:r>
            <a:r>
              <a:rPr lang="cs-CZ" sz="2800" dirty="0"/>
              <a:t>	</a:t>
            </a:r>
            <a:r>
              <a:rPr lang="cs-CZ" sz="2800" dirty="0" smtClean="0"/>
              <a:t>kg</a:t>
            </a:r>
          </a:p>
          <a:p>
            <a:r>
              <a:rPr lang="cs-CZ" sz="2800" dirty="0" smtClean="0"/>
              <a:t>7 kg	     =	g</a:t>
            </a:r>
          </a:p>
          <a:p>
            <a:r>
              <a:rPr lang="cs-CZ" sz="2800" dirty="0" smtClean="0"/>
              <a:t>5000 g   =	kg</a:t>
            </a:r>
          </a:p>
          <a:p>
            <a:r>
              <a:rPr lang="cs-CZ" sz="2800" dirty="0" smtClean="0"/>
              <a:t>8000 kg =	t</a:t>
            </a: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3 q	      =	kg</a:t>
            </a:r>
          </a:p>
          <a:p>
            <a:endParaRPr lang="cs-CZ" sz="28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500 kg	=	   q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20 dkg	=	   g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5 t		=	   q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70 g		=	  dkg</a:t>
            </a: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4 kg		=	  dkg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815549" y="3540626"/>
            <a:ext cx="747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Procvičuj: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755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15549" y="2412167"/>
            <a:ext cx="74680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59965" y="2205146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828358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17824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3582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10139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784101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08237" y="2196143"/>
            <a:ext cx="0" cy="50405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2110139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843048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lů 11"/>
          <p:cNvSpPr/>
          <p:nvPr/>
        </p:nvSpPr>
        <p:spPr>
          <a:xfrm>
            <a:off x="3342725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>
            <a:off x="455996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ů 13"/>
          <p:cNvSpPr/>
          <p:nvPr/>
        </p:nvSpPr>
        <p:spPr>
          <a:xfrm>
            <a:off x="5808414" y="1620079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ů 14"/>
          <p:cNvSpPr/>
          <p:nvPr/>
        </p:nvSpPr>
        <p:spPr>
          <a:xfrm>
            <a:off x="7001485" y="1629082"/>
            <a:ext cx="1292315" cy="576064"/>
          </a:xfrm>
          <a:prstGeom prst="curved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3059" y="1750194"/>
            <a:ext cx="412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2550150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378273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999976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248425" y="175590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7441496" y="1750194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0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4716918" y="618330"/>
            <a:ext cx="978408" cy="484632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3468786" y="618330"/>
            <a:ext cx="978408" cy="484632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808414" y="518187"/>
            <a:ext cx="179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+0 </a:t>
            </a:r>
            <a:r>
              <a:rPr lang="cs-CZ" sz="2000" dirty="0" smtClean="0">
                <a:solidFill>
                  <a:schemeClr val="accent1"/>
                </a:solidFill>
              </a:rPr>
              <a:t>(X 10)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59757" y="579742"/>
            <a:ext cx="15440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-0 </a:t>
            </a:r>
            <a:r>
              <a:rPr lang="cs-CZ" sz="2000" dirty="0" smtClean="0">
                <a:solidFill>
                  <a:schemeClr val="accent1"/>
                </a:solidFill>
              </a:rPr>
              <a:t>(: 10)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11560" y="2848575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t	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</a:t>
            </a:r>
            <a:r>
              <a:rPr lang="cs-CZ" sz="2800" dirty="0" smtClean="0"/>
              <a:t>			kg		     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dkg</a:t>
            </a:r>
            <a:r>
              <a:rPr lang="cs-CZ" sz="2800" dirty="0" smtClean="0"/>
              <a:t>	  g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4126" y="4077072"/>
            <a:ext cx="7747445" cy="267765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/>
              <a:t>8 t	   = 8</a:t>
            </a:r>
            <a:r>
              <a:rPr lang="cs-CZ" sz="2800" dirty="0" smtClean="0">
                <a:solidFill>
                  <a:srgbClr val="FF0000"/>
                </a:solidFill>
              </a:rPr>
              <a:t>000</a:t>
            </a:r>
            <a:r>
              <a:rPr lang="cs-CZ" sz="2800" dirty="0"/>
              <a:t>	</a:t>
            </a:r>
            <a:r>
              <a:rPr lang="cs-CZ" sz="2800" dirty="0" smtClean="0"/>
              <a:t>kg</a:t>
            </a:r>
          </a:p>
          <a:p>
            <a:r>
              <a:rPr lang="cs-CZ" sz="2800" dirty="0" smtClean="0"/>
              <a:t>7 kg	   = 7</a:t>
            </a:r>
            <a:r>
              <a:rPr lang="cs-CZ" sz="2800" dirty="0" smtClean="0">
                <a:solidFill>
                  <a:srgbClr val="FF0000"/>
                </a:solidFill>
              </a:rPr>
              <a:t>000</a:t>
            </a:r>
            <a:r>
              <a:rPr lang="cs-CZ" sz="2800" dirty="0" smtClean="0"/>
              <a:t>	g</a:t>
            </a:r>
          </a:p>
          <a:p>
            <a:r>
              <a:rPr lang="cs-CZ" sz="2800" dirty="0" smtClean="0"/>
              <a:t>5 000 g  = 5	kg</a:t>
            </a:r>
          </a:p>
          <a:p>
            <a:r>
              <a:rPr lang="cs-CZ" sz="2800" dirty="0" smtClean="0"/>
              <a:t>8 000 kg = 8	t</a:t>
            </a: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3 q	     = 3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	kg</a:t>
            </a:r>
          </a:p>
          <a:p>
            <a:endParaRPr lang="cs-CZ" sz="28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500 kg	= 5	   q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20 dkg	= 20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  g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5 t		= 5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	   q</a:t>
            </a:r>
            <a:endParaRPr lang="cs-CZ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70 g		= 7    dkg</a:t>
            </a:r>
          </a:p>
          <a:p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4 kg		= 4</a:t>
            </a:r>
            <a:r>
              <a:rPr lang="cs-CZ" sz="2800" dirty="0" smtClean="0">
                <a:solidFill>
                  <a:srgbClr val="FF0000"/>
                </a:solidFill>
              </a:rPr>
              <a:t>00</a:t>
            </a:r>
            <a:r>
              <a:rPr lang="cs-CZ" sz="28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dkg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815549" y="3540626"/>
            <a:ext cx="7478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Procvičuj:</a:t>
            </a:r>
            <a:endParaRPr lang="cs-CZ" sz="2800" dirty="0">
              <a:solidFill>
                <a:schemeClr val="accent1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4858447" y="4226138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058735" y="4243241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819540" y="5497204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618228" y="5013176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412293" y="5039930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141530" y="5039930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618228" y="5508718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424876" y="5508718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194607" y="5508718"/>
            <a:ext cx="283058" cy="2880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016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336</TotalTime>
  <Words>310</Words>
  <Application>Microsoft Office PowerPoint</Application>
  <PresentationFormat>Předvádění na obrazovce (4:3)</PresentationFormat>
  <Paragraphs>138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Anotace</vt:lpstr>
      <vt:lpstr>PŘEVODY JEDNOTEK</vt:lpstr>
      <vt:lpstr>JEDNOTKY HMOTNOSTI</vt:lpstr>
      <vt:lpstr>JEDNOTKY HMOTNOSTI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</dc:title>
  <dc:creator>Josefíková Jitka</dc:creator>
  <cp:lastModifiedBy>Ucebna 101</cp:lastModifiedBy>
  <cp:revision>31</cp:revision>
  <dcterms:created xsi:type="dcterms:W3CDTF">2012-02-13T18:16:52Z</dcterms:created>
  <dcterms:modified xsi:type="dcterms:W3CDTF">2012-05-19T22:47:13Z</dcterms:modified>
</cp:coreProperties>
</file>