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6" r:id="rId2"/>
    <p:sldId id="277" r:id="rId3"/>
    <p:sldId id="256" r:id="rId4"/>
    <p:sldId id="259" r:id="rId5"/>
    <p:sldId id="258" r:id="rId6"/>
    <p:sldId id="260" r:id="rId7"/>
    <p:sldId id="268" r:id="rId8"/>
    <p:sldId id="269" r:id="rId9"/>
    <p:sldId id="270" r:id="rId10"/>
    <p:sldId id="271" r:id="rId11"/>
    <p:sldId id="272" r:id="rId12"/>
    <p:sldId id="274" r:id="rId13"/>
    <p:sldId id="27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6C12C-4AE4-4CFC-A4BA-8324B57515AC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374C6F-2BBF-4F6B-A408-A6D2E076AE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33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F2E65F8-1E40-48BB-82E6-66965D8038C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CC11DE6-4F77-4763-865C-63F24FC53909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E5D2A-13A1-473E-9901-1A347565DA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7009151"/>
              </p:ext>
            </p:extLst>
          </p:nvPr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Josefíková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VY_32_INOVACE_09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Jednotky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objemu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převody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početní operace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45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CC00"/>
                </a:solidFill>
              </a:rPr>
              <a:t>Anotace</a:t>
            </a:r>
            <a:endParaRPr lang="cs-CZ" dirty="0">
              <a:solidFill>
                <a:srgbClr val="00CC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Prezentace slouží k vyvození převodů jednotek a vede žáky k pochopení vztahů mezi jednotkami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116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CC00"/>
                </a:solidFill>
              </a:rPr>
              <a:t>PŘEVODY JEDNOTEK</a:t>
            </a:r>
            <a:endParaRPr lang="cs-CZ" dirty="0">
              <a:solidFill>
                <a:srgbClr val="00CC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JEDNOTKY OBJEMU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205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CC00"/>
                </a:solidFill>
              </a:rPr>
              <a:t>JEDNOTKY OBJEMU</a:t>
            </a:r>
            <a:endParaRPr lang="cs-CZ" dirty="0">
              <a:solidFill>
                <a:srgbClr val="00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72378" y="3753352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CC00"/>
                </a:solidFill>
              </a:rPr>
              <a:t>h</a:t>
            </a:r>
            <a:r>
              <a:rPr lang="cs-CZ" sz="2800" dirty="0" smtClean="0">
                <a:solidFill>
                  <a:srgbClr val="00CC00"/>
                </a:solidFill>
              </a:rPr>
              <a:t>ektolitr		hl</a:t>
            </a:r>
          </a:p>
          <a:p>
            <a:r>
              <a:rPr lang="cs-CZ" sz="2800" dirty="0">
                <a:solidFill>
                  <a:srgbClr val="00CC00"/>
                </a:solidFill>
              </a:rPr>
              <a:t>l</a:t>
            </a:r>
            <a:r>
              <a:rPr lang="cs-CZ" sz="2800" dirty="0" smtClean="0">
                <a:solidFill>
                  <a:srgbClr val="00CC00"/>
                </a:solidFill>
              </a:rPr>
              <a:t>itr			l</a:t>
            </a:r>
          </a:p>
          <a:p>
            <a:r>
              <a:rPr lang="cs-CZ" sz="2800" dirty="0" smtClean="0">
                <a:solidFill>
                  <a:srgbClr val="00CC00"/>
                </a:solidFill>
              </a:rPr>
              <a:t>mililitr		ml</a:t>
            </a:r>
          </a:p>
          <a:p>
            <a:endParaRPr lang="cs-CZ" sz="2800" dirty="0">
              <a:solidFill>
                <a:srgbClr val="00CC00"/>
              </a:solidFill>
            </a:endParaRPr>
          </a:p>
          <a:p>
            <a:r>
              <a:rPr lang="cs-CZ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ecilitr		dl</a:t>
            </a:r>
          </a:p>
          <a:p>
            <a:r>
              <a:rPr lang="cs-CZ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c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entilitr		cl</a:t>
            </a:r>
            <a:endParaRPr lang="cs-CZ" sz="28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54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00CC00"/>
                </a:solidFill>
              </a:rPr>
              <a:t>JEDNOTKY OBJEMU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3887515"/>
            <a:ext cx="4680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1 l	= 1 000 ml</a:t>
            </a:r>
          </a:p>
          <a:p>
            <a:r>
              <a:rPr lang="cs-CZ" sz="2800" dirty="0" smtClean="0">
                <a:solidFill>
                  <a:srgbClr val="00CC00"/>
                </a:solidFill>
              </a:rPr>
              <a:t>1 hl	= 100 l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 l 	= 10 dl = 100 cl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 dl 	= 10 cl = 100 ml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 cl 	= 10 ml</a:t>
            </a:r>
            <a:endParaRPr lang="cs-CZ" sz="28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37733" y="3967004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82149" y="3759983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305771" y="3750980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40008" y="3750980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58013" y="3750980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32323" y="3750980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806285" y="3750980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30421" y="3750980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32323" y="3183919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65232" y="3174916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64909" y="3174916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82149" y="3183919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30598" y="3174916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23669" y="3183919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305243" y="3305031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72334" y="3305031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804920" y="3305031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22160" y="3310745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70609" y="3310745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63680" y="3305031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819074" y="980728"/>
            <a:ext cx="369928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CC00"/>
                </a:solidFill>
              </a:rPr>
              <a:t>JEDNOTKY OBJEMU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6" name="Šipka doprava 25"/>
          <p:cNvSpPr/>
          <p:nvPr/>
        </p:nvSpPr>
        <p:spPr>
          <a:xfrm>
            <a:off x="4739102" y="2173167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90970" y="2173167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30598" y="2073024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81941" y="2073024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92250" y="5085184"/>
            <a:ext cx="8184206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Při posunu o kopeček </a:t>
            </a:r>
            <a:r>
              <a:rPr lang="cs-CZ" sz="2000" dirty="0" smtClean="0">
                <a:solidFill>
                  <a:srgbClr val="00B050"/>
                </a:solidFill>
              </a:rPr>
              <a:t>vpravo přidáme </a:t>
            </a:r>
            <a:r>
              <a:rPr lang="cs-CZ" sz="2000" dirty="0" smtClean="0"/>
              <a:t>k číslu jednu </a:t>
            </a:r>
            <a:r>
              <a:rPr lang="cs-CZ" sz="2000" dirty="0" smtClean="0">
                <a:solidFill>
                  <a:srgbClr val="00B050"/>
                </a:solidFill>
              </a:rPr>
              <a:t>nulu</a:t>
            </a:r>
            <a:r>
              <a:rPr lang="cs-CZ" sz="2000" dirty="0" smtClean="0"/>
              <a:t>.</a:t>
            </a:r>
          </a:p>
          <a:p>
            <a:pPr algn="ctr"/>
            <a:r>
              <a:rPr lang="cs-CZ" sz="2000" dirty="0" smtClean="0"/>
              <a:t>(</a:t>
            </a:r>
            <a:r>
              <a:rPr lang="cs-CZ" sz="2000" dirty="0" smtClean="0">
                <a:solidFill>
                  <a:srgbClr val="00CC00"/>
                </a:solidFill>
              </a:rPr>
              <a:t>násobíme deseti</a:t>
            </a:r>
            <a:r>
              <a:rPr lang="cs-CZ" sz="2000" dirty="0" smtClean="0"/>
              <a:t>)</a:t>
            </a:r>
          </a:p>
          <a:p>
            <a:pPr algn="ctr"/>
            <a:r>
              <a:rPr lang="cs-CZ" sz="2000" dirty="0" smtClean="0"/>
              <a:t>Při posunu o kopeček </a:t>
            </a:r>
            <a:r>
              <a:rPr lang="cs-CZ" sz="2000" dirty="0" smtClean="0">
                <a:solidFill>
                  <a:srgbClr val="00B050"/>
                </a:solidFill>
              </a:rPr>
              <a:t>vlevo ubíráme </a:t>
            </a:r>
            <a:r>
              <a:rPr lang="cs-CZ" sz="2000" dirty="0" smtClean="0"/>
              <a:t>od čísla jednu </a:t>
            </a:r>
            <a:r>
              <a:rPr lang="cs-CZ" sz="2000" dirty="0" smtClean="0">
                <a:solidFill>
                  <a:srgbClr val="00B050"/>
                </a:solidFill>
              </a:rPr>
              <a:t>nulu</a:t>
            </a:r>
            <a:r>
              <a:rPr lang="cs-CZ" sz="2000" dirty="0" smtClean="0"/>
              <a:t>.</a:t>
            </a:r>
          </a:p>
          <a:p>
            <a:pPr algn="ctr"/>
            <a:r>
              <a:rPr lang="cs-CZ" sz="2000" dirty="0" smtClean="0"/>
              <a:t>(</a:t>
            </a:r>
            <a:r>
              <a:rPr lang="cs-CZ" sz="2000" dirty="0" smtClean="0">
                <a:solidFill>
                  <a:srgbClr val="00CC00"/>
                </a:solidFill>
              </a:rPr>
              <a:t>dělíme deseti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492250" y="4365104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0702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7764" y="3594982"/>
            <a:ext cx="818420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 hl = 100 l</a:t>
            </a:r>
          </a:p>
          <a:p>
            <a:pPr algn="ctr"/>
            <a:r>
              <a:rPr lang="cs-CZ" sz="3200" dirty="0" smtClean="0"/>
              <a:t>1 l = 1 000 ml</a:t>
            </a:r>
          </a:p>
          <a:p>
            <a:pPr algn="ctr"/>
            <a:endParaRPr lang="cs-CZ" sz="3200" dirty="0"/>
          </a:p>
          <a:p>
            <a:pPr algn="ctr"/>
            <a:r>
              <a:rPr lang="cs-CZ" sz="32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 l = 10 dl = 100 cl</a:t>
            </a:r>
          </a:p>
          <a:p>
            <a:pPr algn="ctr"/>
            <a:r>
              <a:rPr lang="cs-CZ" sz="32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 dl = 10 cl = 100 ml</a:t>
            </a:r>
          </a:p>
          <a:p>
            <a:pPr algn="ctr"/>
            <a:r>
              <a:rPr lang="cs-CZ" sz="32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 cl = 10 ml</a:t>
            </a:r>
            <a:endParaRPr lang="cs-CZ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11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7764" y="4149080"/>
            <a:ext cx="8184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4</a:t>
            </a:r>
            <a:r>
              <a:rPr lang="cs-CZ" sz="3200" dirty="0" smtClean="0"/>
              <a:t> hl = 4</a:t>
            </a:r>
            <a:r>
              <a:rPr lang="cs-CZ" sz="3200" dirty="0" smtClean="0">
                <a:solidFill>
                  <a:srgbClr val="7030A0"/>
                </a:solidFill>
              </a:rPr>
              <a:t>00</a:t>
            </a:r>
            <a:r>
              <a:rPr lang="cs-CZ" sz="3200" dirty="0" smtClean="0"/>
              <a:t> l</a:t>
            </a:r>
          </a:p>
          <a:p>
            <a:pPr algn="ctr"/>
            <a:r>
              <a:rPr lang="cs-CZ" sz="3200" dirty="0" smtClean="0"/>
              <a:t>1 l = 1 </a:t>
            </a:r>
            <a:r>
              <a:rPr lang="cs-CZ" sz="3200" dirty="0" smtClean="0">
                <a:solidFill>
                  <a:srgbClr val="FF0000"/>
                </a:solidFill>
              </a:rPr>
              <a:t>000</a:t>
            </a:r>
            <a:r>
              <a:rPr lang="cs-CZ" sz="3200" dirty="0" smtClean="0"/>
              <a:t> ml</a:t>
            </a:r>
          </a:p>
          <a:p>
            <a:pPr algn="ctr"/>
            <a:endParaRPr lang="cs-CZ" sz="3200" dirty="0"/>
          </a:p>
        </p:txBody>
      </p:sp>
      <p:sp>
        <p:nvSpPr>
          <p:cNvPr id="30" name="Zahnutá šipka nahoru 29"/>
          <p:cNvSpPr/>
          <p:nvPr/>
        </p:nvSpPr>
        <p:spPr>
          <a:xfrm>
            <a:off x="2146592" y="2603710"/>
            <a:ext cx="2431307" cy="395762"/>
          </a:xfrm>
          <a:prstGeom prst="curvedUp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nahoru 30"/>
          <p:cNvSpPr/>
          <p:nvPr/>
        </p:nvSpPr>
        <p:spPr>
          <a:xfrm>
            <a:off x="4609009" y="2618984"/>
            <a:ext cx="3706520" cy="395762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89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5163" y="3598782"/>
            <a:ext cx="8184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4</a:t>
            </a:r>
            <a:r>
              <a:rPr lang="cs-CZ" sz="3200" dirty="0" smtClean="0"/>
              <a:t> l = 4</a:t>
            </a:r>
            <a:r>
              <a:rPr lang="cs-CZ" sz="3200" dirty="0" smtClean="0">
                <a:solidFill>
                  <a:srgbClr val="7030A0"/>
                </a:solidFill>
              </a:rPr>
              <a:t>00</a:t>
            </a:r>
            <a:r>
              <a:rPr lang="cs-CZ" sz="3200" dirty="0" smtClean="0"/>
              <a:t> cl</a:t>
            </a:r>
          </a:p>
          <a:p>
            <a:pPr algn="ctr"/>
            <a:r>
              <a:rPr lang="cs-CZ" sz="3200" dirty="0" smtClean="0"/>
              <a:t>1 hl = 1</a:t>
            </a:r>
            <a:r>
              <a:rPr lang="cs-CZ" sz="3200" dirty="0" smtClean="0">
                <a:solidFill>
                  <a:schemeClr val="accent1"/>
                </a:solidFill>
              </a:rPr>
              <a:t>0 000 </a:t>
            </a:r>
            <a:r>
              <a:rPr lang="cs-CZ" sz="3200" dirty="0" smtClean="0"/>
              <a:t>cl</a:t>
            </a:r>
          </a:p>
          <a:p>
            <a:pPr algn="ctr"/>
            <a:r>
              <a:rPr lang="cs-CZ" sz="3200" dirty="0" smtClean="0"/>
              <a:t>13 l = 13</a:t>
            </a:r>
            <a:r>
              <a:rPr lang="cs-CZ" sz="3200" dirty="0" smtClean="0">
                <a:solidFill>
                  <a:srgbClr val="FF0000"/>
                </a:solidFill>
              </a:rPr>
              <a:t>0</a:t>
            </a:r>
            <a:r>
              <a:rPr lang="cs-CZ" sz="3200" dirty="0" smtClean="0"/>
              <a:t> dl</a:t>
            </a:r>
          </a:p>
          <a:p>
            <a:pPr algn="ctr"/>
            <a:r>
              <a:rPr lang="cs-CZ" sz="3200" dirty="0" smtClean="0"/>
              <a:t>55 dl = 55</a:t>
            </a:r>
            <a:r>
              <a:rPr lang="cs-CZ" sz="3200" dirty="0" smtClean="0">
                <a:solidFill>
                  <a:srgbClr val="0070C0"/>
                </a:solidFill>
              </a:rPr>
              <a:t>0</a:t>
            </a:r>
            <a:r>
              <a:rPr lang="cs-CZ" sz="3200" dirty="0" smtClean="0"/>
              <a:t> cl</a:t>
            </a:r>
          </a:p>
          <a:p>
            <a:pPr algn="ctr"/>
            <a:r>
              <a:rPr lang="cs-CZ" sz="3200" dirty="0" smtClean="0"/>
              <a:t>8 cl = 8</a:t>
            </a:r>
            <a:r>
              <a:rPr lang="cs-CZ" sz="3200" dirty="0" smtClean="0">
                <a:solidFill>
                  <a:srgbClr val="FFFF00"/>
                </a:solidFill>
              </a:rPr>
              <a:t>0</a:t>
            </a:r>
            <a:r>
              <a:rPr lang="cs-CZ" sz="3200" dirty="0" smtClean="0"/>
              <a:t> ml</a:t>
            </a:r>
          </a:p>
          <a:p>
            <a:pPr algn="ctr"/>
            <a:r>
              <a:rPr lang="cs-CZ" sz="3200" dirty="0" smtClean="0"/>
              <a:t>7 dl = 700 ml</a:t>
            </a:r>
          </a:p>
          <a:p>
            <a:pPr algn="ctr"/>
            <a:endParaRPr lang="cs-CZ" sz="3200" dirty="0"/>
          </a:p>
        </p:txBody>
      </p:sp>
      <p:sp>
        <p:nvSpPr>
          <p:cNvPr id="30" name="Zahnutá šipka nahoru 29"/>
          <p:cNvSpPr/>
          <p:nvPr/>
        </p:nvSpPr>
        <p:spPr>
          <a:xfrm>
            <a:off x="4646146" y="2814023"/>
            <a:ext cx="2431307" cy="395762"/>
          </a:xfrm>
          <a:prstGeom prst="curvedUp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nahoru 32"/>
          <p:cNvSpPr/>
          <p:nvPr/>
        </p:nvSpPr>
        <p:spPr>
          <a:xfrm>
            <a:off x="7051072" y="2575134"/>
            <a:ext cx="1182858" cy="296753"/>
          </a:xfrm>
          <a:prstGeom prst="curved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nahoru 33"/>
          <p:cNvSpPr/>
          <p:nvPr/>
        </p:nvSpPr>
        <p:spPr>
          <a:xfrm>
            <a:off x="2118286" y="2700199"/>
            <a:ext cx="4900301" cy="296753"/>
          </a:xfrm>
          <a:prstGeom prst="curvedUp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Zahnutá šipka nahoru 34"/>
          <p:cNvSpPr/>
          <p:nvPr/>
        </p:nvSpPr>
        <p:spPr>
          <a:xfrm>
            <a:off x="4582020" y="2565572"/>
            <a:ext cx="1182858" cy="296753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Zahnutá šipka nahoru 35"/>
          <p:cNvSpPr/>
          <p:nvPr/>
        </p:nvSpPr>
        <p:spPr>
          <a:xfrm>
            <a:off x="5843426" y="2586054"/>
            <a:ext cx="1182858" cy="296753"/>
          </a:xfrm>
          <a:prstGeom prst="curvedUp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30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5163" y="3598782"/>
            <a:ext cx="81842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200" dirty="0" smtClean="0"/>
          </a:p>
          <a:p>
            <a:pPr algn="ctr"/>
            <a:endParaRPr lang="cs-CZ" sz="3200" dirty="0"/>
          </a:p>
          <a:p>
            <a:pPr algn="ctr"/>
            <a:r>
              <a:rPr lang="cs-CZ" sz="3200" dirty="0" smtClean="0"/>
              <a:t>2</a:t>
            </a:r>
            <a:r>
              <a:rPr lang="cs-CZ" sz="3200" dirty="0" smtClean="0">
                <a:solidFill>
                  <a:schemeClr val="accent1"/>
                </a:solidFill>
              </a:rPr>
              <a:t>00</a:t>
            </a:r>
            <a:r>
              <a:rPr lang="cs-CZ" sz="3200" dirty="0" smtClean="0"/>
              <a:t> l = 2 hl</a:t>
            </a:r>
          </a:p>
          <a:p>
            <a:pPr algn="ctr"/>
            <a:r>
              <a:rPr lang="cs-CZ" sz="3200" dirty="0" smtClean="0"/>
              <a:t>1 </a:t>
            </a:r>
            <a:r>
              <a:rPr lang="cs-CZ" sz="3200" dirty="0" smtClean="0">
                <a:solidFill>
                  <a:srgbClr val="FF0000"/>
                </a:solidFill>
              </a:rPr>
              <a:t>000</a:t>
            </a:r>
            <a:r>
              <a:rPr lang="cs-CZ" sz="3200" dirty="0" smtClean="0"/>
              <a:t> ml = 1 l</a:t>
            </a:r>
            <a:endParaRPr lang="cs-CZ" sz="3200" dirty="0"/>
          </a:p>
        </p:txBody>
      </p:sp>
      <p:sp>
        <p:nvSpPr>
          <p:cNvPr id="37" name="Zahnutá šipka nahoru 36"/>
          <p:cNvSpPr/>
          <p:nvPr/>
        </p:nvSpPr>
        <p:spPr>
          <a:xfrm>
            <a:off x="4623890" y="2607272"/>
            <a:ext cx="3672638" cy="455108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Zahnutá šipka nahoru 37"/>
          <p:cNvSpPr/>
          <p:nvPr/>
        </p:nvSpPr>
        <p:spPr>
          <a:xfrm>
            <a:off x="2126791" y="2628184"/>
            <a:ext cx="2475173" cy="455108"/>
          </a:xfrm>
          <a:prstGeom prst="curved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39" name="Přímá spojnice 38"/>
          <p:cNvCxnSpPr/>
          <p:nvPr/>
        </p:nvCxnSpPr>
        <p:spPr>
          <a:xfrm>
            <a:off x="3861273" y="4672426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590659" y="4707299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3999868" y="5140412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725966" y="5140412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3476688" y="5167765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956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5163" y="3598782"/>
            <a:ext cx="81842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</a:t>
            </a:r>
            <a:r>
              <a:rPr lang="cs-CZ" sz="3200" dirty="0" smtClean="0">
                <a:solidFill>
                  <a:schemeClr val="accent1"/>
                </a:solidFill>
              </a:rPr>
              <a:t>000</a:t>
            </a:r>
            <a:r>
              <a:rPr lang="cs-CZ" sz="3200" dirty="0" smtClean="0"/>
              <a:t> dl = 2 hl</a:t>
            </a:r>
          </a:p>
          <a:p>
            <a:pPr algn="ctr"/>
            <a:r>
              <a:rPr lang="cs-CZ" sz="3200" dirty="0" smtClean="0"/>
              <a:t>1</a:t>
            </a:r>
            <a:r>
              <a:rPr lang="cs-CZ" sz="3200" dirty="0" smtClean="0">
                <a:solidFill>
                  <a:srgbClr val="FF0000"/>
                </a:solidFill>
              </a:rPr>
              <a:t>00</a:t>
            </a:r>
            <a:r>
              <a:rPr lang="cs-CZ" sz="3200" dirty="0" smtClean="0"/>
              <a:t> </a:t>
            </a:r>
            <a:r>
              <a:rPr lang="cs-CZ" sz="3200" dirty="0"/>
              <a:t>c</a:t>
            </a:r>
            <a:r>
              <a:rPr lang="cs-CZ" sz="3200" dirty="0" smtClean="0"/>
              <a:t>l = 1 l</a:t>
            </a:r>
          </a:p>
          <a:p>
            <a:pPr algn="ctr"/>
            <a:r>
              <a:rPr lang="cs-CZ" sz="3200" dirty="0" smtClean="0"/>
              <a:t>5</a:t>
            </a:r>
            <a:r>
              <a:rPr lang="cs-CZ" sz="3200" dirty="0" smtClean="0">
                <a:solidFill>
                  <a:srgbClr val="7030A0"/>
                </a:solidFill>
              </a:rPr>
              <a:t>0</a:t>
            </a:r>
            <a:r>
              <a:rPr lang="cs-CZ" sz="3200" dirty="0" smtClean="0"/>
              <a:t> dl = 5 l</a:t>
            </a:r>
          </a:p>
          <a:p>
            <a:pPr algn="ctr"/>
            <a:r>
              <a:rPr lang="cs-CZ" sz="3200" dirty="0" smtClean="0"/>
              <a:t>46</a:t>
            </a:r>
            <a:r>
              <a:rPr lang="cs-CZ" sz="3200" dirty="0" smtClean="0">
                <a:solidFill>
                  <a:srgbClr val="FFFF00"/>
                </a:solidFill>
              </a:rPr>
              <a:t>0</a:t>
            </a:r>
            <a:r>
              <a:rPr lang="cs-CZ" sz="3200" dirty="0" smtClean="0"/>
              <a:t> cl = 46 dl</a:t>
            </a:r>
          </a:p>
          <a:p>
            <a:pPr algn="ctr"/>
            <a:r>
              <a:rPr lang="cs-CZ" sz="3200" dirty="0" smtClean="0"/>
              <a:t>7</a:t>
            </a:r>
            <a:r>
              <a:rPr lang="cs-CZ" sz="3200" dirty="0" smtClean="0">
                <a:solidFill>
                  <a:srgbClr val="0070C0"/>
                </a:solidFill>
              </a:rPr>
              <a:t>0</a:t>
            </a:r>
            <a:r>
              <a:rPr lang="cs-CZ" sz="3200" dirty="0" smtClean="0"/>
              <a:t> ml = 7 cl</a:t>
            </a:r>
            <a:endParaRPr lang="cs-CZ" sz="3200" dirty="0"/>
          </a:p>
        </p:txBody>
      </p:sp>
      <p:cxnSp>
        <p:nvCxnSpPr>
          <p:cNvPr id="39" name="Přímá spojnice 38"/>
          <p:cNvCxnSpPr/>
          <p:nvPr/>
        </p:nvCxnSpPr>
        <p:spPr>
          <a:xfrm>
            <a:off x="3747302" y="4672426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926125" y="422108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3559553" y="569495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655127" y="5184677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3621656" y="422108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Zahnutá šipka nahoru 34"/>
          <p:cNvSpPr/>
          <p:nvPr/>
        </p:nvSpPr>
        <p:spPr>
          <a:xfrm>
            <a:off x="4555738" y="2585325"/>
            <a:ext cx="1224136" cy="395762"/>
          </a:xfrm>
          <a:prstGeom prst="curvedUp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4" name="Zahnutá šipka nahoru 43"/>
          <p:cNvSpPr/>
          <p:nvPr/>
        </p:nvSpPr>
        <p:spPr>
          <a:xfrm>
            <a:off x="7077362" y="2558703"/>
            <a:ext cx="1224136" cy="395762"/>
          </a:xfrm>
          <a:prstGeom prst="curvedUp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70C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5" name="Zahnutá šipka nahoru 44"/>
          <p:cNvSpPr/>
          <p:nvPr/>
        </p:nvSpPr>
        <p:spPr>
          <a:xfrm>
            <a:off x="5816112" y="2594707"/>
            <a:ext cx="1224136" cy="395762"/>
          </a:xfrm>
          <a:prstGeom prst="curved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6" name="Zahnutá šipka nahoru 45"/>
          <p:cNvSpPr/>
          <p:nvPr/>
        </p:nvSpPr>
        <p:spPr>
          <a:xfrm>
            <a:off x="4602189" y="2753533"/>
            <a:ext cx="2475173" cy="455108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7" name="Zahnutá šipka nahoru 46"/>
          <p:cNvSpPr/>
          <p:nvPr/>
        </p:nvSpPr>
        <p:spPr>
          <a:xfrm>
            <a:off x="2130993" y="2547131"/>
            <a:ext cx="3572031" cy="263558"/>
          </a:xfrm>
          <a:prstGeom prst="curvedUp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49" name="Přímá spojnice 48"/>
          <p:cNvCxnSpPr/>
          <p:nvPr/>
        </p:nvCxnSpPr>
        <p:spPr>
          <a:xfrm>
            <a:off x="3354633" y="367478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3610257" y="3696154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3882609" y="3696154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705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7764" y="4149080"/>
            <a:ext cx="8184206" cy="224676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2800" dirty="0" smtClean="0"/>
              <a:t>7 hl	=		l</a:t>
            </a:r>
          </a:p>
          <a:p>
            <a:r>
              <a:rPr lang="cs-CZ" sz="2800" dirty="0" smtClean="0"/>
              <a:t>3 000 ml =	l</a:t>
            </a:r>
          </a:p>
          <a:p>
            <a:r>
              <a:rPr lang="cs-CZ" sz="2800" dirty="0" smtClean="0"/>
              <a:t>900 l	=		hl</a:t>
            </a:r>
          </a:p>
          <a:p>
            <a:r>
              <a:rPr lang="cs-CZ" sz="2800" dirty="0" smtClean="0"/>
              <a:t>2 l	=		ml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16 dl	=		cl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3 l	=		cl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28 l	=		dl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500 ml =		dl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30 cl	=		dl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60 ml =		cl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424077" y="3650222"/>
            <a:ext cx="2266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Procvičuj:</a:t>
            </a:r>
            <a:endParaRPr lang="cs-CZ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23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823247" y="2558703"/>
            <a:ext cx="7468038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67663" y="2351682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29128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25522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34352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17837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1799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015935" y="2342679"/>
            <a:ext cx="0" cy="50405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dolů 11"/>
          <p:cNvSpPr/>
          <p:nvPr/>
        </p:nvSpPr>
        <p:spPr>
          <a:xfrm>
            <a:off x="2117837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>
            <a:off x="850746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50423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456766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5816112" y="1766615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ů 16"/>
          <p:cNvSpPr/>
          <p:nvPr/>
        </p:nvSpPr>
        <p:spPr>
          <a:xfrm>
            <a:off x="7009183" y="1775618"/>
            <a:ext cx="1292315" cy="576064"/>
          </a:xfrm>
          <a:prstGeom prst="curvedDown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90757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7848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00CC00"/>
                </a:solidFill>
              </a:rPr>
              <a:t>0</a:t>
            </a:r>
            <a:endParaRPr lang="cs-CZ" sz="2800" dirty="0">
              <a:solidFill>
                <a:srgbClr val="00CC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043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007674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256123" y="1902444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449194" y="1896730"/>
            <a:ext cx="4122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srgbClr val="00CC00"/>
                </a:solidFill>
              </a:rPr>
              <a:t>0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724616" y="764866"/>
            <a:ext cx="978408" cy="484632"/>
          </a:xfrm>
          <a:prstGeom prst="righ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26"/>
          <p:cNvSpPr/>
          <p:nvPr/>
        </p:nvSpPr>
        <p:spPr>
          <a:xfrm>
            <a:off x="3476484" y="764866"/>
            <a:ext cx="978408" cy="484632"/>
          </a:xfrm>
          <a:prstGeom prst="leftArrow">
            <a:avLst/>
          </a:prstGeom>
          <a:solidFill>
            <a:srgbClr val="00CC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816112" y="664723"/>
            <a:ext cx="179536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CC00"/>
                </a:solidFill>
              </a:rPr>
              <a:t>(X 10)</a:t>
            </a:r>
            <a:endParaRPr lang="cs-CZ" sz="3200" dirty="0">
              <a:solidFill>
                <a:srgbClr val="00CC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79643" y="670565"/>
            <a:ext cx="1544012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CC00"/>
                </a:solidFill>
              </a:rPr>
              <a:t>(: 10)</a:t>
            </a:r>
            <a:endParaRPr lang="cs-CZ" sz="2000" dirty="0">
              <a:solidFill>
                <a:srgbClr val="00CC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77764" y="3071762"/>
            <a:ext cx="818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hl			 </a:t>
            </a:r>
            <a:r>
              <a:rPr lang="cs-CZ" sz="2800" dirty="0"/>
              <a:t> </a:t>
            </a:r>
            <a:r>
              <a:rPr lang="cs-CZ" sz="2800" dirty="0" smtClean="0"/>
              <a:t>l	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dl		cl</a:t>
            </a:r>
            <a:r>
              <a:rPr lang="cs-CZ" sz="2800" dirty="0" smtClean="0"/>
              <a:t>	 ml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7764" y="4149080"/>
            <a:ext cx="8184206" cy="224676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2800" dirty="0" smtClean="0"/>
              <a:t>7 hl	= 7</a:t>
            </a:r>
            <a:r>
              <a:rPr lang="cs-CZ" sz="2800" dirty="0" smtClean="0">
                <a:solidFill>
                  <a:srgbClr val="00CC00"/>
                </a:solidFill>
              </a:rPr>
              <a:t>00</a:t>
            </a:r>
            <a:r>
              <a:rPr lang="cs-CZ" sz="2800" dirty="0" smtClean="0"/>
              <a:t>	l</a:t>
            </a:r>
          </a:p>
          <a:p>
            <a:r>
              <a:rPr lang="cs-CZ" sz="2800" dirty="0" smtClean="0"/>
              <a:t>3 000 ml = 3	l</a:t>
            </a:r>
          </a:p>
          <a:p>
            <a:r>
              <a:rPr lang="cs-CZ" sz="2800" dirty="0" smtClean="0"/>
              <a:t>900 l	= 9		hl</a:t>
            </a:r>
          </a:p>
          <a:p>
            <a:r>
              <a:rPr lang="cs-CZ" sz="2800" dirty="0" smtClean="0"/>
              <a:t>2 l	= 2 </a:t>
            </a:r>
            <a:r>
              <a:rPr lang="cs-CZ" sz="2800" dirty="0" smtClean="0">
                <a:solidFill>
                  <a:srgbClr val="00CC00"/>
                </a:solidFill>
              </a:rPr>
              <a:t>000</a:t>
            </a:r>
            <a:r>
              <a:rPr lang="cs-CZ" sz="2800" dirty="0" smtClean="0"/>
              <a:t>	ml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16 dl	= 16</a:t>
            </a:r>
            <a:r>
              <a:rPr lang="cs-CZ" sz="2800" dirty="0" smtClean="0">
                <a:solidFill>
                  <a:srgbClr val="00CC00"/>
                </a:solidFill>
              </a:rPr>
              <a:t>0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	cl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3 l	= 3</a:t>
            </a:r>
            <a:r>
              <a:rPr lang="cs-CZ" sz="2800" dirty="0" smtClean="0">
                <a:solidFill>
                  <a:srgbClr val="00CC00"/>
                </a:solidFill>
              </a:rPr>
              <a:t>00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	cl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28 l	= 28</a:t>
            </a:r>
            <a:r>
              <a:rPr lang="cs-CZ" sz="2800" dirty="0" smtClean="0">
                <a:solidFill>
                  <a:srgbClr val="00CC00"/>
                </a:solidFill>
              </a:rPr>
              <a:t>0</a:t>
            </a:r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	dl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500 ml =	5	dl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30 cl	= 3		dl</a:t>
            </a:r>
          </a:p>
          <a:p>
            <a:r>
              <a:rPr lang="cs-CZ" sz="28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60 ml = 6		cl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424077" y="3650222"/>
            <a:ext cx="2266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Procvičuj:</a:t>
            </a:r>
            <a:endParaRPr lang="cs-CZ" sz="2800" dirty="0">
              <a:solidFill>
                <a:srgbClr val="00B050"/>
              </a:solidFill>
            </a:endParaRPr>
          </a:p>
        </p:txBody>
      </p:sp>
      <p:cxnSp>
        <p:nvCxnSpPr>
          <p:cNvPr id="30" name="Přímá spojnice 29"/>
          <p:cNvCxnSpPr/>
          <p:nvPr/>
        </p:nvCxnSpPr>
        <p:spPr>
          <a:xfrm>
            <a:off x="1355374" y="4725144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130619" y="4725144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863329" y="4725144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1007699" y="5128448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820590" y="5128448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5020257" y="5128448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4790917" y="5128448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4790917" y="5517232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790917" y="5949280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51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ednotky_hmotnosti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jednotky_hmotnosti</Template>
  <TotalTime>156</TotalTime>
  <Words>369</Words>
  <Application>Microsoft Office PowerPoint</Application>
  <PresentationFormat>Předvádění na obrazovce (4:3)</PresentationFormat>
  <Paragraphs>151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jednotky_hmotnosti</vt:lpstr>
      <vt:lpstr>Prezentace aplikace PowerPoint</vt:lpstr>
      <vt:lpstr>Anotace</vt:lpstr>
      <vt:lpstr>PŘEVODY JEDNOTEK</vt:lpstr>
      <vt:lpstr>JEDNOTKY OBJEMU</vt:lpstr>
      <vt:lpstr>JEDNOTKY OBJEMU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PŘEVODY JEDNOTEK</dc:title>
  <dc:creator>Josefíková Jitka</dc:creator>
  <cp:lastModifiedBy>Ucebna 101</cp:lastModifiedBy>
  <cp:revision>19</cp:revision>
  <dcterms:created xsi:type="dcterms:W3CDTF">2012-02-23T21:52:48Z</dcterms:created>
  <dcterms:modified xsi:type="dcterms:W3CDTF">2012-05-19T22:46:59Z</dcterms:modified>
</cp:coreProperties>
</file>