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56" r:id="rId3"/>
    <p:sldId id="257" r:id="rId4"/>
    <p:sldId id="258" r:id="rId5"/>
    <p:sldId id="259" r:id="rId6"/>
    <p:sldId id="260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E859A8-C553-4EDB-A79F-BB4E9A608A1E}" type="datetimeFigureOut">
              <a:rPr lang="cs-CZ" smtClean="0"/>
              <a:t>30.3.2011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B779C-D545-41BC-AC23-04D1857435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97064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E859A8-C553-4EDB-A79F-BB4E9A608A1E}" type="datetimeFigureOut">
              <a:rPr lang="cs-CZ" smtClean="0"/>
              <a:t>30.3.2011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B779C-D545-41BC-AC23-04D1857435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52780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E859A8-C553-4EDB-A79F-BB4E9A608A1E}" type="datetimeFigureOut">
              <a:rPr lang="cs-CZ" smtClean="0"/>
              <a:t>30.3.2011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B779C-D545-41BC-AC23-04D1857435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8509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E859A8-C553-4EDB-A79F-BB4E9A608A1E}" type="datetimeFigureOut">
              <a:rPr lang="cs-CZ" smtClean="0"/>
              <a:t>30.3.2011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B779C-D545-41BC-AC23-04D1857435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29353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E859A8-C553-4EDB-A79F-BB4E9A608A1E}" type="datetimeFigureOut">
              <a:rPr lang="cs-CZ" smtClean="0"/>
              <a:t>30.3.2011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B779C-D545-41BC-AC23-04D1857435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72643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E859A8-C553-4EDB-A79F-BB4E9A608A1E}" type="datetimeFigureOut">
              <a:rPr lang="cs-CZ" smtClean="0"/>
              <a:t>30.3.2011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B779C-D545-41BC-AC23-04D1857435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22530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E859A8-C553-4EDB-A79F-BB4E9A608A1E}" type="datetimeFigureOut">
              <a:rPr lang="cs-CZ" smtClean="0"/>
              <a:t>30.3.2011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B779C-D545-41BC-AC23-04D1857435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9035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E859A8-C553-4EDB-A79F-BB4E9A608A1E}" type="datetimeFigureOut">
              <a:rPr lang="cs-CZ" smtClean="0"/>
              <a:t>30.3.2011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B779C-D545-41BC-AC23-04D1857435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76085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E859A8-C553-4EDB-A79F-BB4E9A608A1E}" type="datetimeFigureOut">
              <a:rPr lang="cs-CZ" smtClean="0"/>
              <a:t>30.3.2011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B779C-D545-41BC-AC23-04D1857435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87477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E859A8-C553-4EDB-A79F-BB4E9A608A1E}" type="datetimeFigureOut">
              <a:rPr lang="cs-CZ" smtClean="0"/>
              <a:t>30.3.2011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B779C-D545-41BC-AC23-04D1857435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59357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E859A8-C553-4EDB-A79F-BB4E9A608A1E}" type="datetimeFigureOut">
              <a:rPr lang="cs-CZ" smtClean="0"/>
              <a:t>30.3.2011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B779C-D545-41BC-AC23-04D1857435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66803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E859A8-C553-4EDB-A79F-BB4E9A608A1E}" type="datetimeFigureOut">
              <a:rPr lang="cs-CZ" smtClean="0"/>
              <a:t>30.3.2011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8B779C-D545-41BC-AC23-04D1857435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34497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25" name="Obrázek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440401"/>
            <a:ext cx="5762625" cy="1409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290667" y="2636912"/>
            <a:ext cx="8562665" cy="28315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200" b="1" i="0" u="none" strike="noStrike" cap="none" normalizeH="0" baseline="0" dirty="0" smtClean="0">
                <a:ln>
                  <a:noFill/>
                </a:ln>
                <a:solidFill>
                  <a:srgbClr val="000096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Základní škola a Mateřská škola Libáň, okres Jičín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3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200" b="1" i="0" u="none" strike="noStrike" cap="none" normalizeH="0" baseline="0" dirty="0" smtClean="0">
                <a:ln>
                  <a:noFill/>
                </a:ln>
                <a:solidFill>
                  <a:srgbClr val="000096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Moderní škola 2010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3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200" b="1" i="0" u="none" strike="noStrike" cap="none" normalizeH="0" baseline="0" dirty="0" smtClean="0">
                <a:ln>
                  <a:noFill/>
                </a:ln>
                <a:solidFill>
                  <a:srgbClr val="000096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VY_32_INOVACE_E </a:t>
            </a:r>
            <a:r>
              <a:rPr kumimoji="0" lang="cs-CZ" sz="3200" b="1" i="0" u="none" strike="noStrike" cap="none" normalizeH="0" baseline="0" smtClean="0">
                <a:ln>
                  <a:noFill/>
                </a:ln>
                <a:solidFill>
                  <a:srgbClr val="000096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12/01</a:t>
            </a:r>
            <a:r>
              <a:rPr kumimoji="0" lang="cs-CZ" sz="3200" b="1" i="0" u="none" strike="noStrike" cap="none" normalizeH="0" smtClean="0">
                <a:ln>
                  <a:noFill/>
                </a:ln>
                <a:solidFill>
                  <a:srgbClr val="000096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 Porod</a:t>
            </a:r>
            <a:endParaRPr kumimoji="0" lang="cs-CZ" sz="3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245187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764705"/>
            <a:ext cx="7772400" cy="1944215"/>
          </a:xfrm>
          <a:solidFill>
            <a:schemeClr val="accent5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sz="6000" dirty="0" smtClean="0"/>
              <a:t>Porod</a:t>
            </a:r>
            <a:endParaRPr lang="cs-CZ" sz="6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941168"/>
            <a:ext cx="6400800" cy="1440160"/>
          </a:xfrm>
          <a:solidFill>
            <a:schemeClr val="accent6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Pracovní výchova -  dívky 9.tř.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Prezentace č. 7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4" name="Veselý obličej 3"/>
          <p:cNvSpPr/>
          <p:nvPr/>
        </p:nvSpPr>
        <p:spPr>
          <a:xfrm>
            <a:off x="6851104" y="3429000"/>
            <a:ext cx="914400" cy="914400"/>
          </a:xfrm>
          <a:prstGeom prst="smileyFac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eselý obličej 4"/>
          <p:cNvSpPr/>
          <p:nvPr/>
        </p:nvSpPr>
        <p:spPr>
          <a:xfrm>
            <a:off x="1331640" y="3429000"/>
            <a:ext cx="914400" cy="914400"/>
          </a:xfrm>
          <a:prstGeom prst="smileyFac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eselý obličej 5"/>
          <p:cNvSpPr/>
          <p:nvPr/>
        </p:nvSpPr>
        <p:spPr>
          <a:xfrm>
            <a:off x="4211960" y="3429000"/>
            <a:ext cx="914400" cy="914400"/>
          </a:xfrm>
          <a:prstGeom prst="smileyFac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1898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Začátek porodu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556792"/>
            <a:ext cx="8424936" cy="4525963"/>
          </a:xfrm>
          <a:blipFill>
            <a:blip r:embed="rId2"/>
            <a:tile tx="0" ty="0" sx="100000" sy="100000" flip="none" algn="tl"/>
          </a:blipFill>
        </p:spPr>
        <p:txBody>
          <a:bodyPr/>
          <a:lstStyle/>
          <a:p>
            <a:pPr marL="0" indent="0">
              <a:buNone/>
            </a:pPr>
            <a:r>
              <a:rPr lang="cs-CZ" dirty="0"/>
              <a:t> </a:t>
            </a:r>
            <a:r>
              <a:rPr lang="cs-CZ" b="1" dirty="0" smtClean="0"/>
              <a:t>Průběh porodu se dělí na tři doby: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b="1" u="sng" dirty="0" smtClean="0"/>
              <a:t>1.První doba porodní – otevírací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začíná pravidelnými děložními stahy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dochází k odtoku plodové vody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hlavička plodu se posouvá směrem k pochvě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u prvorodičky 8 - 12 hodin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u vícerodičky  4 - 6 hodin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583932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  <a:blipFill>
            <a:blip r:embed="rId2"/>
            <a:tile tx="0" ty="0" sx="100000" sy="100000" flip="none" algn="tl"/>
          </a:blipFill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b="1" u="sng" dirty="0" smtClean="0"/>
              <a:t>2. Druhá doba porodní – vypuzovací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pokračují děložní stahy – plod je vypuzován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z děložní dutiny pochvou ven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rodička spolupracuje s lékařem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při kontrakcích dýchá rodička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rychle a povrchně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po vypuzení plodu porodník položí matce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dítě na břicho a až pupečník </a:t>
            </a:r>
            <a:r>
              <a:rPr lang="cs-CZ" dirty="0" err="1" smtClean="0"/>
              <a:t>dotepe</a:t>
            </a:r>
            <a:r>
              <a:rPr lang="cs-CZ" dirty="0" smtClean="0"/>
              <a:t>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podváže jej na dvou místech a přeruší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237288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847532"/>
          </a:xfrm>
          <a:blipFill>
            <a:blip r:embed="rId2"/>
            <a:tile tx="0" ty="0" sx="100000" sy="100000" flip="none" algn="tl"/>
          </a:blipFill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b="1" u="sng" dirty="0" smtClean="0"/>
              <a:t>3. Třetí doba porodní – vypuzení lůžka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- porod končí odloučením plodového lůžka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(placenty) od dělohy a jeho vypuzením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 lékař kontroluje, zda lůžko vyšlo celé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a ošetří případná poranění porodních cest</a:t>
            </a:r>
          </a:p>
          <a:p>
            <a:pPr marL="0" indent="0">
              <a:buNone/>
            </a:pPr>
            <a:r>
              <a:rPr lang="cs-CZ" dirty="0"/>
              <a:t>  </a:t>
            </a:r>
            <a:r>
              <a:rPr lang="cs-CZ" dirty="0" smtClean="0"/>
              <a:t>- po porodu je rodička po dobu dvou hodin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ponechána na porodním sále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212238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Císařský řez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blipFill>
            <a:blip r:embed="rId2"/>
            <a:tile tx="0" ty="0" sx="100000" sy="100000" flip="none" algn="tl"/>
          </a:blipFill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- provádí se v případech, kdy by průběh porodu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ohrožoval matku nebo plod</a:t>
            </a:r>
          </a:p>
          <a:p>
            <a:pPr marL="0" indent="0">
              <a:buNone/>
            </a:pPr>
            <a:r>
              <a:rPr lang="cs-CZ" dirty="0" smtClean="0"/>
              <a:t>  - provádí se v narkóze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- lékař otevře břišní dutinu, pronikne do dělohy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a z ní šetrně vyjme plod, placentu a operační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ránu zašije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372403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Otec u porodu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85184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Důvody pro a proti přítomnosti otce u porodu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jsou asi v rovnováze.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Žádný muž by neměl být k přítomnosti u porodu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nucen a rozhodně by neměl podléhat nějakému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módnímu trendu.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Všechny okolnosti by měla budoucí rodička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probrat se svým partnerem.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072099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106</TotalTime>
  <Words>302</Words>
  <Application>Microsoft Office PowerPoint</Application>
  <PresentationFormat>Předvádění na obrazovce (4:3)</PresentationFormat>
  <Paragraphs>47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Porod</vt:lpstr>
      <vt:lpstr>Začátek porodu</vt:lpstr>
      <vt:lpstr>Prezentace aplikace PowerPoint</vt:lpstr>
      <vt:lpstr>Prezentace aplikace PowerPoint</vt:lpstr>
      <vt:lpstr>Císařský řez</vt:lpstr>
      <vt:lpstr>Otec u porodu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Porod</dc:title>
  <dc:creator>Ivana Matasová</dc:creator>
  <cp:lastModifiedBy>Ivana Matasová</cp:lastModifiedBy>
  <cp:revision>13</cp:revision>
  <dcterms:created xsi:type="dcterms:W3CDTF">2011-03-23T18:30:36Z</dcterms:created>
  <dcterms:modified xsi:type="dcterms:W3CDTF">2011-03-30T07:46:58Z</dcterms:modified>
</cp:coreProperties>
</file>