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8"/>
  </p:notesMasterIdLst>
  <p:sldIdLst>
    <p:sldId id="256" r:id="rId3"/>
    <p:sldId id="257" r:id="rId4"/>
    <p:sldId id="258" r:id="rId5"/>
    <p:sldId id="261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xmlns="" val="3305034059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00" cy="4467599"/>
          </a:xfrm>
          <a:prstGeom prst="rect">
            <a:avLst/>
          </a:prstGeom>
        </p:spPr>
        <p:txBody>
          <a:bodyPr lIns="91425" tIns="91425" rIns="91425" bIns="91425" anchor="t" anchorCtr="0">
            <a:sp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2.png"/><Relationship Id="rId5" Type="http://schemas.openxmlformats.org/officeDocument/2006/relationships/image" Target="../media/image18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2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895076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Matematika</a:t>
            </a: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Komolý jehlan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16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Komolý jehlan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369839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prezentace obsahuje</a:t>
            </a:r>
            <a:r>
              <a:rPr lang="cs-CZ" sz="2200" b="1" i="0" u="none" strike="noStrike" cap="none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základní vzorce, vzorově vyřešené příklady a příklady k procvičení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  <a:p>
            <a:endParaRPr dirty="0"/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endParaRPr lang="cs-CZ" sz="2200" b="1" i="0" u="none" strike="noStrike" cap="none" baseline="0" dirty="0" smtClean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Klíčová </a:t>
            </a: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slova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stereometrie, tělesa, povrch, objem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60030" y="764704"/>
            <a:ext cx="2167625" cy="307832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KOMOLÝ JEHLAN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844824"/>
            <a:ext cx="3778703" cy="4896544"/>
          </a:xfrm>
        </p:spPr>
        <p:txBody>
          <a:bodyPr/>
          <a:lstStyle/>
          <a:p>
            <a:r>
              <a:rPr lang="cs-CZ" sz="1800" dirty="0" smtClean="0"/>
              <a:t>Oddělíme-li od jehlanu rovinou rovnoběžnou s podstavou část obsahující hlavní vrchol, zůstane </a:t>
            </a:r>
            <a:r>
              <a:rPr lang="cs-CZ" sz="1800" b="1" dirty="0" smtClean="0"/>
              <a:t>jehlan komolý</a:t>
            </a:r>
          </a:p>
          <a:p>
            <a:pPr marL="133350" indent="0">
              <a:buNone/>
            </a:pPr>
            <a:endParaRPr lang="cs-CZ" sz="1800" b="1" dirty="0" smtClean="0"/>
          </a:p>
          <a:p>
            <a:r>
              <a:rPr lang="cs-CZ" sz="1800" dirty="0" smtClean="0"/>
              <a:t>Podstavy každého komolého jehlanu jsou podobné mnohoúhelníky (čtverce, rovnostranné trojúhelníky, pravidelné šestiúhelníky).</a:t>
            </a:r>
          </a:p>
          <a:p>
            <a:pPr marL="133350" indent="0">
              <a:buNone/>
            </a:pPr>
            <a:endParaRPr lang="cs-CZ" sz="1800" dirty="0" smtClean="0"/>
          </a:p>
          <a:p>
            <a:r>
              <a:rPr lang="cs-CZ" sz="1800" dirty="0" smtClean="0"/>
              <a:t>Boční stěny jsou lichoběžníky.</a:t>
            </a:r>
            <a:endParaRPr lang="cs-CZ" sz="1800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http://www.aristoteles.cz/matematika/stereometrie/komoly_jehlan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0119" y="4174056"/>
            <a:ext cx="2581301" cy="190916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452320" y="3417092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452319" y="5775441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027112"/>
            <a:ext cx="8358246" cy="1143000"/>
          </a:xfrm>
        </p:spPr>
        <p:txBody>
          <a:bodyPr/>
          <a:lstStyle/>
          <a:p>
            <a:r>
              <a:rPr lang="cs-CZ" dirty="0" smtClean="0"/>
              <a:t>PŘÍKLADY KOMOLÝCH JEHLANŮ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5072066" y="2357430"/>
            <a:ext cx="3419855" cy="349300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2348880"/>
            <a:ext cx="1838325" cy="13620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69975" y="4187799"/>
            <a:ext cx="1543050" cy="1828800"/>
          </a:xfrm>
          <a:prstGeom prst="rect">
            <a:avLst/>
          </a:prstGeom>
        </p:spPr>
      </p:pic>
      <p:pic>
        <p:nvPicPr>
          <p:cNvPr id="1026" name="Picture 2" descr="Odpadkový koš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207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05460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506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3842" y="2675650"/>
            <a:ext cx="2167625" cy="3078328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42910" y="1027112"/>
            <a:ext cx="7929617" cy="1143000"/>
          </a:xfrm>
        </p:spPr>
        <p:txBody>
          <a:bodyPr/>
          <a:lstStyle/>
          <a:p>
            <a:r>
              <a:rPr lang="cs-CZ" dirty="0" smtClean="0"/>
              <a:t>OBJEM KOMOLÉHO JEHLANU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1042987" y="1928802"/>
            <a:ext cx="6777036" cy="3903673"/>
          </a:xfrm>
        </p:spPr>
        <p:txBody>
          <a:bodyPr/>
          <a:lstStyle/>
          <a:p>
            <a:r>
              <a:rPr lang="cs-CZ" dirty="0" smtClean="0"/>
              <a:t>Objem komolého jehlanu můžeme určit jako rozdíl objemu původního jehlanu a jehlanu „odříznutého“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 …. výška komolého jehlanu</a:t>
            </a:r>
          </a:p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,S</a:t>
            </a:r>
            <a:r>
              <a:rPr lang="cs-CZ" baseline="-25000" dirty="0" smtClean="0"/>
              <a:t>2</a:t>
            </a:r>
            <a:r>
              <a:rPr lang="cs-CZ" dirty="0" smtClean="0"/>
              <a:t> … obsahy podstav</a:t>
            </a:r>
          </a:p>
          <a:p>
            <a:endParaRPr lang="cs-CZ" dirty="0"/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56" y="3500438"/>
            <a:ext cx="3738568" cy="714376"/>
          </a:xfrm>
          <a:prstGeom prst="rect">
            <a:avLst/>
          </a:prstGeom>
          <a:noFill/>
        </p:spPr>
      </p:pic>
      <p:sp>
        <p:nvSpPr>
          <p:cNvPr id="22535" name="Rectangle 7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00826" y="5929330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20910" y="4021366"/>
            <a:ext cx="2304256" cy="234426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99592" y="1609086"/>
            <a:ext cx="6777036" cy="4714908"/>
          </a:xfrm>
        </p:spPr>
        <p:txBody>
          <a:bodyPr/>
          <a:lstStyle/>
          <a:p>
            <a:r>
              <a:rPr lang="cs-CZ" dirty="0" smtClean="0"/>
              <a:t>Vypočtěte kolik m</a:t>
            </a:r>
            <a:r>
              <a:rPr lang="cs-CZ" baseline="30000" dirty="0" smtClean="0"/>
              <a:t>3 </a:t>
            </a:r>
            <a:r>
              <a:rPr lang="cs-CZ" dirty="0" smtClean="0"/>
              <a:t>zeminy bylo vykopáno, má-li jáma tvar pravidelného čtyřbokého komolého jehlanu, který má výšku 1,2 m a jehož hrany podstavy jsou 5,2 m a 4,5 m.</a:t>
            </a:r>
          </a:p>
          <a:p>
            <a:endParaRPr lang="cs-CZ" dirty="0" smtClean="0"/>
          </a:p>
          <a:p>
            <a:r>
              <a:rPr lang="cs-CZ" dirty="0" smtClean="0"/>
              <a:t>Podstavy pravidelného čtyřbokého jehlanu jsou čtverce, jejich obsahy jsou: </a:t>
            </a:r>
          </a:p>
          <a:p>
            <a:pPr>
              <a:buNone/>
            </a:pPr>
            <a:r>
              <a:rPr lang="cs-CZ" dirty="0" smtClean="0"/>
              <a:t>   S</a:t>
            </a:r>
            <a:r>
              <a:rPr lang="cs-CZ" baseline="-25000" dirty="0" smtClean="0"/>
              <a:t>1</a:t>
            </a:r>
            <a:r>
              <a:rPr lang="cs-CZ" dirty="0" smtClean="0"/>
              <a:t>=5,2</a:t>
            </a:r>
            <a:r>
              <a:rPr lang="cs-CZ" baseline="30000" dirty="0" smtClean="0"/>
              <a:t>2 </a:t>
            </a:r>
            <a:r>
              <a:rPr lang="cs-CZ" dirty="0" smtClean="0"/>
              <a:t>m</a:t>
            </a:r>
            <a:r>
              <a:rPr lang="cs-CZ" baseline="30000" dirty="0" smtClean="0"/>
              <a:t>2</a:t>
            </a:r>
            <a:r>
              <a:rPr lang="cs-CZ" dirty="0" smtClean="0"/>
              <a:t>,S</a:t>
            </a:r>
            <a:r>
              <a:rPr lang="cs-CZ" baseline="-25000" dirty="0" smtClean="0"/>
              <a:t>2</a:t>
            </a:r>
            <a:r>
              <a:rPr lang="cs-CZ" dirty="0" smtClean="0"/>
              <a:t> = 4,5</a:t>
            </a:r>
            <a:r>
              <a:rPr lang="cs-CZ" baseline="30000" dirty="0" smtClean="0"/>
              <a:t>2</a:t>
            </a:r>
            <a:r>
              <a:rPr lang="cs-CZ" dirty="0" smtClean="0"/>
              <a:t> m</a:t>
            </a:r>
            <a:r>
              <a:rPr lang="cs-CZ" baseline="30000" dirty="0" smtClean="0"/>
              <a:t>2</a:t>
            </a:r>
          </a:p>
          <a:p>
            <a:pPr>
              <a:buNone/>
            </a:pPr>
            <a:r>
              <a:rPr lang="cs-CZ" baseline="30000" dirty="0" smtClean="0"/>
              <a:t> </a:t>
            </a:r>
            <a:r>
              <a:rPr lang="cs-CZ" dirty="0" smtClean="0"/>
              <a:t>   výška v = 1,2 m</a:t>
            </a:r>
          </a:p>
          <a:p>
            <a:pPr>
              <a:buNone/>
            </a:pPr>
            <a:endParaRPr lang="cs-CZ" baseline="30000" dirty="0" smtClean="0"/>
          </a:p>
          <a:p>
            <a:pPr>
              <a:buNone/>
            </a:pPr>
            <a:r>
              <a:rPr lang="cs-CZ" baseline="30000" dirty="0" smtClean="0"/>
              <a:t>     </a:t>
            </a:r>
          </a:p>
        </p:txBody>
      </p:sp>
      <p:sp>
        <p:nvSpPr>
          <p:cNvPr id="5" name="Obdélník 4"/>
          <p:cNvSpPr/>
          <p:nvPr/>
        </p:nvSpPr>
        <p:spPr>
          <a:xfrm>
            <a:off x="7884368" y="6057852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285728"/>
            <a:ext cx="7024686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857232"/>
            <a:ext cx="6777036" cy="4975243"/>
          </a:xfrm>
        </p:spPr>
        <p:txBody>
          <a:bodyPr/>
          <a:lstStyle/>
          <a:p>
            <a:r>
              <a:rPr lang="cs-CZ" dirty="0" smtClean="0"/>
              <a:t>Dosadíme do vzorce: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Bylo vykopáno přibližně 28,3 m</a:t>
            </a:r>
            <a:r>
              <a:rPr lang="cs-CZ" baseline="30000" dirty="0" smtClean="0"/>
              <a:t>3</a:t>
            </a:r>
            <a:r>
              <a:rPr lang="cs-CZ" dirty="0" smtClean="0"/>
              <a:t> zeminy. 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1428736"/>
            <a:ext cx="2990850" cy="571500"/>
          </a:xfrm>
          <a:prstGeom prst="rect">
            <a:avLst/>
          </a:prstGeom>
          <a:noFill/>
        </p:spPr>
      </p:pic>
      <p:sp>
        <p:nvSpPr>
          <p:cNvPr id="25603" name="Rectangle 3"/>
          <p:cNvSpPr>
            <a:spLocks noChangeArrowheads="1"/>
          </p:cNvSpPr>
          <p:nvPr/>
        </p:nvSpPr>
        <p:spPr bwMode="auto">
          <a:xfrm>
            <a:off x="0" y="1028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2071678"/>
            <a:ext cx="4352925" cy="628650"/>
          </a:xfrm>
          <a:prstGeom prst="rect">
            <a:avLst/>
          </a:prstGeom>
          <a:noFill/>
        </p:spPr>
      </p:pic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2928934"/>
            <a:ext cx="1562100" cy="333375"/>
          </a:xfrm>
          <a:prstGeom prst="rect">
            <a:avLst/>
          </a:prstGeom>
          <a:noFill/>
        </p:spPr>
      </p:pic>
      <p:sp>
        <p:nvSpPr>
          <p:cNvPr id="25609" name="Rectangle 9"/>
          <p:cNvSpPr>
            <a:spLocks noChangeArrowheads="1"/>
          </p:cNvSpPr>
          <p:nvPr/>
        </p:nvSpPr>
        <p:spPr bwMode="auto">
          <a:xfrm>
            <a:off x="0" y="790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4208" y="4437112"/>
            <a:ext cx="1809750" cy="1600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1027112"/>
            <a:ext cx="8072494" cy="1143000"/>
          </a:xfrm>
        </p:spPr>
        <p:txBody>
          <a:bodyPr/>
          <a:lstStyle/>
          <a:p>
            <a:r>
              <a:rPr lang="cs-CZ" dirty="0" smtClean="0"/>
              <a:t>POVRCH KOMOLÉHO JEHLANU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Povrch komolého jehlanu je součet obsahů obou jeho podstav a pláště: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</a:t>
            </a:r>
            <a:r>
              <a:rPr lang="cs-CZ" baseline="-25000" dirty="0" smtClean="0"/>
              <a:t>1</a:t>
            </a:r>
            <a:r>
              <a:rPr lang="cs-CZ" dirty="0" smtClean="0"/>
              <a:t>,S</a:t>
            </a:r>
            <a:r>
              <a:rPr lang="cs-CZ" baseline="-25000" dirty="0" smtClean="0"/>
              <a:t>2</a:t>
            </a:r>
            <a:r>
              <a:rPr lang="cs-CZ" dirty="0" smtClean="0"/>
              <a:t> … obsahy podstav</a:t>
            </a:r>
          </a:p>
          <a:p>
            <a:r>
              <a:rPr lang="cs-CZ" dirty="0" err="1" smtClean="0"/>
              <a:t>S</a:t>
            </a:r>
            <a:r>
              <a:rPr lang="cs-CZ" baseline="-25000" dirty="0" err="1" smtClean="0"/>
              <a:t>pl</a:t>
            </a:r>
            <a:r>
              <a:rPr lang="cs-CZ" dirty="0" smtClean="0"/>
              <a:t>… obsah pláště</a:t>
            </a:r>
          </a:p>
          <a:p>
            <a:endParaRPr lang="cs-CZ" dirty="0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42" y="3429000"/>
            <a:ext cx="3800988" cy="647702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500826" y="6143644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5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868144" y="4076702"/>
            <a:ext cx="2172578" cy="17151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785794"/>
            <a:ext cx="7024686" cy="928694"/>
          </a:xfrm>
        </p:spPr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7158" y="1785926"/>
            <a:ext cx="8215369" cy="4046549"/>
          </a:xfrm>
        </p:spPr>
        <p:txBody>
          <a:bodyPr/>
          <a:lstStyle/>
          <a:p>
            <a:r>
              <a:rPr lang="cs-CZ" dirty="0" smtClean="0"/>
              <a:t>Vypočtěte povrch pravidelného trojbokého komolého jehlanu s boční hranou 10 cm, s hranou dolní podstavy 22 cm a s hranou horní podstavy 12 cm.</a:t>
            </a:r>
          </a:p>
          <a:p>
            <a:r>
              <a:rPr lang="cs-CZ" dirty="0" smtClean="0"/>
              <a:t>Povrch jehlanu tvoří:</a:t>
            </a:r>
          </a:p>
          <a:p>
            <a:r>
              <a:rPr lang="cs-CZ" sz="2200" b="1" dirty="0" smtClean="0"/>
              <a:t>Dolní podstava</a:t>
            </a:r>
            <a:r>
              <a:rPr lang="cs-CZ" sz="2200" dirty="0" smtClean="0"/>
              <a:t>… rovnostranný trojúhelník o straně 22 cm</a:t>
            </a:r>
          </a:p>
          <a:p>
            <a:r>
              <a:rPr lang="cs-CZ" sz="2200" b="1" dirty="0" smtClean="0"/>
              <a:t>Horní podstava </a:t>
            </a:r>
            <a:r>
              <a:rPr lang="cs-CZ" sz="2200" dirty="0" smtClean="0"/>
              <a:t>…rovnostranný trojúhelník o straně 12 cm</a:t>
            </a:r>
          </a:p>
          <a:p>
            <a:r>
              <a:rPr lang="cs-CZ" sz="2200" b="1" dirty="0" smtClean="0"/>
              <a:t>Plášť</a:t>
            </a:r>
            <a:r>
              <a:rPr lang="cs-CZ" sz="2200" dirty="0" smtClean="0"/>
              <a:t> …tři shodné rovnoramenné lichoběžníky se základnami 22 cm a 12 cm a ramenem h = 10 cm</a:t>
            </a: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7858148" y="6143644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6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47445" y="4715743"/>
            <a:ext cx="1905770" cy="15817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214290"/>
            <a:ext cx="7024686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785794"/>
            <a:ext cx="6777036" cy="5046681"/>
          </a:xfrm>
        </p:spPr>
        <p:txBody>
          <a:bodyPr/>
          <a:lstStyle/>
          <a:p>
            <a:r>
              <a:rPr lang="cs-CZ" dirty="0" smtClean="0"/>
              <a:t>Obsah dolní podstavy: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Obsah horní podstavy: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Obsah jednoho lichoběžníku: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Kde u je výška lichoběžníku, </a:t>
            </a:r>
          </a:p>
          <a:p>
            <a:pPr>
              <a:buNone/>
            </a:pPr>
            <a:r>
              <a:rPr lang="cs-CZ" dirty="0" smtClean="0"/>
              <a:t>musíme ji dopočítat</a:t>
            </a:r>
          </a:p>
          <a:p>
            <a:endParaRPr lang="cs-CZ" dirty="0"/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86050" y="1357298"/>
            <a:ext cx="3990975" cy="704850"/>
          </a:xfrm>
          <a:prstGeom prst="rect">
            <a:avLst/>
          </a:prstGeom>
          <a:noFill/>
        </p:spPr>
      </p:pic>
      <p:sp>
        <p:nvSpPr>
          <p:cNvPr id="28675" name="Rectangle 3"/>
          <p:cNvSpPr>
            <a:spLocks noChangeArrowheads="1"/>
          </p:cNvSpPr>
          <p:nvPr/>
        </p:nvSpPr>
        <p:spPr bwMode="auto">
          <a:xfrm>
            <a:off x="0" y="1162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43174" y="2643182"/>
            <a:ext cx="3838575" cy="704850"/>
          </a:xfrm>
          <a:prstGeom prst="rect">
            <a:avLst/>
          </a:prstGeom>
          <a:noFill/>
        </p:spPr>
      </p:pic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0" y="11620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9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86116" y="4071942"/>
            <a:ext cx="2200275" cy="609600"/>
          </a:xfrm>
          <a:prstGeom prst="rect">
            <a:avLst/>
          </a:prstGeom>
          <a:noFill/>
        </p:spPr>
      </p:pic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29520" y="3786190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7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6500826" y="600076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8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7602" y="1628800"/>
            <a:ext cx="1905770" cy="15817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67210" y="4344437"/>
            <a:ext cx="2248214" cy="1486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0"/>
            <a:ext cx="7024686" cy="2857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6" y="642918"/>
            <a:ext cx="7386665" cy="5189557"/>
          </a:xfrm>
        </p:spPr>
        <p:txBody>
          <a:bodyPr/>
          <a:lstStyle/>
          <a:p>
            <a:r>
              <a:rPr lang="cs-CZ" dirty="0" smtClean="0"/>
              <a:t>V pravoúhlém trojúhelníku APD platí: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Dopočítáme obsah pláště: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 nakonec povrch komolého jehlanu: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Povrch komolého jehlanu je přibližně 713,7 cm</a:t>
            </a:r>
            <a:r>
              <a:rPr lang="cs-CZ" baseline="30000" dirty="0" smtClean="0"/>
              <a:t>2 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1285860"/>
            <a:ext cx="4229100" cy="638175"/>
          </a:xfrm>
          <a:prstGeom prst="rect">
            <a:avLst/>
          </a:prstGeom>
          <a:noFill/>
        </p:spPr>
      </p:pic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0" y="10953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43108" y="1857364"/>
            <a:ext cx="3076575" cy="419100"/>
          </a:xfrm>
          <a:prstGeom prst="rect">
            <a:avLst/>
          </a:prstGeom>
          <a:noFill/>
        </p:spPr>
      </p:pic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0" y="876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8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2928934"/>
            <a:ext cx="5610225" cy="628650"/>
          </a:xfrm>
          <a:prstGeom prst="rect">
            <a:avLst/>
          </a:prstGeom>
          <a:noFill/>
        </p:spPr>
      </p:pic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0" name="Picture 10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28860" y="4214818"/>
            <a:ext cx="3724275" cy="371475"/>
          </a:xfrm>
          <a:prstGeom prst="rect">
            <a:avLst/>
          </a:prstGeom>
          <a:noFill/>
        </p:spPr>
      </p:pic>
      <p:sp>
        <p:nvSpPr>
          <p:cNvPr id="30732" name="Rectangle 12"/>
          <p:cNvSpPr>
            <a:spLocks noChangeArrowheads="1"/>
          </p:cNvSpPr>
          <p:nvPr/>
        </p:nvSpPr>
        <p:spPr bwMode="auto">
          <a:xfrm>
            <a:off x="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15206" y="2643182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1590" y="1083488"/>
            <a:ext cx="2248214" cy="1486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PRO VÁS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2324100"/>
            <a:ext cx="5457839" cy="3508375"/>
          </a:xfrm>
        </p:spPr>
        <p:txBody>
          <a:bodyPr/>
          <a:lstStyle/>
          <a:p>
            <a:r>
              <a:rPr lang="cs-CZ" dirty="0" smtClean="0"/>
              <a:t>1) Jaký objem má nádoba vyrobená podle obrázku? Rozměry jsou </a:t>
            </a:r>
            <a:r>
              <a:rPr lang="cs-CZ" dirty="0" smtClean="0"/>
              <a:t>                  v </a:t>
            </a:r>
            <a:r>
              <a:rPr lang="cs-CZ" dirty="0" smtClean="0"/>
              <a:t>metrech.</a:t>
            </a:r>
          </a:p>
          <a:p>
            <a:r>
              <a:rPr lang="cs-CZ" dirty="0" smtClean="0"/>
              <a:t>2) Určete objem a povrch pravidelného šestibokého komolého jehlanu, jehož hrana dolní podstavy je 36,2 cm, hrana horní podstavy 20,6 cm a boční hrana je 46,5 cm.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072330" y="5357826"/>
            <a:ext cx="78098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16216" y="1600023"/>
            <a:ext cx="1733792" cy="3648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2911" y="2324100"/>
            <a:ext cx="5572164" cy="3508375"/>
          </a:xfrm>
        </p:spPr>
        <p:txBody>
          <a:bodyPr/>
          <a:lstStyle/>
          <a:p>
            <a:r>
              <a:rPr lang="cs-CZ" dirty="0" smtClean="0"/>
              <a:t>1) Nádoba má objem přibližně 21 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2) Objem pravidelného šestibokého jehlanu je přibližně 94 dm</a:t>
            </a:r>
            <a:r>
              <a:rPr lang="cs-CZ" baseline="30000" dirty="0" smtClean="0"/>
              <a:t>3</a:t>
            </a:r>
            <a:r>
              <a:rPr lang="cs-CZ" dirty="0" smtClean="0"/>
              <a:t> a povrch 123 dm</a:t>
            </a:r>
            <a:r>
              <a:rPr lang="cs-CZ" baseline="30000" dirty="0" smtClean="0"/>
              <a:t>2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715140" y="5000636"/>
            <a:ext cx="78098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0192" y="1350325"/>
            <a:ext cx="1733792" cy="36485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400" dirty="0" smtClean="0"/>
              <a:t>Části textu použity z učebnic:</a:t>
            </a:r>
            <a:br>
              <a:rPr lang="cs-CZ" sz="1400" dirty="0" smtClean="0"/>
            </a:br>
            <a:r>
              <a:rPr lang="cs-CZ" sz="1400" dirty="0" smtClean="0"/>
              <a:t>CALDA, Emil: Matematika  pro dvouleté a tříleté učební obory SOU, Praha, </a:t>
            </a:r>
            <a:r>
              <a:rPr lang="cs-CZ" sz="1400" dirty="0" err="1" smtClean="0"/>
              <a:t>Prometheus</a:t>
            </a:r>
            <a:r>
              <a:rPr lang="cs-CZ" sz="1400" dirty="0" smtClean="0"/>
              <a:t>,2003, ISBN80-7196-260-0</a:t>
            </a:r>
          </a:p>
          <a:p>
            <a:r>
              <a:rPr lang="cs-CZ" sz="1400" dirty="0" smtClean="0"/>
              <a:t>JIRÁSEK, František a kol.: Sbírka úloh z matematiky pro SOŠ a pro studijní obory SOU, Praha, Prometheus,1986,ISBN 80-85849-55-0</a:t>
            </a:r>
          </a:p>
          <a:p>
            <a:r>
              <a:rPr lang="cs-CZ" sz="1400" dirty="0" smtClean="0"/>
              <a:t>Obr 1. 11. -  archiv autora</a:t>
            </a:r>
          </a:p>
          <a:p>
            <a:r>
              <a:rPr lang="cs-CZ" sz="1400" dirty="0"/>
              <a:t>Ostatní ilustrace www.office.microsoft.com</a:t>
            </a:r>
          </a:p>
          <a:p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435</Words>
  <Application>Microsoft Office PowerPoint</Application>
  <PresentationFormat>Předvádění na obrazovce (4:3)</PresentationFormat>
  <Paragraphs>112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/>
      <vt:lpstr/>
      <vt:lpstr>Snímek 1</vt:lpstr>
      <vt:lpstr>Výukový materiál</vt:lpstr>
      <vt:lpstr>Snímek 3</vt:lpstr>
      <vt:lpstr>KOMOLÝ JEHLAN</vt:lpstr>
      <vt:lpstr>PŘÍKLADY KOMOLÝCH JEHLANŮ</vt:lpstr>
      <vt:lpstr>OBJEM KOMOLÉHO JEHLANU</vt:lpstr>
      <vt:lpstr>PŘÍKLAD</vt:lpstr>
      <vt:lpstr>Snímek 8</vt:lpstr>
      <vt:lpstr>POVRCH KOMOLÉHO JEHLANU</vt:lpstr>
      <vt:lpstr>PŘÍKLAD</vt:lpstr>
      <vt:lpstr>Snímek 11</vt:lpstr>
      <vt:lpstr>Snímek 12</vt:lpstr>
      <vt:lpstr>PŘÍKLADY PRO VÁS</vt:lpstr>
      <vt:lpstr>VÝSLEDKY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Dum</cp:lastModifiedBy>
  <cp:revision>68</cp:revision>
  <dcterms:modified xsi:type="dcterms:W3CDTF">2013-05-14T13:11:50Z</dcterms:modified>
</cp:coreProperties>
</file>