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58" r:id="rId2"/>
    <p:sldId id="257" r:id="rId3"/>
    <p:sldId id="260" r:id="rId4"/>
    <p:sldId id="268" r:id="rId5"/>
    <p:sldId id="262" r:id="rId6"/>
    <p:sldId id="263" r:id="rId7"/>
    <p:sldId id="267" r:id="rId8"/>
    <p:sldId id="261" r:id="rId9"/>
    <p:sldId id="270" r:id="rId10"/>
    <p:sldId id="259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2E01EDE6-185A-42AC-AC34-19E9AE5973F0}" type="datetimeFigureOut">
              <a:rPr lang="cs-CZ"/>
              <a:pPr>
                <a:defRPr/>
              </a:pPr>
              <a:t>1.4.2013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4110E295-A19E-42ED-BC71-74C26DD5491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3992830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717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FA7AC483-A515-4253-83B9-0BC58DE4D3A1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819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819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3A8D44E2-FFC0-4C04-B958-F6D09B298D5F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21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cs-CZ" dirty="0" smtClean="0"/>
              <a:t>Obrázky</a:t>
            </a:r>
            <a:r>
              <a:rPr lang="cs-CZ" baseline="0" dirty="0" smtClean="0"/>
              <a:t> použity z PowerPoint klipart</a:t>
            </a:r>
            <a:endParaRPr lang="cs-CZ" dirty="0" smtClean="0"/>
          </a:p>
        </p:txBody>
      </p:sp>
      <p:sp>
        <p:nvSpPr>
          <p:cNvPr id="922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C28B0E55-6108-4519-87CB-287C697FDE1C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21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cs-CZ" dirty="0" smtClean="0"/>
              <a:t>http://www.</a:t>
            </a:r>
            <a:r>
              <a:rPr lang="cs-CZ" dirty="0" err="1" smtClean="0"/>
              <a:t>rdd.cz</a:t>
            </a:r>
            <a:r>
              <a:rPr lang="cs-CZ" dirty="0" smtClean="0"/>
              <a:t>/</a:t>
            </a:r>
            <a:r>
              <a:rPr lang="cs-CZ" dirty="0" err="1" smtClean="0"/>
              <a:t>photos</a:t>
            </a:r>
            <a:r>
              <a:rPr lang="cs-CZ" dirty="0" smtClean="0"/>
              <a:t>/media/2006-12-23_01.jpg</a:t>
            </a:r>
          </a:p>
        </p:txBody>
      </p:sp>
      <p:sp>
        <p:nvSpPr>
          <p:cNvPr id="922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C28B0E55-6108-4519-87CB-287C697FDE1C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21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922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C28B0E55-6108-4519-87CB-287C697FDE1C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21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922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C28B0E55-6108-4519-87CB-287C697FDE1C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21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dirty="0" smtClean="0"/>
          </a:p>
        </p:txBody>
      </p:sp>
      <p:sp>
        <p:nvSpPr>
          <p:cNvPr id="922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C28B0E55-6108-4519-87CB-287C697FDE1C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21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cs-CZ" dirty="0" smtClean="0"/>
              <a:t>http://www.</a:t>
            </a:r>
            <a:r>
              <a:rPr lang="cs-CZ" dirty="0" err="1" smtClean="0"/>
              <a:t>rdd.cz</a:t>
            </a:r>
            <a:r>
              <a:rPr lang="cs-CZ" dirty="0" smtClean="0"/>
              <a:t>/</a:t>
            </a:r>
            <a:r>
              <a:rPr lang="cs-CZ" dirty="0" err="1" smtClean="0"/>
              <a:t>photos</a:t>
            </a:r>
            <a:r>
              <a:rPr lang="cs-CZ" dirty="0" smtClean="0"/>
              <a:t>/media/2006-12-23_01.jpg</a:t>
            </a:r>
          </a:p>
        </p:txBody>
      </p:sp>
      <p:sp>
        <p:nvSpPr>
          <p:cNvPr id="922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C28B0E55-6108-4519-87CB-287C697FDE1C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21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922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C28B0E55-6108-4519-87CB-287C697FDE1C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024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024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370BB617-3A4B-40A6-BF39-15C7858EE924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10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/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87533A-D1F1-4F67-BE88-C8A65E8E4EC5}" type="datetimeFigureOut">
              <a:rPr lang="cs-CZ"/>
              <a:pPr>
                <a:defRPr/>
              </a:pPr>
              <a:t>1.4.2013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754EFC-9C02-4F07-B2AA-56FD28A725F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0B0608-76CA-4C38-A80C-AE0A38807C32}" type="datetimeFigureOut">
              <a:rPr lang="cs-CZ"/>
              <a:pPr>
                <a:defRPr/>
              </a:pPr>
              <a:t>1.4.2013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330A24-79A3-4971-90BC-93770C83299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al 6"/>
          <p:cNvSpPr/>
          <p:nvPr/>
        </p:nvSpPr>
        <p:spPr>
          <a:xfrm>
            <a:off x="4495800" y="3924300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val 7"/>
          <p:cNvSpPr/>
          <p:nvPr/>
        </p:nvSpPr>
        <p:spPr>
          <a:xfrm>
            <a:off x="4695825" y="3924300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val 8"/>
          <p:cNvSpPr/>
          <p:nvPr/>
        </p:nvSpPr>
        <p:spPr>
          <a:xfrm>
            <a:off x="4297363" y="3924300"/>
            <a:ext cx="84137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FCC082-EC40-4122-BF57-876F5038EE8C}" type="datetimeFigureOut">
              <a:rPr lang="cs-CZ"/>
              <a:pPr>
                <a:defRPr/>
              </a:pPr>
              <a:t>1.4.2013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D55F1F-CDDE-4449-8401-E5285043E38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6E39AD-0544-4375-BF48-40D0F7A01528}" type="datetimeFigureOut">
              <a:rPr lang="cs-CZ"/>
              <a:pPr>
                <a:defRPr/>
              </a:pPr>
              <a:t>1.4.2013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48712E-D031-43CC-948E-7353D6D34CE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E90A32-D805-495E-8375-0330F230A0D7}" type="datetimeFigureOut">
              <a:rPr lang="cs-CZ"/>
              <a:pPr>
                <a:defRPr/>
              </a:pPr>
              <a:t>1.4.2013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651346-8FFD-4DB3-ABC7-D4A69C323E4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4D19D5-7ACF-48A6-A791-9B9A66FECC5B}" type="datetimeFigureOut">
              <a:rPr lang="cs-CZ"/>
              <a:pPr>
                <a:defRPr/>
              </a:pPr>
              <a:t>1.4.2013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D024DD-F2F2-4BAE-B78F-C526FB8BD8B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F0CEAC-E34E-42F0-9752-71E8D5ED5F02}" type="datetimeFigureOut">
              <a:rPr lang="cs-CZ"/>
              <a:pPr>
                <a:defRPr/>
              </a:pPr>
              <a:t>1.4.2013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AA1FE8-0F00-409E-B2CB-0EDAA9FA528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0F6FB0-6AEC-42B8-9661-B612C7BE1E43}" type="datetimeFigureOut">
              <a:rPr lang="cs-CZ"/>
              <a:pPr>
                <a:defRPr/>
              </a:pPr>
              <a:t>1.4.2013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E8E0F4-D666-4842-8C08-64FE7A2D5BD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rtlCol="0">
            <a:normAutofit/>
          </a:bodyPr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B64001-D19B-456A-A1C9-93575CE71849}" type="datetimeFigureOut">
              <a:rPr lang="cs-CZ"/>
              <a:pPr>
                <a:defRPr/>
              </a:pPr>
              <a:t>1.4.2013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98BF0F-18CE-45B9-BE99-004DB50B255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A66B69-4248-49BA-A271-989F7EEBE05E}" type="datetimeFigureOut">
              <a:rPr lang="cs-CZ"/>
              <a:pPr>
                <a:defRPr/>
              </a:pPr>
              <a:t>1.4.2013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E4EFB6-94BE-4E53-BAEC-CF065C95479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CAABA1-470F-46EE-A62A-6049A591A838}" type="datetimeFigureOut">
              <a:rPr lang="cs-CZ"/>
              <a:pPr>
                <a:defRPr/>
              </a:pPr>
              <a:t>1.4.2013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D77DEA-BF40-4D3D-A2EF-52CC55E2F11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2700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  <a:cs typeface="+mn-cs"/>
              </a:defRPr>
            </a:lvl1pPr>
          </a:lstStyle>
          <a:p>
            <a:pPr>
              <a:defRPr/>
            </a:pPr>
            <a:fld id="{63889291-EB25-47F1-BC1C-89D640226C9F}" type="datetimeFigureOut">
              <a:rPr lang="cs-CZ"/>
              <a:pPr>
                <a:defRPr/>
              </a:pPr>
              <a:t>1.4.2013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8813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925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  <a:cs typeface="+mn-cs"/>
              </a:defRPr>
            </a:lvl1pPr>
          </a:lstStyle>
          <a:p>
            <a:pPr>
              <a:defRPr/>
            </a:pPr>
            <a:fld id="{A07F3909-1031-4862-BE5D-B1C7919D6B6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8200" y="6499225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569913" y="6499225"/>
            <a:ext cx="84137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83" r:id="rId3"/>
    <p:sldLayoutId id="2147483675" r:id="rId4"/>
    <p:sldLayoutId id="2147483676" r:id="rId5"/>
    <p:sldLayoutId id="2147483677" r:id="rId6"/>
    <p:sldLayoutId id="2147483678" r:id="rId7"/>
    <p:sldLayoutId id="2147483679" r:id="rId8"/>
    <p:sldLayoutId id="2147483680" r:id="rId9"/>
    <p:sldLayoutId id="2147483681" r:id="rId10"/>
    <p:sldLayoutId id="2147483682" r:id="rId11"/>
  </p:sldLayoutIdLst>
  <p:txStyles>
    <p:titleStyle>
      <a:lvl1pPr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  <a:lvl2pPr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2pPr>
      <a:lvl3pPr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3pPr>
      <a:lvl4pPr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4pPr>
      <a:lvl5pPr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5pPr>
      <a:lvl6pPr marL="457200"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6pPr>
      <a:lvl7pPr marL="914400"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7pPr>
      <a:lvl8pPr marL="1371600"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8pPr>
      <a:lvl9pPr marL="1828800"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rgbClr val="7F7F7F"/>
          </a:solidFill>
          <a:latin typeface="+mj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Font typeface="Courier New" pitchFamily="49" charset="0"/>
        <a:buChar char="o"/>
        <a:defRPr sz="1600" kern="1200">
          <a:solidFill>
            <a:srgbClr val="7F7F7F"/>
          </a:solidFill>
          <a:latin typeface="+mj-lt"/>
          <a:ea typeface="+mn-ea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•"/>
        <a:defRPr sz="1600" kern="1200">
          <a:solidFill>
            <a:srgbClr val="7F7F7F"/>
          </a:solidFill>
          <a:latin typeface="+mj-lt"/>
          <a:ea typeface="+mn-ea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Font typeface="Courier New" pitchFamily="49" charset="0"/>
        <a:buChar char="o"/>
        <a:defRPr sz="1600" kern="1200">
          <a:solidFill>
            <a:srgbClr val="7F7F7F"/>
          </a:solidFill>
          <a:latin typeface="+mj-lt"/>
          <a:ea typeface="+mn-ea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•"/>
        <a:defRPr sz="1600" kern="1200">
          <a:solidFill>
            <a:srgbClr val="7F7F7F"/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image" Target="../media/image4.jpeg"/><Relationship Id="rId7" Type="http://schemas.openxmlformats.org/officeDocument/2006/relationships/image" Target="../media/image8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image" Target="../media/image4.jpeg"/><Relationship Id="rId7" Type="http://schemas.openxmlformats.org/officeDocument/2006/relationships/image" Target="../media/image8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rdd.cz/photos/media/2006-12-23_01.jpg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614363" y="2816225"/>
          <a:ext cx="8136904" cy="26928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0940"/>
                <a:gridCol w="6195964"/>
              </a:tblGrid>
              <a:tr h="86409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Miroslava </a:t>
                      </a:r>
                      <a:r>
                        <a:rPr lang="cs-CZ" sz="1800" b="1" kern="120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Cenková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VY_32_INOVACE_07C_03_RODINA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baseline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ROZVOJ ÚSTNÍHO PROJEVU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14. 3 2013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3097" name="Obrázek 2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79613" y="9080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98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619250" y="2927350"/>
            <a:ext cx="649288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52513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600" b="1" dirty="0" smtClean="0">
                <a:solidFill>
                  <a:schemeClr val="tx1"/>
                </a:solidFill>
                <a:latin typeface="Calibri" pitchFamily="34" charset="0"/>
              </a:rPr>
              <a:t>ANOTACE</a:t>
            </a:r>
            <a:endParaRPr lang="cs-CZ" sz="3600" b="1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4099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975"/>
            <a:ext cx="8229600" cy="4929188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Tento materiál byl vytvořen  pro žáky prvního </a:t>
            </a:r>
            <a:r>
              <a:rPr lang="cs-CZ" sz="1400" dirty="0" err="1" smtClean="0">
                <a:solidFill>
                  <a:schemeClr val="tx1"/>
                </a:solidFill>
                <a:latin typeface="Calibri" pitchFamily="34" charset="0"/>
              </a:rPr>
              <a:t>ročniku</a:t>
            </a:r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  </a:t>
            </a:r>
            <a:r>
              <a:rPr lang="cs-CZ" sz="1400" dirty="0" err="1" smtClean="0">
                <a:solidFill>
                  <a:schemeClr val="tx1"/>
                </a:solidFill>
                <a:latin typeface="Calibri" pitchFamily="34" charset="0"/>
              </a:rPr>
              <a:t>gymnazia</a:t>
            </a:r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 čtyřletého studia. Časově je koncipován na maximálně   jednu vyučovací hodinu. Obsahem je výklad slovní zásoby k </a:t>
            </a:r>
            <a:r>
              <a:rPr lang="cs-CZ" sz="1400" dirty="0" err="1" smtClean="0">
                <a:solidFill>
                  <a:schemeClr val="tx1"/>
                </a:solidFill>
                <a:latin typeface="Calibri" pitchFamily="34" charset="0"/>
              </a:rPr>
              <a:t>tematu</a:t>
            </a:r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 RODINA,  cvičení na upevnění a automatizaci látky, včetně řešení. </a:t>
            </a:r>
          </a:p>
          <a:p>
            <a:pPr marL="0" indent="0">
              <a:buFont typeface="Arial" charset="0"/>
              <a:buNone/>
            </a:pPr>
            <a:endParaRPr lang="cs-CZ" sz="1400" dirty="0" smtClean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Font typeface="Arial" charset="0"/>
              <a:buNone/>
            </a:pPr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Cíl – žáci si osvojí novou slovní zásobu, používají ji ve větách,  ověří si také znalost používání ruského jména po otci. S materiálem lze pracovat ve třídě jako celku, případně využít některá cvičení na skupinové vyučování.</a:t>
            </a:r>
          </a:p>
          <a:p>
            <a:pPr marL="0" indent="0">
              <a:buFont typeface="Arial" charset="0"/>
              <a:buNone/>
            </a:pPr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 </a:t>
            </a:r>
          </a:p>
          <a:p>
            <a:pPr marL="0" indent="0">
              <a:buFont typeface="Arial" charset="0"/>
              <a:buNone/>
            </a:pPr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Žáci řeší úkoly na tabuli, řešení  doplňují digitální perem či fixem. Při práci je brán zřetel na komunikativní stránku jazyka. </a:t>
            </a:r>
          </a:p>
          <a:p>
            <a:pPr marL="0" indent="0">
              <a:buFont typeface="Arial" charset="0"/>
              <a:buNone/>
            </a:pPr>
            <a:endParaRPr lang="cs-CZ" sz="1400" dirty="0" smtClean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Font typeface="Arial" charset="0"/>
              <a:buNone/>
            </a:pPr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Materiál je určen k interaktivní výuce.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Zaoblený obdélník 16"/>
          <p:cNvSpPr/>
          <p:nvPr/>
        </p:nvSpPr>
        <p:spPr>
          <a:xfrm>
            <a:off x="1115616" y="2564904"/>
            <a:ext cx="2376264" cy="381642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259632" y="1052736"/>
            <a:ext cx="3095719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1600" b="1" dirty="0" smtClean="0"/>
              <a:t>СЕМЬЯ</a:t>
            </a:r>
          </a:p>
          <a:p>
            <a:endParaRPr lang="ru-RU" sz="1600" dirty="0"/>
          </a:p>
          <a:p>
            <a:r>
              <a:rPr lang="ru-RU" sz="1600" dirty="0" smtClean="0"/>
              <a:t>Кто члены семьи?</a:t>
            </a:r>
          </a:p>
          <a:p>
            <a:r>
              <a:rPr lang="ru-RU" sz="1600" dirty="0" smtClean="0"/>
              <a:t>Напиши номера к картинкам.</a:t>
            </a:r>
            <a:endParaRPr lang="cs-CZ" sz="1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187624" y="2564904"/>
            <a:ext cx="2363147" cy="35394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rabicPeriod"/>
            </a:pPr>
            <a:r>
              <a:rPr lang="ru-RU" sz="1600" dirty="0" smtClean="0">
                <a:solidFill>
                  <a:schemeClr val="bg1"/>
                </a:solidFill>
              </a:rPr>
              <a:t>мама </a:t>
            </a:r>
          </a:p>
          <a:p>
            <a:pPr marL="342900" indent="-342900">
              <a:buAutoNum type="arabicPeriod"/>
            </a:pPr>
            <a:r>
              <a:rPr lang="ru-RU" sz="1600" dirty="0">
                <a:solidFill>
                  <a:schemeClr val="bg1"/>
                </a:solidFill>
              </a:rPr>
              <a:t>п</a:t>
            </a:r>
            <a:r>
              <a:rPr lang="ru-RU" sz="1600" dirty="0" smtClean="0">
                <a:solidFill>
                  <a:schemeClr val="bg1"/>
                </a:solidFill>
              </a:rPr>
              <a:t>апа</a:t>
            </a:r>
          </a:p>
          <a:p>
            <a:pPr marL="342900" indent="-342900">
              <a:buAutoNum type="arabicPeriod"/>
            </a:pPr>
            <a:r>
              <a:rPr lang="ru-RU" sz="1600" dirty="0">
                <a:solidFill>
                  <a:schemeClr val="bg1"/>
                </a:solidFill>
              </a:rPr>
              <a:t>д</a:t>
            </a:r>
            <a:r>
              <a:rPr lang="ru-RU" sz="1600" dirty="0" smtClean="0">
                <a:solidFill>
                  <a:schemeClr val="bg1"/>
                </a:solidFill>
              </a:rPr>
              <a:t>очка</a:t>
            </a:r>
          </a:p>
          <a:p>
            <a:pPr marL="342900" indent="-342900">
              <a:buAutoNum type="arabicPeriod"/>
            </a:pPr>
            <a:r>
              <a:rPr lang="ru-RU" sz="1600" dirty="0" smtClean="0">
                <a:solidFill>
                  <a:schemeClr val="bg1"/>
                </a:solidFill>
              </a:rPr>
              <a:t>сын </a:t>
            </a:r>
          </a:p>
          <a:p>
            <a:pPr marL="342900" indent="-342900">
              <a:buAutoNum type="arabicPeriod"/>
            </a:pPr>
            <a:r>
              <a:rPr lang="ru-RU" sz="1600" dirty="0">
                <a:solidFill>
                  <a:schemeClr val="bg1"/>
                </a:solidFill>
              </a:rPr>
              <a:t>б</a:t>
            </a:r>
            <a:r>
              <a:rPr lang="ru-RU" sz="1600" dirty="0" smtClean="0">
                <a:solidFill>
                  <a:schemeClr val="bg1"/>
                </a:solidFill>
              </a:rPr>
              <a:t>рат </a:t>
            </a:r>
          </a:p>
          <a:p>
            <a:pPr marL="342900" indent="-342900">
              <a:buAutoNum type="arabicPeriod"/>
            </a:pPr>
            <a:r>
              <a:rPr lang="ru-RU" sz="1600" dirty="0">
                <a:solidFill>
                  <a:schemeClr val="bg1"/>
                </a:solidFill>
              </a:rPr>
              <a:t>с</a:t>
            </a:r>
            <a:r>
              <a:rPr lang="ru-RU" sz="1600" dirty="0" smtClean="0">
                <a:solidFill>
                  <a:schemeClr val="bg1"/>
                </a:solidFill>
              </a:rPr>
              <a:t>естра</a:t>
            </a:r>
          </a:p>
          <a:p>
            <a:pPr marL="342900" indent="-342900">
              <a:buAutoNum type="arabicPeriod"/>
            </a:pPr>
            <a:r>
              <a:rPr lang="ru-RU" sz="1600" dirty="0">
                <a:solidFill>
                  <a:schemeClr val="bg1"/>
                </a:solidFill>
              </a:rPr>
              <a:t>б</a:t>
            </a:r>
            <a:r>
              <a:rPr lang="ru-RU" sz="1600" dirty="0" smtClean="0">
                <a:solidFill>
                  <a:schemeClr val="bg1"/>
                </a:solidFill>
              </a:rPr>
              <a:t>абушка</a:t>
            </a:r>
          </a:p>
          <a:p>
            <a:pPr marL="342900" indent="-342900">
              <a:buAutoNum type="arabicPeriod"/>
            </a:pPr>
            <a:r>
              <a:rPr lang="ru-RU" sz="1600" dirty="0">
                <a:solidFill>
                  <a:schemeClr val="bg1"/>
                </a:solidFill>
              </a:rPr>
              <a:t>д</a:t>
            </a:r>
            <a:r>
              <a:rPr lang="ru-RU" sz="1600" dirty="0" smtClean="0">
                <a:solidFill>
                  <a:schemeClr val="bg1"/>
                </a:solidFill>
              </a:rPr>
              <a:t>едушка</a:t>
            </a:r>
          </a:p>
          <a:p>
            <a:pPr marL="342900" indent="-342900">
              <a:buAutoNum type="arabicPeriod"/>
            </a:pPr>
            <a:r>
              <a:rPr lang="ru-RU" sz="1600" dirty="0">
                <a:solidFill>
                  <a:schemeClr val="bg1"/>
                </a:solidFill>
              </a:rPr>
              <a:t>в</a:t>
            </a:r>
            <a:r>
              <a:rPr lang="ru-RU" sz="1600" dirty="0" smtClean="0">
                <a:solidFill>
                  <a:schemeClr val="bg1"/>
                </a:solidFill>
              </a:rPr>
              <a:t>нук </a:t>
            </a:r>
          </a:p>
          <a:p>
            <a:pPr marL="342900" indent="-342900">
              <a:buAutoNum type="arabicPeriod"/>
            </a:pPr>
            <a:r>
              <a:rPr lang="ru-RU" sz="1600" dirty="0">
                <a:solidFill>
                  <a:schemeClr val="bg1"/>
                </a:solidFill>
              </a:rPr>
              <a:t>в</a:t>
            </a:r>
            <a:r>
              <a:rPr lang="ru-RU" sz="1600" dirty="0" smtClean="0">
                <a:solidFill>
                  <a:schemeClr val="bg1"/>
                </a:solidFill>
              </a:rPr>
              <a:t>нучка</a:t>
            </a:r>
          </a:p>
          <a:p>
            <a:pPr marL="342900" indent="-342900">
              <a:buAutoNum type="arabicPeriod"/>
            </a:pPr>
            <a:r>
              <a:rPr lang="ru-RU" sz="1600" dirty="0">
                <a:solidFill>
                  <a:schemeClr val="bg1"/>
                </a:solidFill>
              </a:rPr>
              <a:t>т</a:t>
            </a:r>
            <a:r>
              <a:rPr lang="ru-RU" sz="1600" dirty="0" smtClean="0">
                <a:solidFill>
                  <a:schemeClr val="bg1"/>
                </a:solidFill>
              </a:rPr>
              <a:t>ётя</a:t>
            </a:r>
          </a:p>
          <a:p>
            <a:pPr marL="342900" indent="-342900">
              <a:buAutoNum type="arabicPeriod"/>
            </a:pPr>
            <a:r>
              <a:rPr lang="ru-RU" sz="1600" dirty="0">
                <a:solidFill>
                  <a:schemeClr val="bg1"/>
                </a:solidFill>
              </a:rPr>
              <a:t>д</a:t>
            </a:r>
            <a:r>
              <a:rPr lang="ru-RU" sz="1600" dirty="0" smtClean="0">
                <a:solidFill>
                  <a:schemeClr val="bg1"/>
                </a:solidFill>
              </a:rPr>
              <a:t>ядя</a:t>
            </a:r>
          </a:p>
          <a:p>
            <a:pPr marL="342900" indent="-342900">
              <a:buAutoNum type="arabicPeriod"/>
            </a:pPr>
            <a:r>
              <a:rPr lang="ru-RU" sz="1600" dirty="0">
                <a:solidFill>
                  <a:schemeClr val="bg1"/>
                </a:solidFill>
              </a:rPr>
              <a:t>д</a:t>
            </a:r>
            <a:r>
              <a:rPr lang="ru-RU" sz="1600" dirty="0" smtClean="0">
                <a:solidFill>
                  <a:schemeClr val="bg1"/>
                </a:solidFill>
              </a:rPr>
              <a:t>воюродный брат</a:t>
            </a:r>
          </a:p>
          <a:p>
            <a:pPr marL="342900" indent="-342900">
              <a:buAutoNum type="arabicPeriod"/>
            </a:pPr>
            <a:r>
              <a:rPr lang="ru-RU" sz="1600" dirty="0">
                <a:solidFill>
                  <a:schemeClr val="bg1"/>
                </a:solidFill>
              </a:rPr>
              <a:t>д</a:t>
            </a:r>
            <a:r>
              <a:rPr lang="ru-RU" sz="1600" dirty="0" smtClean="0">
                <a:solidFill>
                  <a:schemeClr val="bg1"/>
                </a:solidFill>
              </a:rPr>
              <a:t>воюродная сестра</a:t>
            </a:r>
            <a:endParaRPr lang="cs-CZ" sz="1600" dirty="0">
              <a:solidFill>
                <a:schemeClr val="bg1"/>
              </a:solidFill>
            </a:endParaRPr>
          </a:p>
        </p:txBody>
      </p:sp>
      <p:pic>
        <p:nvPicPr>
          <p:cNvPr id="11268" name="Picture 4" descr="C:\Users\Máma\AppData\Local\Microsoft\Windows\Temporary Internet Files\Content.IE5\BX0Z0QDL\MP900442200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16016" y="692696"/>
            <a:ext cx="2029659" cy="1349126"/>
          </a:xfrm>
          <a:prstGeom prst="rect">
            <a:avLst/>
          </a:prstGeom>
          <a:noFill/>
        </p:spPr>
      </p:pic>
      <p:pic>
        <p:nvPicPr>
          <p:cNvPr id="11269" name="Picture 5" descr="C:\Users\Máma\AppData\Local\Microsoft\Windows\Temporary Internet Files\Content.IE5\MT9PTJ4B\MP900448563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596336" y="1196752"/>
            <a:ext cx="1008111" cy="1512167"/>
          </a:xfrm>
          <a:prstGeom prst="rect">
            <a:avLst/>
          </a:prstGeom>
          <a:noFill/>
        </p:spPr>
      </p:pic>
      <p:pic>
        <p:nvPicPr>
          <p:cNvPr id="11272" name="Picture 8" descr="C:\Users\Máma\AppData\Local\Microsoft\Windows\Temporary Internet Files\Content.IE5\6ERFVKYQ\MP900386391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427984" y="2636912"/>
            <a:ext cx="2350169" cy="1543320"/>
          </a:xfrm>
          <a:prstGeom prst="rect">
            <a:avLst/>
          </a:prstGeom>
          <a:noFill/>
        </p:spPr>
      </p:pic>
      <p:pic>
        <p:nvPicPr>
          <p:cNvPr id="11273" name="Picture 9" descr="C:\Users\Máma\AppData\Local\Microsoft\Windows\Temporary Internet Files\Content.IE5\MT9PTJ4B\MP900422744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228184" y="5229200"/>
            <a:ext cx="1403648" cy="1403648"/>
          </a:xfrm>
          <a:prstGeom prst="rect">
            <a:avLst/>
          </a:prstGeom>
          <a:noFill/>
        </p:spPr>
      </p:pic>
      <p:pic>
        <p:nvPicPr>
          <p:cNvPr id="11276" name="Picture 12" descr="C:\Users\Máma\AppData\Local\Microsoft\Windows\Temporary Internet Files\Content.IE5\6ERFVKYQ\MP900309376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563888" y="4711568"/>
            <a:ext cx="2438793" cy="1625861"/>
          </a:xfrm>
          <a:prstGeom prst="rect">
            <a:avLst/>
          </a:prstGeom>
          <a:noFill/>
        </p:spPr>
      </p:pic>
      <p:pic>
        <p:nvPicPr>
          <p:cNvPr id="11277" name="Picture 13" descr="C:\Users\Máma\AppData\Local\Microsoft\Windows\Temporary Internet Files\Content.IE5\BX0Z0QDL\MP900399441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732240" y="3717032"/>
            <a:ext cx="2102343" cy="140099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aoblený obdélník 7"/>
          <p:cNvSpPr/>
          <p:nvPr/>
        </p:nvSpPr>
        <p:spPr>
          <a:xfrm>
            <a:off x="755576" y="4869160"/>
            <a:ext cx="1512168" cy="108012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539552" y="2348880"/>
            <a:ext cx="2304256" cy="20882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611560" y="908720"/>
            <a:ext cx="2888932" cy="8925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b="1" dirty="0" smtClean="0"/>
              <a:t>СЕМЬЯ</a:t>
            </a:r>
          </a:p>
          <a:p>
            <a:endParaRPr lang="ru-RU" b="1" dirty="0"/>
          </a:p>
          <a:p>
            <a:r>
              <a:rPr lang="ru-RU" sz="1600" dirty="0" smtClean="0"/>
              <a:t>Опиши семью на картинке. </a:t>
            </a:r>
            <a:endParaRPr lang="cs-CZ" sz="1600" dirty="0"/>
          </a:p>
        </p:txBody>
      </p:sp>
      <p:pic>
        <p:nvPicPr>
          <p:cNvPr id="23554" name="Picture 2" descr="http://www.rdd.cz/photos/media/2006-12-23_0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03848" y="1772816"/>
            <a:ext cx="5378946" cy="377871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539552" y="2420888"/>
            <a:ext cx="2425664" cy="160043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1400" dirty="0" smtClean="0">
                <a:solidFill>
                  <a:schemeClr val="bg1"/>
                </a:solidFill>
              </a:rPr>
              <a:t>Сколько членов семьи</a:t>
            </a:r>
          </a:p>
          <a:p>
            <a:r>
              <a:rPr lang="ru-RU" sz="1400" dirty="0" smtClean="0">
                <a:solidFill>
                  <a:schemeClr val="bg1"/>
                </a:solidFill>
              </a:rPr>
              <a:t>Как их зовут</a:t>
            </a:r>
          </a:p>
          <a:p>
            <a:r>
              <a:rPr lang="ru-RU" sz="1400" dirty="0" smtClean="0">
                <a:solidFill>
                  <a:schemeClr val="bg1"/>
                </a:solidFill>
              </a:rPr>
              <a:t>Сколько им лет</a:t>
            </a:r>
          </a:p>
          <a:p>
            <a:r>
              <a:rPr lang="ru-RU" sz="1400" dirty="0" smtClean="0">
                <a:solidFill>
                  <a:schemeClr val="bg1"/>
                </a:solidFill>
              </a:rPr>
              <a:t>Кто женатый, замужем,</a:t>
            </a:r>
          </a:p>
          <a:p>
            <a:r>
              <a:rPr lang="ru-RU" sz="1400" dirty="0" smtClean="0">
                <a:solidFill>
                  <a:schemeClr val="bg1"/>
                </a:solidFill>
              </a:rPr>
              <a:t>Кто холост</a:t>
            </a:r>
          </a:p>
          <a:p>
            <a:r>
              <a:rPr lang="ru-RU" sz="1400" dirty="0" smtClean="0">
                <a:solidFill>
                  <a:schemeClr val="bg1"/>
                </a:solidFill>
              </a:rPr>
              <a:t>Кто чья жена, кто чей муж</a:t>
            </a:r>
          </a:p>
          <a:p>
            <a:r>
              <a:rPr lang="ru-RU" sz="1400" dirty="0" smtClean="0">
                <a:solidFill>
                  <a:schemeClr val="bg1"/>
                </a:solidFill>
              </a:rPr>
              <a:t>Сколько у кого детей         </a:t>
            </a:r>
            <a:endParaRPr lang="cs-CZ" sz="1400" dirty="0">
              <a:solidFill>
                <a:schemeClr val="bg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27584" y="4869160"/>
            <a:ext cx="153920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1600" dirty="0" smtClean="0">
                <a:solidFill>
                  <a:schemeClr val="bg1"/>
                </a:solidFill>
              </a:rPr>
              <a:t>Один ребёнок</a:t>
            </a:r>
          </a:p>
          <a:p>
            <a:r>
              <a:rPr lang="ru-RU" sz="1600" dirty="0" smtClean="0">
                <a:solidFill>
                  <a:schemeClr val="bg1"/>
                </a:solidFill>
              </a:rPr>
              <a:t>Двое детей</a:t>
            </a:r>
          </a:p>
          <a:p>
            <a:r>
              <a:rPr lang="ru-RU" sz="1600" dirty="0" smtClean="0">
                <a:solidFill>
                  <a:schemeClr val="bg1"/>
                </a:solidFill>
              </a:rPr>
              <a:t>Трое детей</a:t>
            </a:r>
            <a:endParaRPr lang="cs-CZ" sz="1600" dirty="0">
              <a:solidFill>
                <a:schemeClr val="bg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843808" y="5243749"/>
            <a:ext cx="31931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1.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39552" y="764704"/>
            <a:ext cx="7821372" cy="61555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b="1" dirty="0" smtClean="0"/>
              <a:t>Мы играем</a:t>
            </a:r>
          </a:p>
          <a:p>
            <a:r>
              <a:rPr lang="ru-RU" sz="1600" dirty="0" smtClean="0"/>
              <a:t>Образуйте генеалогическое дерево этой семьи и скажите, кто они в своей семье</a:t>
            </a:r>
            <a:endParaRPr lang="cs-CZ" sz="1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11560" y="5445224"/>
            <a:ext cx="7901522" cy="7386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1400" dirty="0" smtClean="0"/>
              <a:t>Иван Николаевич Родин (65), Анна Петровна Родина (4), Светлана Дмитриевна Родина (32),</a:t>
            </a:r>
          </a:p>
          <a:p>
            <a:r>
              <a:rPr lang="ru-RU" sz="1400" dirty="0" smtClean="0"/>
              <a:t>Вера Ивановна Маслова (40),Наташа Сергеевна Маслова (18), Вера Павловна Родина (60),</a:t>
            </a:r>
          </a:p>
          <a:p>
            <a:r>
              <a:rPr lang="ru-RU" sz="1400" dirty="0" smtClean="0"/>
              <a:t>Пётр Иванович Родин (37),  Сергей Борисович Маслов (43), Пётр Петрович Родин (10) </a:t>
            </a:r>
            <a:endParaRPr lang="cs-CZ" sz="1400" dirty="0"/>
          </a:p>
        </p:txBody>
      </p:sp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755576" y="1844824"/>
          <a:ext cx="7416828" cy="2808306"/>
        </p:xfrm>
        <a:graphic>
          <a:graphicData uri="http://schemas.openxmlformats.org/drawingml/2006/table">
            <a:tbl>
              <a:tblPr/>
              <a:tblGrid>
                <a:gridCol w="436284"/>
                <a:gridCol w="436284"/>
                <a:gridCol w="436284"/>
                <a:gridCol w="436284"/>
                <a:gridCol w="436284"/>
                <a:gridCol w="436284"/>
                <a:gridCol w="436284"/>
                <a:gridCol w="436284"/>
                <a:gridCol w="436284"/>
                <a:gridCol w="436284"/>
                <a:gridCol w="436284"/>
                <a:gridCol w="436284"/>
                <a:gridCol w="436284"/>
                <a:gridCol w="436284"/>
                <a:gridCol w="436284"/>
                <a:gridCol w="436284"/>
                <a:gridCol w="436284"/>
              </a:tblGrid>
              <a:tr h="218424"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8424"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rowSpan="2" gridSpan="2">
                  <a:txBody>
                    <a:bodyPr/>
                    <a:lstStyle/>
                    <a:p>
                      <a:pPr algn="ctr" fontAlgn="ctr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603" marR="5603" marT="5603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603" marR="5603" marT="5603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603" marR="5603" marT="5603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 gridSpan="2">
                  <a:txBody>
                    <a:bodyPr/>
                    <a:lstStyle/>
                    <a:p>
                      <a:pPr algn="ctr" fontAlgn="ctr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603" marR="5603" marT="5603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28826"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2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2">
                  <a:txBody>
                    <a:bodyPr/>
                    <a:lstStyle/>
                    <a:p>
                      <a:pPr algn="ctr" fontAlgn="b"/>
                      <a:r>
                        <a:rPr lang="cs-CZ" sz="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603" marR="5603" marT="5603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BlToT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lToTr>
                  </a:tcPr>
                </a:tc>
                <a:tc rowSpan="2">
                  <a:txBody>
                    <a:bodyPr/>
                    <a:lstStyle/>
                    <a:p>
                      <a:pPr algn="ctr" fontAlgn="b"/>
                      <a:r>
                        <a:rPr lang="cs-CZ" sz="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603" marR="5603" marT="5603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lToBr>
                  </a:tcPr>
                </a:tc>
                <a:tc gridSpan="2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08022"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08022"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rowSpan="2">
                  <a:txBody>
                    <a:bodyPr/>
                    <a:lstStyle/>
                    <a:p>
                      <a:pPr algn="ctr" fontAlgn="b"/>
                      <a:r>
                        <a:rPr lang="cs-CZ" sz="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BlToT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lToTr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rowSpan="2">
                  <a:txBody>
                    <a:bodyPr/>
                    <a:lstStyle/>
                    <a:p>
                      <a:pPr algn="ctr" fontAlgn="b"/>
                      <a:r>
                        <a:rPr lang="cs-CZ" sz="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lToBr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8424"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8424"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rowSpan="2" gridSpan="2">
                  <a:txBody>
                    <a:bodyPr/>
                    <a:lstStyle/>
                    <a:p>
                      <a:pPr algn="ctr" fontAlgn="ctr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603" marR="5603" marT="5603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603" marR="5603" marT="5603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603" marR="5603" marT="5603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 gridSpan="2">
                  <a:txBody>
                    <a:bodyPr/>
                    <a:lstStyle/>
                    <a:p>
                      <a:pPr algn="ctr" fontAlgn="ctr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603" marR="5603" marT="5603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rowSpan="2" gridSpan="2">
                  <a:txBody>
                    <a:bodyPr/>
                    <a:lstStyle/>
                    <a:p>
                      <a:pPr algn="ctr" fontAlgn="ctr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603" marR="5603" marT="5603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603" marR="5603" marT="5603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603" marR="5603" marT="5603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 gridSpan="2">
                  <a:txBody>
                    <a:bodyPr/>
                    <a:lstStyle/>
                    <a:p>
                      <a:pPr algn="ctr" fontAlgn="ctr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603" marR="5603" marT="5603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28826"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2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2">
                  <a:txBody>
                    <a:bodyPr/>
                    <a:lstStyle/>
                    <a:p>
                      <a:pPr algn="ctr" fontAlgn="b"/>
                      <a:r>
                        <a:rPr lang="cs-CZ" sz="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603" marR="5603" marT="5603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BlToT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lToTr>
                  </a:tcPr>
                </a:tc>
                <a:tc rowSpan="2">
                  <a:txBody>
                    <a:bodyPr/>
                    <a:lstStyle/>
                    <a:p>
                      <a:pPr algn="ctr" fontAlgn="b"/>
                      <a:r>
                        <a:rPr lang="cs-CZ" sz="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603" marR="5603" marT="5603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lToBr>
                  </a:tcPr>
                </a:tc>
                <a:tc gridSpan="2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2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603" marR="5603" marT="560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gridSpan="2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08022"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603" marR="5603" marT="560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208022"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rowSpan="2">
                  <a:txBody>
                    <a:bodyPr/>
                    <a:lstStyle/>
                    <a:p>
                      <a:pPr algn="ctr" fontAlgn="b"/>
                      <a:r>
                        <a:rPr lang="cs-CZ" sz="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BlToT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lToTr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rowSpan="2">
                  <a:txBody>
                    <a:bodyPr/>
                    <a:lstStyle/>
                    <a:p>
                      <a:pPr algn="ctr" fontAlgn="b"/>
                      <a:r>
                        <a:rPr lang="cs-CZ" sz="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lToBr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603" marR="5603" marT="560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8424"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603" marR="5603" marT="560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08022">
                <a:tc rowSpan="2" gridSpan="2">
                  <a:txBody>
                    <a:bodyPr/>
                    <a:lstStyle/>
                    <a:p>
                      <a:pPr algn="ctr" fontAlgn="ctr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603" marR="5603" marT="5603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rowSpan="2" gridSpan="2">
                  <a:txBody>
                    <a:bodyPr/>
                    <a:lstStyle/>
                    <a:p>
                      <a:pPr algn="ctr" fontAlgn="ctr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603" marR="5603" marT="5603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rowSpan="2" gridSpan="2">
                  <a:txBody>
                    <a:bodyPr/>
                    <a:lstStyle/>
                    <a:p>
                      <a:pPr algn="ctr" fontAlgn="ctr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603" marR="5603" marT="5603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8424">
                <a:tc gridSpan="2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2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2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59632" y="1124744"/>
            <a:ext cx="24016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b="1" dirty="0" smtClean="0"/>
              <a:t>Ответь на вопросы</a:t>
            </a:r>
            <a:endParaRPr lang="cs-CZ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475656" y="2276872"/>
            <a:ext cx="5112297" cy="39703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dirty="0" smtClean="0"/>
              <a:t>Нарисуй генеалогическое дерево твоей семьи</a:t>
            </a:r>
          </a:p>
          <a:p>
            <a:r>
              <a:rPr lang="ru-RU" dirty="0" smtClean="0"/>
              <a:t>Расскажи о бабушке и дедушке</a:t>
            </a:r>
          </a:p>
          <a:p>
            <a:r>
              <a:rPr lang="ru-RU" dirty="0" smtClean="0"/>
              <a:t>Кто твои родители?</a:t>
            </a:r>
          </a:p>
          <a:p>
            <a:r>
              <a:rPr lang="ru-RU" dirty="0" smtClean="0"/>
              <a:t>У тебя брат или сестра?</a:t>
            </a:r>
          </a:p>
          <a:p>
            <a:r>
              <a:rPr lang="ru-RU" dirty="0" smtClean="0"/>
              <a:t>Кто  для тебя  отец твоего отца</a:t>
            </a:r>
          </a:p>
          <a:p>
            <a:r>
              <a:rPr lang="ru-RU" dirty="0"/>
              <a:t> </a:t>
            </a:r>
            <a:r>
              <a:rPr lang="ru-RU" dirty="0" smtClean="0"/>
              <a:t>                           брат твоей мамы</a:t>
            </a:r>
          </a:p>
          <a:p>
            <a:r>
              <a:rPr lang="ru-RU" dirty="0"/>
              <a:t> </a:t>
            </a:r>
            <a:r>
              <a:rPr lang="ru-RU" dirty="0" smtClean="0"/>
              <a:t>                           дочка твоего отца</a:t>
            </a:r>
          </a:p>
          <a:p>
            <a:r>
              <a:rPr lang="ru-RU" dirty="0"/>
              <a:t> </a:t>
            </a:r>
            <a:r>
              <a:rPr lang="ru-RU" dirty="0" smtClean="0"/>
              <a:t>                           сестра твоего папы</a:t>
            </a:r>
          </a:p>
          <a:p>
            <a:r>
              <a:rPr lang="ru-RU" dirty="0"/>
              <a:t> </a:t>
            </a:r>
            <a:r>
              <a:rPr lang="ru-RU" dirty="0" smtClean="0"/>
              <a:t>                           сын твоего дяди</a:t>
            </a:r>
          </a:p>
          <a:p>
            <a:r>
              <a:rPr lang="ru-RU" dirty="0"/>
              <a:t> </a:t>
            </a:r>
            <a:r>
              <a:rPr lang="ru-RU" dirty="0" smtClean="0"/>
              <a:t>                           мама твоей мамы</a:t>
            </a:r>
          </a:p>
          <a:p>
            <a:r>
              <a:rPr lang="ru-RU" dirty="0"/>
              <a:t> </a:t>
            </a:r>
            <a:r>
              <a:rPr lang="ru-RU" dirty="0" smtClean="0"/>
              <a:t>                           папа твоего брата</a:t>
            </a:r>
          </a:p>
          <a:p>
            <a:r>
              <a:rPr lang="ru-RU" dirty="0"/>
              <a:t> </a:t>
            </a:r>
            <a:r>
              <a:rPr lang="ru-RU" dirty="0" smtClean="0"/>
              <a:t>                           муж твоей бабушки</a:t>
            </a:r>
          </a:p>
          <a:p>
            <a:r>
              <a:rPr lang="ru-RU" dirty="0"/>
              <a:t> </a:t>
            </a:r>
            <a:r>
              <a:rPr lang="ru-RU" dirty="0" smtClean="0"/>
              <a:t>                           жена твоего папы  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Zaoblený obdélník 9"/>
          <p:cNvSpPr/>
          <p:nvPr/>
        </p:nvSpPr>
        <p:spPr>
          <a:xfrm>
            <a:off x="1115616" y="2564904"/>
            <a:ext cx="2376264" cy="367240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259632" y="1052736"/>
            <a:ext cx="3095719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1600" b="1" dirty="0" smtClean="0"/>
              <a:t>СЕМЬЯ</a:t>
            </a:r>
          </a:p>
          <a:p>
            <a:endParaRPr lang="ru-RU" sz="1600" dirty="0"/>
          </a:p>
          <a:p>
            <a:r>
              <a:rPr lang="ru-RU" sz="1600" dirty="0" smtClean="0"/>
              <a:t>Кто члены семьи?</a:t>
            </a:r>
          </a:p>
          <a:p>
            <a:r>
              <a:rPr lang="ru-RU" sz="1600" dirty="0" smtClean="0"/>
              <a:t>Напиши номера к картинкам.</a:t>
            </a:r>
            <a:endParaRPr lang="cs-CZ" sz="1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187624" y="2564904"/>
            <a:ext cx="2363147" cy="35394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rabicPeriod"/>
            </a:pPr>
            <a:r>
              <a:rPr lang="ru-RU" sz="1600" dirty="0" smtClean="0">
                <a:solidFill>
                  <a:schemeClr val="bg1"/>
                </a:solidFill>
              </a:rPr>
              <a:t>мама </a:t>
            </a:r>
          </a:p>
          <a:p>
            <a:pPr marL="342900" indent="-342900">
              <a:buAutoNum type="arabicPeriod"/>
            </a:pPr>
            <a:r>
              <a:rPr lang="ru-RU" sz="1600" dirty="0">
                <a:solidFill>
                  <a:schemeClr val="bg1"/>
                </a:solidFill>
              </a:rPr>
              <a:t>п</a:t>
            </a:r>
            <a:r>
              <a:rPr lang="ru-RU" sz="1600" dirty="0" smtClean="0">
                <a:solidFill>
                  <a:schemeClr val="bg1"/>
                </a:solidFill>
              </a:rPr>
              <a:t>апа</a:t>
            </a:r>
          </a:p>
          <a:p>
            <a:pPr marL="342900" indent="-342900">
              <a:buAutoNum type="arabicPeriod"/>
            </a:pPr>
            <a:r>
              <a:rPr lang="ru-RU" sz="1600" dirty="0">
                <a:solidFill>
                  <a:schemeClr val="bg1"/>
                </a:solidFill>
              </a:rPr>
              <a:t>д</a:t>
            </a:r>
            <a:r>
              <a:rPr lang="ru-RU" sz="1600" dirty="0" smtClean="0">
                <a:solidFill>
                  <a:schemeClr val="bg1"/>
                </a:solidFill>
              </a:rPr>
              <a:t>очка</a:t>
            </a:r>
          </a:p>
          <a:p>
            <a:pPr marL="342900" indent="-342900">
              <a:buAutoNum type="arabicPeriod"/>
            </a:pPr>
            <a:r>
              <a:rPr lang="ru-RU" sz="1600" dirty="0" smtClean="0">
                <a:solidFill>
                  <a:schemeClr val="bg1"/>
                </a:solidFill>
              </a:rPr>
              <a:t>сын </a:t>
            </a:r>
          </a:p>
          <a:p>
            <a:pPr marL="342900" indent="-342900">
              <a:buAutoNum type="arabicPeriod"/>
            </a:pPr>
            <a:r>
              <a:rPr lang="ru-RU" sz="1600" dirty="0">
                <a:solidFill>
                  <a:schemeClr val="bg1"/>
                </a:solidFill>
              </a:rPr>
              <a:t>б</a:t>
            </a:r>
            <a:r>
              <a:rPr lang="ru-RU" sz="1600" dirty="0" smtClean="0">
                <a:solidFill>
                  <a:schemeClr val="bg1"/>
                </a:solidFill>
              </a:rPr>
              <a:t>рат </a:t>
            </a:r>
          </a:p>
          <a:p>
            <a:pPr marL="342900" indent="-342900">
              <a:buAutoNum type="arabicPeriod"/>
            </a:pPr>
            <a:r>
              <a:rPr lang="ru-RU" sz="1600" dirty="0">
                <a:solidFill>
                  <a:schemeClr val="bg1"/>
                </a:solidFill>
              </a:rPr>
              <a:t>с</a:t>
            </a:r>
            <a:r>
              <a:rPr lang="ru-RU" sz="1600" dirty="0" smtClean="0">
                <a:solidFill>
                  <a:schemeClr val="bg1"/>
                </a:solidFill>
              </a:rPr>
              <a:t>естра</a:t>
            </a:r>
          </a:p>
          <a:p>
            <a:pPr marL="342900" indent="-342900">
              <a:buAutoNum type="arabicPeriod"/>
            </a:pPr>
            <a:r>
              <a:rPr lang="ru-RU" sz="1600" dirty="0">
                <a:solidFill>
                  <a:schemeClr val="bg1"/>
                </a:solidFill>
              </a:rPr>
              <a:t>б</a:t>
            </a:r>
            <a:r>
              <a:rPr lang="ru-RU" sz="1600" dirty="0" smtClean="0">
                <a:solidFill>
                  <a:schemeClr val="bg1"/>
                </a:solidFill>
              </a:rPr>
              <a:t>абушка</a:t>
            </a:r>
          </a:p>
          <a:p>
            <a:pPr marL="342900" indent="-342900">
              <a:buAutoNum type="arabicPeriod"/>
            </a:pPr>
            <a:r>
              <a:rPr lang="ru-RU" sz="1600" dirty="0">
                <a:solidFill>
                  <a:schemeClr val="bg1"/>
                </a:solidFill>
              </a:rPr>
              <a:t>д</a:t>
            </a:r>
            <a:r>
              <a:rPr lang="ru-RU" sz="1600" dirty="0" smtClean="0">
                <a:solidFill>
                  <a:schemeClr val="bg1"/>
                </a:solidFill>
              </a:rPr>
              <a:t>едушка</a:t>
            </a:r>
          </a:p>
          <a:p>
            <a:pPr marL="342900" indent="-342900">
              <a:buAutoNum type="arabicPeriod"/>
            </a:pPr>
            <a:r>
              <a:rPr lang="ru-RU" sz="1600" dirty="0">
                <a:solidFill>
                  <a:schemeClr val="bg1"/>
                </a:solidFill>
              </a:rPr>
              <a:t>в</a:t>
            </a:r>
            <a:r>
              <a:rPr lang="ru-RU" sz="1600" dirty="0" smtClean="0">
                <a:solidFill>
                  <a:schemeClr val="bg1"/>
                </a:solidFill>
              </a:rPr>
              <a:t>нук </a:t>
            </a:r>
          </a:p>
          <a:p>
            <a:pPr marL="342900" indent="-342900">
              <a:buAutoNum type="arabicPeriod"/>
            </a:pPr>
            <a:r>
              <a:rPr lang="ru-RU" sz="1600" dirty="0">
                <a:solidFill>
                  <a:schemeClr val="bg1"/>
                </a:solidFill>
              </a:rPr>
              <a:t>в</a:t>
            </a:r>
            <a:r>
              <a:rPr lang="ru-RU" sz="1600" dirty="0" smtClean="0">
                <a:solidFill>
                  <a:schemeClr val="bg1"/>
                </a:solidFill>
              </a:rPr>
              <a:t>нучка</a:t>
            </a:r>
          </a:p>
          <a:p>
            <a:pPr marL="342900" indent="-342900">
              <a:buAutoNum type="arabicPeriod"/>
            </a:pPr>
            <a:r>
              <a:rPr lang="ru-RU" sz="1600" dirty="0">
                <a:solidFill>
                  <a:schemeClr val="bg1"/>
                </a:solidFill>
              </a:rPr>
              <a:t>т</a:t>
            </a:r>
            <a:r>
              <a:rPr lang="ru-RU" sz="1600" dirty="0" smtClean="0">
                <a:solidFill>
                  <a:schemeClr val="bg1"/>
                </a:solidFill>
              </a:rPr>
              <a:t>ётя</a:t>
            </a:r>
          </a:p>
          <a:p>
            <a:pPr marL="342900" indent="-342900">
              <a:buAutoNum type="arabicPeriod"/>
            </a:pPr>
            <a:r>
              <a:rPr lang="ru-RU" sz="1600" dirty="0">
                <a:solidFill>
                  <a:schemeClr val="bg1"/>
                </a:solidFill>
              </a:rPr>
              <a:t>д</a:t>
            </a:r>
            <a:r>
              <a:rPr lang="ru-RU" sz="1600" dirty="0" smtClean="0">
                <a:solidFill>
                  <a:schemeClr val="bg1"/>
                </a:solidFill>
              </a:rPr>
              <a:t>ядя</a:t>
            </a:r>
          </a:p>
          <a:p>
            <a:pPr marL="342900" indent="-342900">
              <a:buAutoNum type="arabicPeriod"/>
            </a:pPr>
            <a:r>
              <a:rPr lang="ru-RU" sz="1600" dirty="0">
                <a:solidFill>
                  <a:schemeClr val="bg1"/>
                </a:solidFill>
              </a:rPr>
              <a:t>д</a:t>
            </a:r>
            <a:r>
              <a:rPr lang="ru-RU" sz="1600" dirty="0" smtClean="0">
                <a:solidFill>
                  <a:schemeClr val="bg1"/>
                </a:solidFill>
              </a:rPr>
              <a:t>воюродный брат</a:t>
            </a:r>
          </a:p>
          <a:p>
            <a:pPr marL="342900" indent="-342900">
              <a:buAutoNum type="arabicPeriod"/>
            </a:pPr>
            <a:r>
              <a:rPr lang="ru-RU" sz="1600" dirty="0">
                <a:solidFill>
                  <a:schemeClr val="bg1"/>
                </a:solidFill>
              </a:rPr>
              <a:t>д</a:t>
            </a:r>
            <a:r>
              <a:rPr lang="ru-RU" sz="1600" dirty="0" smtClean="0">
                <a:solidFill>
                  <a:schemeClr val="bg1"/>
                </a:solidFill>
              </a:rPr>
              <a:t>воюродная сестра</a:t>
            </a:r>
            <a:endParaRPr lang="cs-CZ" sz="1600" dirty="0">
              <a:solidFill>
                <a:schemeClr val="bg1"/>
              </a:solidFill>
            </a:endParaRPr>
          </a:p>
        </p:txBody>
      </p:sp>
      <p:pic>
        <p:nvPicPr>
          <p:cNvPr id="11268" name="Picture 4" descr="C:\Users\Máma\AppData\Local\Microsoft\Windows\Temporary Internet Files\Content.IE5\BX0Z0QDL\MP900442200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16016" y="692696"/>
            <a:ext cx="2029659" cy="1349126"/>
          </a:xfrm>
          <a:prstGeom prst="rect">
            <a:avLst/>
          </a:prstGeom>
          <a:noFill/>
        </p:spPr>
      </p:pic>
      <p:pic>
        <p:nvPicPr>
          <p:cNvPr id="11269" name="Picture 5" descr="C:\Users\Máma\AppData\Local\Microsoft\Windows\Temporary Internet Files\Content.IE5\MT9PTJ4B\MP900448563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596336" y="1196752"/>
            <a:ext cx="1008111" cy="1512167"/>
          </a:xfrm>
          <a:prstGeom prst="rect">
            <a:avLst/>
          </a:prstGeom>
          <a:noFill/>
        </p:spPr>
      </p:pic>
      <p:pic>
        <p:nvPicPr>
          <p:cNvPr id="11272" name="Picture 8" descr="C:\Users\Máma\AppData\Local\Microsoft\Windows\Temporary Internet Files\Content.IE5\6ERFVKYQ\MP900386391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427984" y="2636912"/>
            <a:ext cx="2350169" cy="1543320"/>
          </a:xfrm>
          <a:prstGeom prst="rect">
            <a:avLst/>
          </a:prstGeom>
          <a:noFill/>
        </p:spPr>
      </p:pic>
      <p:pic>
        <p:nvPicPr>
          <p:cNvPr id="11273" name="Picture 9" descr="C:\Users\Máma\AppData\Local\Microsoft\Windows\Temporary Internet Files\Content.IE5\MT9PTJ4B\MP900422744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228184" y="5229200"/>
            <a:ext cx="1403648" cy="1403648"/>
          </a:xfrm>
          <a:prstGeom prst="rect">
            <a:avLst/>
          </a:prstGeom>
          <a:noFill/>
        </p:spPr>
      </p:pic>
      <p:pic>
        <p:nvPicPr>
          <p:cNvPr id="11276" name="Picture 12" descr="C:\Users\Máma\AppData\Local\Microsoft\Windows\Temporary Internet Files\Content.IE5\6ERFVKYQ\MP900309376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563888" y="4711568"/>
            <a:ext cx="2438793" cy="1625861"/>
          </a:xfrm>
          <a:prstGeom prst="rect">
            <a:avLst/>
          </a:prstGeom>
          <a:noFill/>
        </p:spPr>
      </p:pic>
      <p:pic>
        <p:nvPicPr>
          <p:cNvPr id="11277" name="Picture 13" descr="C:\Users\Máma\AppData\Local\Microsoft\Windows\Temporary Internet Files\Content.IE5\BX0Z0QDL\MP900399441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732240" y="3717032"/>
            <a:ext cx="2102343" cy="1400992"/>
          </a:xfrm>
          <a:prstGeom prst="rect">
            <a:avLst/>
          </a:prstGeom>
          <a:noFill/>
        </p:spPr>
      </p:pic>
      <p:sp>
        <p:nvSpPr>
          <p:cNvPr id="12" name="TextovéPole 11"/>
          <p:cNvSpPr txBox="1"/>
          <p:nvPr/>
        </p:nvSpPr>
        <p:spPr>
          <a:xfrm>
            <a:off x="4139952" y="980728"/>
            <a:ext cx="6848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dirty="0" smtClean="0"/>
              <a:t>1-2-4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668344" y="764704"/>
            <a:ext cx="56445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dirty="0" smtClean="0"/>
              <a:t>1-3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499992" y="2276872"/>
            <a:ext cx="17620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dirty="0" smtClean="0"/>
              <a:t>1-2-8-11-3-2-5-6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7236296" y="3429000"/>
            <a:ext cx="8771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dirty="0" smtClean="0"/>
              <a:t>1-2-4-5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7812360" y="5805264"/>
            <a:ext cx="6848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dirty="0" smtClean="0"/>
              <a:t>1-3-7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923928" y="4365104"/>
            <a:ext cx="12618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dirty="0" smtClean="0"/>
              <a:t>1-2-5-3-4-6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aoblený obdélník 7"/>
          <p:cNvSpPr/>
          <p:nvPr/>
        </p:nvSpPr>
        <p:spPr>
          <a:xfrm>
            <a:off x="755576" y="4869160"/>
            <a:ext cx="1512168" cy="108012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539552" y="2348880"/>
            <a:ext cx="2304256" cy="20882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611560" y="908720"/>
            <a:ext cx="2888932" cy="8925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b="1" dirty="0" smtClean="0"/>
              <a:t>СЕМЬЯ</a:t>
            </a:r>
          </a:p>
          <a:p>
            <a:endParaRPr lang="ru-RU" b="1" dirty="0"/>
          </a:p>
          <a:p>
            <a:r>
              <a:rPr lang="ru-RU" sz="1600" dirty="0" smtClean="0"/>
              <a:t>Опиши семью на картинке. </a:t>
            </a:r>
            <a:endParaRPr lang="cs-CZ" sz="1600" dirty="0"/>
          </a:p>
        </p:txBody>
      </p:sp>
      <p:pic>
        <p:nvPicPr>
          <p:cNvPr id="23554" name="Picture 2" descr="http://www.rdd.cz/photos/media/2006-12-23_0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03848" y="1772816"/>
            <a:ext cx="5378946" cy="377871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539552" y="2420888"/>
            <a:ext cx="2425664" cy="160043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1400" dirty="0" smtClean="0">
                <a:solidFill>
                  <a:schemeClr val="bg1"/>
                </a:solidFill>
              </a:rPr>
              <a:t>Сколько членов семьи</a:t>
            </a:r>
          </a:p>
          <a:p>
            <a:r>
              <a:rPr lang="ru-RU" sz="1400" dirty="0" smtClean="0">
                <a:solidFill>
                  <a:schemeClr val="bg1"/>
                </a:solidFill>
              </a:rPr>
              <a:t>Как их зовут</a:t>
            </a:r>
          </a:p>
          <a:p>
            <a:r>
              <a:rPr lang="ru-RU" sz="1400" dirty="0" smtClean="0">
                <a:solidFill>
                  <a:schemeClr val="bg1"/>
                </a:solidFill>
              </a:rPr>
              <a:t>Сколько им лет</a:t>
            </a:r>
          </a:p>
          <a:p>
            <a:r>
              <a:rPr lang="ru-RU" sz="1400" dirty="0" smtClean="0">
                <a:solidFill>
                  <a:schemeClr val="bg1"/>
                </a:solidFill>
              </a:rPr>
              <a:t>Кто женатый, замужем,</a:t>
            </a:r>
          </a:p>
          <a:p>
            <a:r>
              <a:rPr lang="ru-RU" sz="1400" dirty="0" smtClean="0">
                <a:solidFill>
                  <a:schemeClr val="bg1"/>
                </a:solidFill>
              </a:rPr>
              <a:t>Кто холост</a:t>
            </a:r>
          </a:p>
          <a:p>
            <a:r>
              <a:rPr lang="ru-RU" sz="1400" dirty="0" smtClean="0">
                <a:solidFill>
                  <a:schemeClr val="bg1"/>
                </a:solidFill>
              </a:rPr>
              <a:t>Кто чья жена, кто чей муж</a:t>
            </a:r>
          </a:p>
          <a:p>
            <a:r>
              <a:rPr lang="ru-RU" sz="1400" dirty="0" smtClean="0">
                <a:solidFill>
                  <a:schemeClr val="bg1"/>
                </a:solidFill>
              </a:rPr>
              <a:t>Сколько у кого детей         </a:t>
            </a:r>
            <a:endParaRPr lang="cs-CZ" sz="1400" dirty="0">
              <a:solidFill>
                <a:schemeClr val="bg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27584" y="4869160"/>
            <a:ext cx="153920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1600" dirty="0" smtClean="0">
                <a:solidFill>
                  <a:schemeClr val="bg1"/>
                </a:solidFill>
              </a:rPr>
              <a:t>Один ребёнок</a:t>
            </a:r>
          </a:p>
          <a:p>
            <a:r>
              <a:rPr lang="ru-RU" sz="1600" dirty="0" smtClean="0">
                <a:solidFill>
                  <a:schemeClr val="bg1"/>
                </a:solidFill>
              </a:rPr>
              <a:t>Двое детей</a:t>
            </a:r>
          </a:p>
          <a:p>
            <a:r>
              <a:rPr lang="ru-RU" sz="1600" dirty="0" smtClean="0">
                <a:solidFill>
                  <a:schemeClr val="bg1"/>
                </a:solidFill>
              </a:rPr>
              <a:t>Трое детей</a:t>
            </a:r>
            <a:endParaRPr lang="cs-CZ" sz="1600" dirty="0">
              <a:solidFill>
                <a:schemeClr val="bg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288066" y="188640"/>
            <a:ext cx="685593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1400" dirty="0" smtClean="0">
                <a:solidFill>
                  <a:srgbClr val="FF0000"/>
                </a:solidFill>
              </a:rPr>
              <a:t>Здесь 10 членов семьи. Отец – ему 50 лет, его зовут Карел. Мама –ей 48 лет, её </a:t>
            </a:r>
          </a:p>
          <a:p>
            <a:r>
              <a:rPr lang="ru-RU" sz="1400" dirty="0">
                <a:solidFill>
                  <a:srgbClr val="FF0000"/>
                </a:solidFill>
              </a:rPr>
              <a:t>з</a:t>
            </a:r>
            <a:r>
              <a:rPr lang="ru-RU" sz="1400" dirty="0" smtClean="0">
                <a:solidFill>
                  <a:srgbClr val="FF0000"/>
                </a:solidFill>
              </a:rPr>
              <a:t>овут Яна.У них трое детей – один сын и две дочки. Сын женатый, его жену зовут Дана. У них двое детей – это близнецы – Дан и Давид. Им 4 года. Одна дочь замужем. Ей 28 лет. У неё дочка Анна. Вторая дочка холостая.У неё сын Марек. Ему 5 лет. Итд..... </a:t>
            </a:r>
          </a:p>
          <a:p>
            <a:endParaRPr lang="cs-CZ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39552" y="764704"/>
            <a:ext cx="7821372" cy="61555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b="1" dirty="0" smtClean="0"/>
              <a:t>Мы играем</a:t>
            </a:r>
          </a:p>
          <a:p>
            <a:r>
              <a:rPr lang="ru-RU" sz="1600" dirty="0" smtClean="0"/>
              <a:t>Образуйте генеалогическое дерево этой семьи и скажите, кто они в своей семье</a:t>
            </a:r>
            <a:endParaRPr lang="cs-CZ" sz="1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11560" y="5445224"/>
            <a:ext cx="7901522" cy="7386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1400" dirty="0" smtClean="0"/>
              <a:t>Иван Николаевич Родин (65), Анна Петровна Родина (4), Светлана Дмитриевна Родина (32),</a:t>
            </a:r>
          </a:p>
          <a:p>
            <a:r>
              <a:rPr lang="ru-RU" sz="1400" dirty="0" smtClean="0"/>
              <a:t>Вера Ивановна Маслова (40),Наташа Сергеевна Маслова (18), Вера Павловна Родина (60),</a:t>
            </a:r>
          </a:p>
          <a:p>
            <a:r>
              <a:rPr lang="ru-RU" sz="1400" dirty="0" smtClean="0"/>
              <a:t>Пётр Иванович Родин (37),  Сергей Борисович Маслов (43), Пётр Петрович Родин (10) </a:t>
            </a:r>
            <a:endParaRPr lang="cs-CZ" sz="1400" dirty="0"/>
          </a:p>
        </p:txBody>
      </p:sp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683568" y="1988840"/>
          <a:ext cx="7416828" cy="2838937"/>
        </p:xfrm>
        <a:graphic>
          <a:graphicData uri="http://schemas.openxmlformats.org/drawingml/2006/table">
            <a:tbl>
              <a:tblPr/>
              <a:tblGrid>
                <a:gridCol w="436284"/>
                <a:gridCol w="436284"/>
                <a:gridCol w="436284"/>
                <a:gridCol w="436284"/>
                <a:gridCol w="436284"/>
                <a:gridCol w="436284"/>
                <a:gridCol w="436284"/>
                <a:gridCol w="436284"/>
                <a:gridCol w="436284"/>
                <a:gridCol w="436284"/>
                <a:gridCol w="436284"/>
                <a:gridCol w="436284"/>
                <a:gridCol w="436284"/>
                <a:gridCol w="436284"/>
                <a:gridCol w="436284"/>
                <a:gridCol w="436284"/>
                <a:gridCol w="436284"/>
              </a:tblGrid>
              <a:tr h="218424"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 dirty="0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8424"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rowSpan="2" gridSpan="2">
                  <a:txBody>
                    <a:bodyPr/>
                    <a:lstStyle/>
                    <a:p>
                      <a:pPr algn="ctr" fontAlgn="ctr"/>
                      <a:r>
                        <a:rPr lang="cs-CZ" sz="11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  <a:r>
                        <a:rPr lang="ru-RU" sz="1100" b="0" i="0" u="none" strike="noStrike" dirty="0" smtClean="0">
                          <a:solidFill>
                            <a:srgbClr val="FF0000"/>
                          </a:solidFill>
                          <a:latin typeface="Calibri"/>
                        </a:rPr>
                        <a:t>ИНР</a:t>
                      </a:r>
                      <a:r>
                        <a:rPr lang="ru-RU" sz="1100" b="0" i="0" u="none" strike="noStrike" baseline="0" dirty="0" smtClean="0">
                          <a:solidFill>
                            <a:srgbClr val="FF0000"/>
                          </a:solidFill>
                          <a:latin typeface="Calibri"/>
                        </a:rPr>
                        <a:t> 65</a:t>
                      </a:r>
                      <a:endParaRPr lang="cs-CZ" sz="1100" b="0" i="0" u="none" strike="noStrike" dirty="0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603" marR="5603" marT="5603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6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603" marR="5603" marT="5603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6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603" marR="5603" marT="5603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 gridSpan="2">
                  <a:txBody>
                    <a:bodyPr/>
                    <a:lstStyle/>
                    <a:p>
                      <a:pPr algn="ctr" fontAlgn="ctr"/>
                      <a:r>
                        <a:rPr lang="ru-RU" sz="1100" b="0" i="0" u="none" strike="noStrike" dirty="0" smtClean="0">
                          <a:solidFill>
                            <a:srgbClr val="FF0000"/>
                          </a:solidFill>
                          <a:latin typeface="Calibri"/>
                        </a:rPr>
                        <a:t>ВПР 60</a:t>
                      </a:r>
                      <a:r>
                        <a:rPr lang="cs-CZ" sz="11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603" marR="5603" marT="5603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28826"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2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2">
                  <a:txBody>
                    <a:bodyPr/>
                    <a:lstStyle/>
                    <a:p>
                      <a:pPr algn="ctr" fontAlgn="b"/>
                      <a:r>
                        <a:rPr lang="cs-CZ" sz="600" b="0" i="0" u="none" strike="noStrike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603" marR="5603" marT="5603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BlToT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lToTr>
                  </a:tcPr>
                </a:tc>
                <a:tc rowSpan="2">
                  <a:txBody>
                    <a:bodyPr/>
                    <a:lstStyle/>
                    <a:p>
                      <a:pPr algn="ctr" fontAlgn="b"/>
                      <a:r>
                        <a:rPr lang="cs-CZ" sz="600" b="0" i="0" u="none" strike="noStrike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603" marR="5603" marT="5603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lToBr>
                  </a:tcPr>
                </a:tc>
                <a:tc gridSpan="2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08022"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 dirty="0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08022"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rowSpan="2">
                  <a:txBody>
                    <a:bodyPr/>
                    <a:lstStyle/>
                    <a:p>
                      <a:pPr algn="ctr" fontAlgn="b"/>
                      <a:r>
                        <a:rPr lang="cs-CZ" sz="600" b="0" i="0" u="none" strike="noStrike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BlToT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lToTr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rowSpan="2">
                  <a:txBody>
                    <a:bodyPr/>
                    <a:lstStyle/>
                    <a:p>
                      <a:pPr algn="ctr" fontAlgn="b"/>
                      <a:r>
                        <a:rPr lang="cs-CZ" sz="600" b="0" i="0" u="none" strike="noStrike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lToBr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8424"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8424"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rowSpan="2" gridSpan="2">
                  <a:txBody>
                    <a:bodyPr/>
                    <a:lstStyle/>
                    <a:p>
                      <a:pPr algn="ctr" fontAlgn="ctr"/>
                      <a:r>
                        <a:rPr lang="ru-RU" sz="1100" b="0" i="0" u="none" strike="noStrike" dirty="0" smtClean="0">
                          <a:solidFill>
                            <a:srgbClr val="FF0000"/>
                          </a:solidFill>
                          <a:latin typeface="Calibri"/>
                        </a:rPr>
                        <a:t>СДР 32</a:t>
                      </a:r>
                      <a:r>
                        <a:rPr lang="cs-CZ" sz="11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603" marR="5603" marT="5603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600" b="0" i="0" u="none" strike="noStrike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603" marR="5603" marT="5603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600" b="0" i="0" u="none" strike="noStrike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603" marR="5603" marT="5603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 gridSpan="2">
                  <a:txBody>
                    <a:bodyPr/>
                    <a:lstStyle/>
                    <a:p>
                      <a:pPr algn="ctr" fontAlgn="ctr"/>
                      <a:r>
                        <a:rPr lang="cs-CZ" sz="11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  <a:r>
                        <a:rPr lang="ru-RU" sz="1100" b="0" i="0" u="none" strike="noStrike" dirty="0" smtClean="0">
                          <a:solidFill>
                            <a:srgbClr val="FF0000"/>
                          </a:solidFill>
                          <a:latin typeface="Calibri"/>
                        </a:rPr>
                        <a:t>ПИР 37</a:t>
                      </a:r>
                      <a:endParaRPr lang="cs-CZ" sz="1100" b="0" i="0" u="none" strike="noStrike" dirty="0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603" marR="5603" marT="5603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rowSpan="2" gridSpan="2">
                  <a:txBody>
                    <a:bodyPr/>
                    <a:lstStyle/>
                    <a:p>
                      <a:pPr algn="ctr" fontAlgn="ctr"/>
                      <a:r>
                        <a:rPr lang="ru-RU" sz="1100" b="0" i="0" u="none" strike="noStrike" dirty="0" smtClean="0">
                          <a:solidFill>
                            <a:srgbClr val="FF0000"/>
                          </a:solidFill>
                          <a:latin typeface="Calibri"/>
                        </a:rPr>
                        <a:t>ВИМ 40</a:t>
                      </a:r>
                      <a:r>
                        <a:rPr lang="cs-CZ" sz="11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603" marR="5603" marT="5603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600" b="0" i="0" u="none" strike="noStrike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603" marR="5603" marT="5603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600" b="0" i="0" u="none" strike="noStrike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603" marR="5603" marT="5603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 gridSpan="2">
                  <a:txBody>
                    <a:bodyPr/>
                    <a:lstStyle/>
                    <a:p>
                      <a:pPr algn="ctr" fontAlgn="ctr"/>
                      <a:r>
                        <a:rPr lang="ru-RU" sz="1100" b="0" i="0" u="none" strike="noStrike" dirty="0" smtClean="0">
                          <a:solidFill>
                            <a:srgbClr val="FF0000"/>
                          </a:solidFill>
                          <a:latin typeface="Calibri"/>
                        </a:rPr>
                        <a:t>СБМ 43</a:t>
                      </a:r>
                      <a:r>
                        <a:rPr lang="cs-CZ" sz="11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603" marR="5603" marT="5603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28826"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2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2">
                  <a:txBody>
                    <a:bodyPr/>
                    <a:lstStyle/>
                    <a:p>
                      <a:pPr algn="ctr" fontAlgn="b"/>
                      <a:r>
                        <a:rPr lang="cs-CZ" sz="600" b="0" i="0" u="none" strike="noStrike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603" marR="5603" marT="5603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BlToT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lToTr>
                  </a:tcPr>
                </a:tc>
                <a:tc rowSpan="2">
                  <a:txBody>
                    <a:bodyPr/>
                    <a:lstStyle/>
                    <a:p>
                      <a:pPr algn="ctr" fontAlgn="b"/>
                      <a:r>
                        <a:rPr lang="cs-CZ" sz="600" b="0" i="0" u="none" strike="noStrike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603" marR="5603" marT="5603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lToBr>
                  </a:tcPr>
                </a:tc>
                <a:tc gridSpan="2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2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600" b="0" i="0" u="none" strike="noStrike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603" marR="5603" marT="560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gridSpan="2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08022"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600" b="0" i="0" u="none" strike="noStrike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603" marR="5603" marT="560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208022"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rowSpan="2">
                  <a:txBody>
                    <a:bodyPr/>
                    <a:lstStyle/>
                    <a:p>
                      <a:pPr algn="ctr" fontAlgn="b"/>
                      <a:r>
                        <a:rPr lang="cs-CZ" sz="600" b="0" i="0" u="none" strike="noStrike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BlToT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lToTr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rowSpan="2">
                  <a:txBody>
                    <a:bodyPr/>
                    <a:lstStyle/>
                    <a:p>
                      <a:pPr algn="ctr" fontAlgn="b"/>
                      <a:r>
                        <a:rPr lang="cs-CZ" sz="600" b="0" i="0" u="none" strike="noStrike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lToBr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600" b="0" i="0" u="none" strike="noStrike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603" marR="5603" marT="560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8424"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600" b="0" i="0" u="none" strike="noStrike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603" marR="5603" marT="560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6412">
                <a:tc rowSpan="3" gridSpan="2">
                  <a:txBody>
                    <a:bodyPr/>
                    <a:lstStyle/>
                    <a:p>
                      <a:pPr algn="ctr" fontAlgn="ctr"/>
                      <a:r>
                        <a:rPr lang="ru-RU" sz="1100" b="0" i="0" u="none" strike="noStrike" dirty="0" smtClean="0">
                          <a:solidFill>
                            <a:srgbClr val="FF0000"/>
                          </a:solidFill>
                          <a:latin typeface="Calibri"/>
                        </a:rPr>
                        <a:t>ППР 10</a:t>
                      </a:r>
                      <a:r>
                        <a:rPr lang="cs-CZ" sz="11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603" marR="5603" marT="5603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3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2"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rowSpan="2"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rowSpan="2"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rowSpan="2"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rowSpan="3" gridSpan="2">
                  <a:txBody>
                    <a:bodyPr/>
                    <a:lstStyle/>
                    <a:p>
                      <a:pPr algn="ctr" fontAlgn="ctr"/>
                      <a:r>
                        <a:rPr lang="ru-RU" sz="1100" b="0" i="0" u="none" strike="noStrike" dirty="0" smtClean="0">
                          <a:solidFill>
                            <a:srgbClr val="FF0000"/>
                          </a:solidFill>
                          <a:latin typeface="Calibri"/>
                        </a:rPr>
                        <a:t>АПР 4</a:t>
                      </a:r>
                      <a:r>
                        <a:rPr lang="cs-CZ" sz="11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603" marR="5603" marT="5603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3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2"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rowSpan="2"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rowSpan="2"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rowSpan="2"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rowSpan="2"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rowSpan="3" gridSpan="2">
                  <a:txBody>
                    <a:bodyPr/>
                    <a:lstStyle/>
                    <a:p>
                      <a:pPr algn="ctr" fontAlgn="ctr"/>
                      <a:r>
                        <a:rPr lang="ru-RU" sz="1100" b="0" i="0" u="none" strike="noStrike" dirty="0" smtClean="0">
                          <a:solidFill>
                            <a:srgbClr val="FF0000"/>
                          </a:solidFill>
                          <a:latin typeface="Calibri"/>
                        </a:rPr>
                        <a:t>НСМ 18</a:t>
                      </a:r>
                      <a:r>
                        <a:rPr lang="cs-CZ" sz="11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603" marR="5603" marT="5603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3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41610">
                <a:tc gridSpan="2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2">
                  <a:txBody>
                    <a:bodyPr/>
                    <a:lstStyle/>
                    <a:p>
                      <a:endParaRPr lang="cs-CZ"/>
                    </a:p>
                  </a:txBody>
                  <a:tcPr marL="5603" marR="5603" marT="5603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rowSpan="2">
                  <a:txBody>
                    <a:bodyPr/>
                    <a:lstStyle/>
                    <a:p>
                      <a:endParaRPr lang="cs-CZ"/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8424">
                <a:tc gridSpan="2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2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2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pPr algn="l" fontAlgn="b"/>
                      <a:endParaRPr lang="cs-CZ" sz="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vMerge="1">
                  <a:txBody>
                    <a:bodyPr/>
                    <a:lstStyle/>
                    <a:p>
                      <a:pPr algn="l" fontAlgn="b"/>
                      <a:endParaRPr lang="cs-CZ" sz="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Obdélník 1"/>
          <p:cNvSpPr>
            <a:spLocks noChangeArrowheads="1"/>
          </p:cNvSpPr>
          <p:nvPr/>
        </p:nvSpPr>
        <p:spPr bwMode="auto">
          <a:xfrm>
            <a:off x="611188" y="333375"/>
            <a:ext cx="8208962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3600" b="1">
                <a:latin typeface="Calibri" pitchFamily="34" charset="0"/>
              </a:rPr>
              <a:t>CITACE</a:t>
            </a:r>
          </a:p>
        </p:txBody>
      </p:sp>
      <p:sp>
        <p:nvSpPr>
          <p:cNvPr id="5123" name="Obdélník 2"/>
          <p:cNvSpPr>
            <a:spLocks noChangeArrowheads="1"/>
          </p:cNvSpPr>
          <p:nvPr/>
        </p:nvSpPr>
        <p:spPr bwMode="auto">
          <a:xfrm>
            <a:off x="611188" y="1011238"/>
            <a:ext cx="7921625" cy="11695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 dirty="0" smtClean="0">
                <a:latin typeface="Calibri" pitchFamily="34" charset="0"/>
              </a:rPr>
              <a:t>Při přípravě tohoto materiálu bylo čerpáno </a:t>
            </a:r>
            <a:r>
              <a:rPr lang="cs-CZ" sz="1400" smtClean="0">
                <a:latin typeface="Calibri" pitchFamily="34" charset="0"/>
              </a:rPr>
              <a:t>z </a:t>
            </a:r>
            <a:r>
              <a:rPr lang="cs-CZ" sz="1400" smtClean="0">
                <a:latin typeface="Calibri" pitchFamily="34" charset="0"/>
              </a:rPr>
              <a:t>Klipart </a:t>
            </a:r>
            <a:r>
              <a:rPr lang="cs-CZ" sz="1400" dirty="0" smtClean="0">
                <a:latin typeface="Calibri" pitchFamily="34" charset="0"/>
              </a:rPr>
              <a:t>PowerPoint</a:t>
            </a:r>
          </a:p>
          <a:p>
            <a:endParaRPr lang="cs-CZ" sz="1400" dirty="0">
              <a:latin typeface="Calibri" pitchFamily="34" charset="0"/>
            </a:endParaRPr>
          </a:p>
          <a:p>
            <a:r>
              <a:rPr lang="cs-CZ" sz="1400" dirty="0" smtClean="0">
                <a:latin typeface="Calibri" pitchFamily="34" charset="0"/>
              </a:rPr>
              <a:t>1. </a:t>
            </a:r>
            <a:r>
              <a:rPr lang="cs-CZ" sz="1400" dirty="0"/>
              <a:t>AUTOR NEUVEDEN. </a:t>
            </a:r>
            <a:r>
              <a:rPr lang="cs-CZ" sz="1400" i="1" dirty="0"/>
              <a:t>Rdd.cz</a:t>
            </a:r>
            <a:r>
              <a:rPr lang="cs-CZ" sz="1400" dirty="0"/>
              <a:t> [online]. [cit. 17.3.2013]. Dostupný na WWW: </a:t>
            </a:r>
            <a:r>
              <a:rPr lang="cs-CZ" sz="1400" dirty="0">
                <a:hlinkClick r:id="rId3"/>
              </a:rPr>
              <a:t>http://</a:t>
            </a:r>
            <a:r>
              <a:rPr lang="cs-CZ" sz="1400" dirty="0" smtClean="0">
                <a:hlinkClick r:id="rId3"/>
              </a:rPr>
              <a:t>www.</a:t>
            </a:r>
            <a:r>
              <a:rPr lang="cs-CZ" sz="1400" dirty="0" err="1" smtClean="0">
                <a:hlinkClick r:id="rId3"/>
              </a:rPr>
              <a:t>rdd.cz</a:t>
            </a:r>
            <a:r>
              <a:rPr lang="cs-CZ" sz="1400" dirty="0" smtClean="0">
                <a:hlinkClick r:id="rId3"/>
              </a:rPr>
              <a:t>/</a:t>
            </a:r>
            <a:r>
              <a:rPr lang="cs-CZ" sz="1400" dirty="0" err="1" smtClean="0">
                <a:hlinkClick r:id="rId3"/>
              </a:rPr>
              <a:t>photos</a:t>
            </a:r>
            <a:r>
              <a:rPr lang="cs-CZ" sz="1400" dirty="0" smtClean="0">
                <a:hlinkClick r:id="rId3"/>
              </a:rPr>
              <a:t>/media/2006-12-23_01.jpg</a:t>
            </a:r>
            <a:r>
              <a:rPr lang="cs-CZ" sz="1400" dirty="0" smtClean="0"/>
              <a:t> </a:t>
            </a:r>
            <a:endParaRPr lang="cs-CZ" sz="1400" dirty="0" smtClean="0">
              <a:latin typeface="Calibri" pitchFamily="34" charset="0"/>
            </a:endParaRPr>
          </a:p>
          <a:p>
            <a:endParaRPr lang="cs-CZ" sz="1400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ŠABLONA DUM 2003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ŠABLONA DUM 2003</Template>
  <TotalTime>132</TotalTime>
  <Words>619</Words>
  <Application>Microsoft Office PowerPoint</Application>
  <PresentationFormat>Předvádění na obrazovce (4:3)</PresentationFormat>
  <Paragraphs>186</Paragraphs>
  <Slides>10</Slides>
  <Notes>10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ŠABLONA DUM 2003</vt:lpstr>
      <vt:lpstr>Snímek 1</vt:lpstr>
      <vt:lpstr>ANOTACE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Máma</dc:creator>
  <cp:lastModifiedBy>Máma</cp:lastModifiedBy>
  <cp:revision>19</cp:revision>
  <dcterms:created xsi:type="dcterms:W3CDTF">2013-03-14T09:29:56Z</dcterms:created>
  <dcterms:modified xsi:type="dcterms:W3CDTF">2013-04-01T07:17:26Z</dcterms:modified>
</cp:coreProperties>
</file>