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65" r:id="rId4"/>
    <p:sldId id="260" r:id="rId5"/>
    <p:sldId id="261" r:id="rId6"/>
    <p:sldId id="263" r:id="rId7"/>
    <p:sldId id="267" r:id="rId8"/>
    <p:sldId id="268" r:id="rId9"/>
    <p:sldId id="269" r:id="rId10"/>
    <p:sldId id="25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7063B85-EC02-4278-98FA-FD3C74DC2840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3ED1B43-9CB1-4693-8091-2A93B85627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72FF4B-6AD5-42F5-9496-F3DAAABBA0D8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B45875-CE08-4ACF-9C45-E709B872703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Obrázky</a:t>
            </a:r>
            <a:r>
              <a:rPr lang="cs-CZ" baseline="0" dirty="0" smtClean="0"/>
              <a:t> použity z klipartu</a:t>
            </a: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4AE55C-2022-4E93-A1CF-0A5821394D0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FE07A2-0E21-4543-B800-592A2722E61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935CD-EED2-475E-9C4C-0E1456C76B8C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5F5A2-E029-4054-A633-EFF5403CC8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A4883-A2DB-400A-A470-F80D55300687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949C1-174A-430A-99A9-FE654E0AF8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F5CF-B6B2-4B79-9F77-45A5CB7149D4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D29B8-E985-410C-B19F-793DD97475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DAEDB-0E29-4FC4-8027-28818F10704B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35082-FBC9-4738-84A8-E0F3ED6B46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CC960-768E-4A90-BEEB-472CB2FEAFAB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0A6C0-2982-44F4-955F-8847440962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47ACD-E157-42DC-A804-EF1BF0554F6A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3B720-66B3-454B-9439-9C71091795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B2C72-BAEB-41DA-9488-C8945979F4C9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91708-6DAE-44E4-A679-042CD50683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BEF57-A5BC-4591-9561-C011179BF759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69B15-2564-4234-A63D-242C486C6F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B7D2D-AB0C-407E-8485-063FE3AE21C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8C6F0-CC61-480A-B780-28BF36CEA5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818C7-D512-46E5-8DAE-1B6125D5BB10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C1EEE-4D94-4682-9464-67EAF11A4F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4A855-8711-4C84-BD74-41EE47E92F42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946AE-4591-425C-87A5-204CE20255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9E16A752-17CD-4935-B942-83E258FF1A3A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9B7021CD-6D30-4EEE-9AD7-E1A8113074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jpeg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jpeg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VY_32_INOVACE_07C_04_ŠKOLA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ROZVOJ ÚSTNÍHO PROJEVU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13. 3. 2013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Tento učební materiál je určen pro žáky prvního ročníku gymnázia čtyřletého studia. Rozsahem je zamýšlen cca na polovinu vyučovací hodiny. Materiál obsahuje výklad nové slovní zásoby k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tematu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ŠKOLA, následná cviční a jejich řešení. Žáci si zde procvičují novou slovní zásobu, tvoří jednoduché věty, vpisují správná řešení.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žák si osvojí novou slovní zásobu, pohovoří o svém rozvrhu hodin, procvičí si výraz MÁM v ruštině. Žáci řeší cvičení na tabuli – pomocí digitálního pera či fixy vpisují správná řešení. Procvičují si zde i čtení i psaní. S materiálem lze jak při skupinovém vyučování, tak řešit úkoly samostatně.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pro </a:t>
            </a:r>
            <a:r>
              <a:rPr lang="cs-CZ" sz="1400" smtClean="0">
                <a:solidFill>
                  <a:schemeClr val="tx1"/>
                </a:solidFill>
                <a:latin typeface="Calibri" pitchFamily="34" charset="0"/>
              </a:rPr>
              <a:t>interaktivní výuku´.  </a:t>
            </a: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1043608" y="2348880"/>
            <a:ext cx="2232248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71600" y="620688"/>
            <a:ext cx="397256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ШКОЛА</a:t>
            </a:r>
          </a:p>
          <a:p>
            <a:endParaRPr lang="ru-RU" b="1" dirty="0"/>
          </a:p>
          <a:p>
            <a:r>
              <a:rPr lang="ru-RU" sz="1600" dirty="0" smtClean="0"/>
              <a:t>В школе мы изучаем разные предметы.</a:t>
            </a:r>
          </a:p>
          <a:p>
            <a:r>
              <a:rPr lang="ru-RU" sz="1600" dirty="0" smtClean="0"/>
              <a:t>Напиши номера к картинкам.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420888"/>
            <a:ext cx="2180405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>
                <a:solidFill>
                  <a:schemeClr val="bg1"/>
                </a:solidFill>
              </a:rPr>
              <a:t>русский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ч</a:t>
            </a:r>
            <a:r>
              <a:rPr lang="ru-RU" sz="1600" dirty="0" smtClean="0">
                <a:solidFill>
                  <a:schemeClr val="bg1"/>
                </a:solidFill>
              </a:rPr>
              <a:t>ешский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м</a:t>
            </a:r>
            <a:r>
              <a:rPr lang="ru-RU" sz="1600" dirty="0" smtClean="0">
                <a:solidFill>
                  <a:schemeClr val="bg1"/>
                </a:solidFill>
              </a:rPr>
              <a:t>атематика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ф</a:t>
            </a:r>
            <a:r>
              <a:rPr lang="ru-RU" sz="1600" dirty="0" smtClean="0">
                <a:solidFill>
                  <a:schemeClr val="bg1"/>
                </a:solidFill>
              </a:rPr>
              <a:t>изика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ф</a:t>
            </a:r>
            <a:r>
              <a:rPr lang="ru-RU" sz="1600" dirty="0" smtClean="0">
                <a:solidFill>
                  <a:schemeClr val="bg1"/>
                </a:solidFill>
              </a:rPr>
              <a:t>изкультура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а</a:t>
            </a:r>
            <a:r>
              <a:rPr lang="ru-RU" sz="1600" dirty="0" smtClean="0">
                <a:solidFill>
                  <a:schemeClr val="bg1"/>
                </a:solidFill>
              </a:rPr>
              <a:t>нглийский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г</a:t>
            </a:r>
            <a:r>
              <a:rPr lang="ru-RU" sz="1600" dirty="0" smtClean="0">
                <a:solidFill>
                  <a:schemeClr val="bg1"/>
                </a:solidFill>
              </a:rPr>
              <a:t>еография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б</a:t>
            </a:r>
            <a:r>
              <a:rPr lang="ru-RU" sz="1600" dirty="0" smtClean="0">
                <a:solidFill>
                  <a:schemeClr val="bg1"/>
                </a:solidFill>
              </a:rPr>
              <a:t>иология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и</a:t>
            </a:r>
            <a:r>
              <a:rPr lang="ru-RU" sz="1600" dirty="0" smtClean="0">
                <a:solidFill>
                  <a:schemeClr val="bg1"/>
                </a:solidFill>
              </a:rPr>
              <a:t>сториа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и</a:t>
            </a:r>
            <a:r>
              <a:rPr lang="ru-RU" sz="1600" dirty="0" smtClean="0">
                <a:solidFill>
                  <a:schemeClr val="bg1"/>
                </a:solidFill>
              </a:rPr>
              <a:t>нформатика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м</a:t>
            </a:r>
            <a:r>
              <a:rPr lang="ru-RU" sz="1600" dirty="0" smtClean="0">
                <a:solidFill>
                  <a:schemeClr val="bg1"/>
                </a:solidFill>
              </a:rPr>
              <a:t>узыка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х</a:t>
            </a:r>
            <a:r>
              <a:rPr lang="ru-RU" sz="1600" dirty="0" smtClean="0">
                <a:solidFill>
                  <a:schemeClr val="bg1"/>
                </a:solidFill>
              </a:rPr>
              <a:t>имия </a:t>
            </a:r>
          </a:p>
          <a:p>
            <a:pPr marL="342900" indent="-342900">
              <a:buAutoNum type="arabicPeriod"/>
            </a:pPr>
            <a:endParaRPr lang="cs-CZ" sz="1600" dirty="0"/>
          </a:p>
        </p:txBody>
      </p:sp>
      <p:pic>
        <p:nvPicPr>
          <p:cNvPr id="12290" name="Picture 2" descr="C:\Users\Máma\AppData\Local\Microsoft\Windows\Temporary Internet Files\Content.IE5\ESBKEV2X\MP9003626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32656"/>
            <a:ext cx="1357164" cy="904776"/>
          </a:xfrm>
          <a:prstGeom prst="rect">
            <a:avLst/>
          </a:prstGeom>
          <a:noFill/>
        </p:spPr>
      </p:pic>
      <p:pic>
        <p:nvPicPr>
          <p:cNvPr id="12291" name="Picture 3" descr="C:\Users\Máma\AppData\Local\Microsoft\Windows\Temporary Internet Files\Content.IE5\ESBKEV2X\MP90042283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517232"/>
            <a:ext cx="1440160" cy="108012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6ERFVKYQ\MP90040081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204864"/>
            <a:ext cx="1469497" cy="1175358"/>
          </a:xfrm>
          <a:prstGeom prst="rect">
            <a:avLst/>
          </a:prstGeom>
          <a:noFill/>
        </p:spPr>
      </p:pic>
      <p:pic>
        <p:nvPicPr>
          <p:cNvPr id="12293" name="Picture 5" descr="C:\Users\Máma\AppData\Local\Microsoft\Windows\Temporary Internet Files\Content.IE5\BX0Z0QDL\MC9002339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5013176"/>
            <a:ext cx="1471910" cy="1491382"/>
          </a:xfrm>
          <a:prstGeom prst="rect">
            <a:avLst/>
          </a:prstGeom>
          <a:noFill/>
        </p:spPr>
      </p:pic>
      <p:pic>
        <p:nvPicPr>
          <p:cNvPr id="12294" name="Picture 6" descr="C:\Users\Máma\AppData\Local\Microsoft\Windows\Temporary Internet Files\Content.IE5\BX0Z0QDL\MC90024109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1772816"/>
            <a:ext cx="912812" cy="909637"/>
          </a:xfrm>
          <a:prstGeom prst="rect">
            <a:avLst/>
          </a:prstGeom>
          <a:noFill/>
        </p:spPr>
      </p:pic>
      <p:pic>
        <p:nvPicPr>
          <p:cNvPr id="12295" name="Picture 7" descr="C:\Users\Máma\AppData\Local\Microsoft\Windows\Temporary Internet Files\Content.IE5\MT9PTJ4B\MC90009050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8363" y="3443288"/>
            <a:ext cx="1430337" cy="1328737"/>
          </a:xfrm>
          <a:prstGeom prst="rect">
            <a:avLst/>
          </a:prstGeom>
          <a:noFill/>
        </p:spPr>
      </p:pic>
      <p:pic>
        <p:nvPicPr>
          <p:cNvPr id="12296" name="Picture 8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3573016"/>
            <a:ext cx="1690613" cy="1257888"/>
          </a:xfrm>
          <a:prstGeom prst="rect">
            <a:avLst/>
          </a:prstGeom>
          <a:noFill/>
        </p:spPr>
      </p:pic>
      <p:pic>
        <p:nvPicPr>
          <p:cNvPr id="12297" name="Picture 9" descr="C:\Users\Máma\AppData\Local\Microsoft\Windows\Temporary Internet Files\Content.IE5\6ERFVKYQ\MC90041241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9" y="332656"/>
            <a:ext cx="1800200" cy="1361971"/>
          </a:xfrm>
          <a:prstGeom prst="rect">
            <a:avLst/>
          </a:prstGeom>
          <a:noFill/>
        </p:spPr>
      </p:pic>
      <p:pic>
        <p:nvPicPr>
          <p:cNvPr id="12298" name="Picture 10" descr="C:\Users\Máma\AppData\Local\Microsoft\Windows\Temporary Internet Files\Content.IE5\ESBKEV2X\MC90029008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61353" y="5157192"/>
            <a:ext cx="1110647" cy="1556127"/>
          </a:xfrm>
          <a:prstGeom prst="rect">
            <a:avLst/>
          </a:prstGeom>
          <a:noFill/>
        </p:spPr>
      </p:pic>
      <p:pic>
        <p:nvPicPr>
          <p:cNvPr id="12299" name="Picture 11" descr="C:\Users\Máma\AppData\Local\Microsoft\Windows\Temporary Internet Files\Content.IE5\ESBKEV2X\MC900441798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1556792"/>
            <a:ext cx="1152128" cy="1152128"/>
          </a:xfrm>
          <a:prstGeom prst="rect">
            <a:avLst/>
          </a:prstGeom>
          <a:noFill/>
        </p:spPr>
      </p:pic>
      <p:pic>
        <p:nvPicPr>
          <p:cNvPr id="12300" name="Picture 12" descr="C:\Users\Máma\AppData\Local\Microsoft\Windows\Temporary Internet Files\Content.IE5\6ERFVKYQ\MP900410164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50913" y="2996953"/>
            <a:ext cx="1107896" cy="1656183"/>
          </a:xfrm>
          <a:prstGeom prst="rect">
            <a:avLst/>
          </a:prstGeom>
          <a:noFill/>
        </p:spPr>
      </p:pic>
      <p:pic>
        <p:nvPicPr>
          <p:cNvPr id="12301" name="Picture 13" descr="C:\Users\Máma\AppData\Local\Microsoft\Windows\Temporary Internet Files\Content.IE5\BX0Z0QDL\MC900345569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23928" y="1772816"/>
            <a:ext cx="904513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395536" y="6093296"/>
            <a:ext cx="7920880" cy="626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836712"/>
            <a:ext cx="410400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ШКОЛА</a:t>
            </a:r>
          </a:p>
          <a:p>
            <a:endParaRPr lang="ru-RU" b="1" dirty="0"/>
          </a:p>
          <a:p>
            <a:r>
              <a:rPr lang="ru-RU" sz="1600" dirty="0" smtClean="0"/>
              <a:t>Скажи в какие дни у вас какие предметы</a:t>
            </a:r>
            <a:endParaRPr lang="cs-CZ" sz="1600" dirty="0"/>
          </a:p>
        </p:txBody>
      </p:sp>
      <p:pic>
        <p:nvPicPr>
          <p:cNvPr id="11265" name="Picture 1" descr="C:\Users\Máma\AppData\Local\Microsoft\Windows\Temporary Internet Files\Content.IE5\MT9PTJ4B\MC9003455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8389" y="2422526"/>
            <a:ext cx="983332" cy="1311488"/>
          </a:xfrm>
          <a:prstGeom prst="rect">
            <a:avLst/>
          </a:prstGeom>
          <a:noFill/>
        </p:spPr>
      </p:pic>
      <p:pic>
        <p:nvPicPr>
          <p:cNvPr id="1126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348880"/>
            <a:ext cx="1760233" cy="1449784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ESBKEV2X\MP90040081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420888"/>
            <a:ext cx="1872208" cy="1497462"/>
          </a:xfrm>
          <a:prstGeom prst="rect">
            <a:avLst/>
          </a:prstGeom>
          <a:noFill/>
        </p:spPr>
      </p:pic>
      <p:pic>
        <p:nvPicPr>
          <p:cNvPr id="11268" name="Picture 4" descr="C:\Users\Máma\AppData\Local\Microsoft\Windows\Temporary Internet Files\Content.IE5\BX0Z0QDL\MC9002789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0087" y="2274888"/>
            <a:ext cx="1384476" cy="1658168"/>
          </a:xfrm>
          <a:prstGeom prst="rect">
            <a:avLst/>
          </a:prstGeom>
          <a:noFill/>
        </p:spPr>
      </p:pic>
      <p:pic>
        <p:nvPicPr>
          <p:cNvPr id="11269" name="Picture 5" descr="C:\Users\Máma\AppData\Local\Microsoft\Windows\Temporary Internet Files\Content.IE5\MT9PTJ4B\MC90038715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933056"/>
            <a:ext cx="1584176" cy="1584176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MT9PTJ4B\MC9003326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005064"/>
            <a:ext cx="1666987" cy="1513334"/>
          </a:xfrm>
          <a:prstGeom prst="rect">
            <a:avLst/>
          </a:prstGeom>
          <a:noFill/>
        </p:spPr>
      </p:pic>
      <p:pic>
        <p:nvPicPr>
          <p:cNvPr id="11271" name="Picture 7" descr="C:\Users\Máma\AppData\Local\Microsoft\Windows\Temporary Internet Files\Content.IE5\ESBKEV2X\MC9002153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2414" y="4117975"/>
            <a:ext cx="1271262" cy="1471265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6ERFVKYQ\MP900400797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4077072"/>
            <a:ext cx="1907704" cy="152631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755576" y="6093296"/>
            <a:ext cx="7734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</a:t>
            </a:r>
            <a:r>
              <a:rPr lang="ru-RU" dirty="0" smtClean="0">
                <a:solidFill>
                  <a:schemeClr val="bg1"/>
                </a:solidFill>
              </a:rPr>
              <a:t>онедельник, вторник, среда, четверг, пятница, суббота,  воскресенье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1972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Мы  играем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23528" y="692696"/>
          <a:ext cx="6095998" cy="3816426"/>
        </p:xfrm>
        <a:graphic>
          <a:graphicData uri="http://schemas.openxmlformats.org/drawingml/2006/table">
            <a:tbl>
              <a:tblPr/>
              <a:tblGrid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</a:tblGrid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804248" y="764704"/>
            <a:ext cx="3000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</a:t>
            </a:r>
          </a:p>
          <a:p>
            <a:endParaRPr lang="ru-RU" b="1" dirty="0"/>
          </a:p>
          <a:p>
            <a:endParaRPr lang="cs-CZ" b="1" dirty="0"/>
          </a:p>
        </p:txBody>
      </p:sp>
      <p:pic>
        <p:nvPicPr>
          <p:cNvPr id="21505" name="Picture 1" descr="C:\Users\Máma\AppData\Local\Microsoft\Windows\Temporary Internet Files\Content.IE5\6ERFVKYQ\MP90040079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005064"/>
            <a:ext cx="792088" cy="633735"/>
          </a:xfrm>
          <a:prstGeom prst="rect">
            <a:avLst/>
          </a:prstGeom>
          <a:noFill/>
        </p:spPr>
      </p:pic>
      <p:pic>
        <p:nvPicPr>
          <p:cNvPr id="21506" name="Picture 2" descr="C:\Users\Máma\AppData\Local\Microsoft\Windows\Temporary Internet Files\Content.IE5\MT9PTJ4B\MC9004417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700808"/>
            <a:ext cx="648073" cy="648073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804248" y="2348880"/>
            <a:ext cx="44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04248" y="2996952"/>
            <a:ext cx="44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04248" y="119675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350100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9592" y="5661248"/>
            <a:ext cx="3807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Что значит слово, которое вы нашли?</a:t>
            </a:r>
            <a:endParaRPr lang="cs-CZ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980728"/>
            <a:ext cx="4905510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Ответь на вопросы</a:t>
            </a:r>
            <a:endParaRPr lang="ru-RU" sz="1600" dirty="0" smtClean="0"/>
          </a:p>
          <a:p>
            <a:endParaRPr lang="ru-RU" sz="1600" b="1" dirty="0"/>
          </a:p>
          <a:p>
            <a:pPr>
              <a:buFont typeface="Wingdings" pitchFamily="2" charset="2"/>
              <a:buChar char="Ø"/>
            </a:pPr>
            <a:endParaRPr lang="ru-RU" sz="1600" b="1" dirty="0" smtClean="0"/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Какой предмет ты любишь?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Какой предмет тебе не нравится?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По каким предметам у тебя идёт дело хорошо?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По каким предметам у тебы идёт дело плохо?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Какая отметка у тебя по математике?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Какая отметка у тебя по русскому языку?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По какому предмету у тебя пятёрка?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Какуя отметка в России пятёрка?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Какая отметка в России такая же как в Чехии?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1043608" y="2348880"/>
            <a:ext cx="2232248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71600" y="620688"/>
            <a:ext cx="397256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ШКОЛА</a:t>
            </a:r>
          </a:p>
          <a:p>
            <a:endParaRPr lang="ru-RU" b="1" dirty="0"/>
          </a:p>
          <a:p>
            <a:r>
              <a:rPr lang="ru-RU" sz="1600" dirty="0" smtClean="0"/>
              <a:t>В школе мы изучаем разные предметы.</a:t>
            </a:r>
          </a:p>
          <a:p>
            <a:r>
              <a:rPr lang="ru-RU" sz="1600" dirty="0" smtClean="0"/>
              <a:t>Напиши номера к картинкам.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420888"/>
            <a:ext cx="2180405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>
                <a:solidFill>
                  <a:schemeClr val="bg1"/>
                </a:solidFill>
              </a:rPr>
              <a:t>русский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ч</a:t>
            </a:r>
            <a:r>
              <a:rPr lang="ru-RU" sz="1600" dirty="0" smtClean="0">
                <a:solidFill>
                  <a:schemeClr val="bg1"/>
                </a:solidFill>
              </a:rPr>
              <a:t>ешский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м</a:t>
            </a:r>
            <a:r>
              <a:rPr lang="ru-RU" sz="1600" dirty="0" smtClean="0">
                <a:solidFill>
                  <a:schemeClr val="bg1"/>
                </a:solidFill>
              </a:rPr>
              <a:t>атематика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ф</a:t>
            </a:r>
            <a:r>
              <a:rPr lang="ru-RU" sz="1600" dirty="0" smtClean="0">
                <a:solidFill>
                  <a:schemeClr val="bg1"/>
                </a:solidFill>
              </a:rPr>
              <a:t>изика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ф</a:t>
            </a:r>
            <a:r>
              <a:rPr lang="ru-RU" sz="1600" dirty="0" smtClean="0">
                <a:solidFill>
                  <a:schemeClr val="bg1"/>
                </a:solidFill>
              </a:rPr>
              <a:t>изкультура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а</a:t>
            </a:r>
            <a:r>
              <a:rPr lang="ru-RU" sz="1600" dirty="0" smtClean="0">
                <a:solidFill>
                  <a:schemeClr val="bg1"/>
                </a:solidFill>
              </a:rPr>
              <a:t>нглийский язык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г</a:t>
            </a:r>
            <a:r>
              <a:rPr lang="ru-RU" sz="1600" dirty="0" smtClean="0">
                <a:solidFill>
                  <a:schemeClr val="bg1"/>
                </a:solidFill>
              </a:rPr>
              <a:t>еография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б</a:t>
            </a:r>
            <a:r>
              <a:rPr lang="ru-RU" sz="1600" dirty="0" smtClean="0">
                <a:solidFill>
                  <a:schemeClr val="bg1"/>
                </a:solidFill>
              </a:rPr>
              <a:t>иология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и</a:t>
            </a:r>
            <a:r>
              <a:rPr lang="ru-RU" sz="1600" dirty="0" smtClean="0">
                <a:solidFill>
                  <a:schemeClr val="bg1"/>
                </a:solidFill>
              </a:rPr>
              <a:t>сториа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и</a:t>
            </a:r>
            <a:r>
              <a:rPr lang="ru-RU" sz="1600" dirty="0" smtClean="0">
                <a:solidFill>
                  <a:schemeClr val="bg1"/>
                </a:solidFill>
              </a:rPr>
              <a:t>нформатика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м</a:t>
            </a:r>
            <a:r>
              <a:rPr lang="ru-RU" sz="1600" dirty="0" smtClean="0">
                <a:solidFill>
                  <a:schemeClr val="bg1"/>
                </a:solidFill>
              </a:rPr>
              <a:t>узыка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chemeClr val="bg1"/>
                </a:solidFill>
              </a:rPr>
              <a:t>х</a:t>
            </a:r>
            <a:r>
              <a:rPr lang="ru-RU" sz="1600" dirty="0" smtClean="0">
                <a:solidFill>
                  <a:schemeClr val="bg1"/>
                </a:solidFill>
              </a:rPr>
              <a:t>имия </a:t>
            </a:r>
          </a:p>
          <a:p>
            <a:pPr marL="342900" indent="-342900">
              <a:buAutoNum type="arabicPeriod"/>
            </a:pPr>
            <a:endParaRPr lang="cs-CZ" sz="1600" dirty="0"/>
          </a:p>
        </p:txBody>
      </p:sp>
      <p:pic>
        <p:nvPicPr>
          <p:cNvPr id="12290" name="Picture 2" descr="C:\Users\Máma\AppData\Local\Microsoft\Windows\Temporary Internet Files\Content.IE5\ESBKEV2X\MP9003626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32656"/>
            <a:ext cx="1357164" cy="904776"/>
          </a:xfrm>
          <a:prstGeom prst="rect">
            <a:avLst/>
          </a:prstGeom>
          <a:noFill/>
        </p:spPr>
      </p:pic>
      <p:pic>
        <p:nvPicPr>
          <p:cNvPr id="12291" name="Picture 3" descr="C:\Users\Máma\AppData\Local\Microsoft\Windows\Temporary Internet Files\Content.IE5\ESBKEV2X\MP90042283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517232"/>
            <a:ext cx="1440160" cy="108012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6ERFVKYQ\MP90040081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204864"/>
            <a:ext cx="1469497" cy="1175358"/>
          </a:xfrm>
          <a:prstGeom prst="rect">
            <a:avLst/>
          </a:prstGeom>
          <a:noFill/>
        </p:spPr>
      </p:pic>
      <p:pic>
        <p:nvPicPr>
          <p:cNvPr id="12293" name="Picture 5" descr="C:\Users\Máma\AppData\Local\Microsoft\Windows\Temporary Internet Files\Content.IE5\BX0Z0QDL\MC9002339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941168"/>
            <a:ext cx="1471910" cy="1491382"/>
          </a:xfrm>
          <a:prstGeom prst="rect">
            <a:avLst/>
          </a:prstGeom>
          <a:noFill/>
        </p:spPr>
      </p:pic>
      <p:pic>
        <p:nvPicPr>
          <p:cNvPr id="12294" name="Picture 6" descr="C:\Users\Máma\AppData\Local\Microsoft\Windows\Temporary Internet Files\Content.IE5\BX0Z0QDL\MC90024109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1772816"/>
            <a:ext cx="912812" cy="909637"/>
          </a:xfrm>
          <a:prstGeom prst="rect">
            <a:avLst/>
          </a:prstGeom>
          <a:noFill/>
        </p:spPr>
      </p:pic>
      <p:pic>
        <p:nvPicPr>
          <p:cNvPr id="12295" name="Picture 7" descr="C:\Users\Máma\AppData\Local\Microsoft\Windows\Temporary Internet Files\Content.IE5\MT9PTJ4B\MC90009050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8363" y="3443288"/>
            <a:ext cx="1430337" cy="1328737"/>
          </a:xfrm>
          <a:prstGeom prst="rect">
            <a:avLst/>
          </a:prstGeom>
          <a:noFill/>
        </p:spPr>
      </p:pic>
      <p:pic>
        <p:nvPicPr>
          <p:cNvPr id="12296" name="Picture 8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3573016"/>
            <a:ext cx="1690613" cy="1257888"/>
          </a:xfrm>
          <a:prstGeom prst="rect">
            <a:avLst/>
          </a:prstGeom>
          <a:noFill/>
        </p:spPr>
      </p:pic>
      <p:pic>
        <p:nvPicPr>
          <p:cNvPr id="12297" name="Picture 9" descr="C:\Users\Máma\AppData\Local\Microsoft\Windows\Temporary Internet Files\Content.IE5\6ERFVKYQ\MC90041241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9" y="332656"/>
            <a:ext cx="1800200" cy="1361971"/>
          </a:xfrm>
          <a:prstGeom prst="rect">
            <a:avLst/>
          </a:prstGeom>
          <a:noFill/>
        </p:spPr>
      </p:pic>
      <p:pic>
        <p:nvPicPr>
          <p:cNvPr id="12298" name="Picture 10" descr="C:\Users\Máma\AppData\Local\Microsoft\Windows\Temporary Internet Files\Content.IE5\ESBKEV2X\MC90029008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61353" y="5157192"/>
            <a:ext cx="1110647" cy="1556127"/>
          </a:xfrm>
          <a:prstGeom prst="rect">
            <a:avLst/>
          </a:prstGeom>
          <a:noFill/>
        </p:spPr>
      </p:pic>
      <p:pic>
        <p:nvPicPr>
          <p:cNvPr id="12299" name="Picture 11" descr="C:\Users\Máma\AppData\Local\Microsoft\Windows\Temporary Internet Files\Content.IE5\ESBKEV2X\MC900441798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1556792"/>
            <a:ext cx="1152128" cy="1152128"/>
          </a:xfrm>
          <a:prstGeom prst="rect">
            <a:avLst/>
          </a:prstGeom>
          <a:noFill/>
        </p:spPr>
      </p:pic>
      <p:pic>
        <p:nvPicPr>
          <p:cNvPr id="12300" name="Picture 12" descr="C:\Users\Máma\AppData\Local\Microsoft\Windows\Temporary Internet Files\Content.IE5\6ERFVKYQ\MP900410164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50913" y="2996953"/>
            <a:ext cx="1107896" cy="1656183"/>
          </a:xfrm>
          <a:prstGeom prst="rect">
            <a:avLst/>
          </a:prstGeom>
          <a:noFill/>
        </p:spPr>
      </p:pic>
      <p:pic>
        <p:nvPicPr>
          <p:cNvPr id="12301" name="Picture 13" descr="C:\Users\Máma\AppData\Local\Microsoft\Windows\Temporary Internet Files\Content.IE5\BX0Z0QDL\MC900345569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23928" y="1772816"/>
            <a:ext cx="904513" cy="1152128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4716016" y="4046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92280" y="6926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91880" y="191683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64088" y="177281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92280" y="24208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604448" y="13407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95936" y="32849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48264" y="479715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460432" y="48691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03848" y="638132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220072" y="62373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876256" y="602128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395536" y="6093296"/>
            <a:ext cx="7920880" cy="626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836712"/>
            <a:ext cx="410400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ШКОЛА</a:t>
            </a:r>
          </a:p>
          <a:p>
            <a:endParaRPr lang="ru-RU" b="1" dirty="0"/>
          </a:p>
          <a:p>
            <a:r>
              <a:rPr lang="ru-RU" sz="1600" dirty="0" smtClean="0"/>
              <a:t>Скажи в какие дни у вас какие предметы</a:t>
            </a:r>
            <a:endParaRPr lang="cs-CZ" sz="1600" dirty="0"/>
          </a:p>
        </p:txBody>
      </p:sp>
      <p:pic>
        <p:nvPicPr>
          <p:cNvPr id="11265" name="Picture 1" descr="C:\Users\Máma\AppData\Local\Microsoft\Windows\Temporary Internet Files\Content.IE5\MT9PTJ4B\MC9003455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8389" y="2422526"/>
            <a:ext cx="983332" cy="1311488"/>
          </a:xfrm>
          <a:prstGeom prst="rect">
            <a:avLst/>
          </a:prstGeom>
          <a:noFill/>
        </p:spPr>
      </p:pic>
      <p:pic>
        <p:nvPicPr>
          <p:cNvPr id="1126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348880"/>
            <a:ext cx="1760233" cy="1449784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ESBKEV2X\MP90040081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420888"/>
            <a:ext cx="1872208" cy="1497462"/>
          </a:xfrm>
          <a:prstGeom prst="rect">
            <a:avLst/>
          </a:prstGeom>
          <a:noFill/>
        </p:spPr>
      </p:pic>
      <p:pic>
        <p:nvPicPr>
          <p:cNvPr id="11268" name="Picture 4" descr="C:\Users\Máma\AppData\Local\Microsoft\Windows\Temporary Internet Files\Content.IE5\BX0Z0QDL\MC9002789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0087" y="2274888"/>
            <a:ext cx="1384476" cy="1658168"/>
          </a:xfrm>
          <a:prstGeom prst="rect">
            <a:avLst/>
          </a:prstGeom>
          <a:noFill/>
        </p:spPr>
      </p:pic>
      <p:pic>
        <p:nvPicPr>
          <p:cNvPr id="11269" name="Picture 5" descr="C:\Users\Máma\AppData\Local\Microsoft\Windows\Temporary Internet Files\Content.IE5\MT9PTJ4B\MC90038715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933056"/>
            <a:ext cx="1584176" cy="1584176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MT9PTJ4B\MC9003326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005064"/>
            <a:ext cx="1666987" cy="1513334"/>
          </a:xfrm>
          <a:prstGeom prst="rect">
            <a:avLst/>
          </a:prstGeom>
          <a:noFill/>
        </p:spPr>
      </p:pic>
      <p:pic>
        <p:nvPicPr>
          <p:cNvPr id="11271" name="Picture 7" descr="C:\Users\Máma\AppData\Local\Microsoft\Windows\Temporary Internet Files\Content.IE5\ESBKEV2X\MC9002153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2414" y="4117975"/>
            <a:ext cx="1271262" cy="1471265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6ERFVKYQ\MP900400797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4077072"/>
            <a:ext cx="1907704" cy="152631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755576" y="6093296"/>
            <a:ext cx="7734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</a:t>
            </a:r>
            <a:r>
              <a:rPr lang="ru-RU" dirty="0" smtClean="0">
                <a:solidFill>
                  <a:schemeClr val="bg1"/>
                </a:solidFill>
              </a:rPr>
              <a:t>онедельник, вторник, среда, четверг, пятница, суббота,  воскресенье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44008" y="404664"/>
            <a:ext cx="443262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В понедельник у нас информатика и физкультура.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Во вторник у нас русский и химия. В среду у нас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География и математика. В четверг у нас история.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В пятницу у нас английский. В субботу и в воскре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сенье у нас выходные. </a:t>
            </a:r>
            <a:endParaRPr lang="cs-CZ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1972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Мы  играем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23528" y="692696"/>
          <a:ext cx="6095998" cy="3816426"/>
        </p:xfrm>
        <a:graphic>
          <a:graphicData uri="http://schemas.openxmlformats.org/drawingml/2006/table">
            <a:tbl>
              <a:tblPr/>
              <a:tblGrid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  <a:gridCol w="101412"/>
                <a:gridCol w="518329"/>
              </a:tblGrid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д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в</a:t>
                      </a:r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о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м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у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з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ы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д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и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н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и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ц</a:t>
                      </a:r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ч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е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в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ё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п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я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т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ё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р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270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25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а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н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г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л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и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с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к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и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й</a:t>
                      </a:r>
                      <a:endParaRPr lang="cs-CZ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451" marR="8451" marT="84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804248" y="764704"/>
            <a:ext cx="3000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</a:t>
            </a:r>
          </a:p>
          <a:p>
            <a:endParaRPr lang="ru-RU" b="1" dirty="0"/>
          </a:p>
          <a:p>
            <a:endParaRPr lang="cs-CZ" b="1" dirty="0"/>
          </a:p>
        </p:txBody>
      </p:sp>
      <p:pic>
        <p:nvPicPr>
          <p:cNvPr id="21505" name="Picture 1" descr="C:\Users\Máma\AppData\Local\Microsoft\Windows\Temporary Internet Files\Content.IE5\6ERFVKYQ\MP90040079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005064"/>
            <a:ext cx="792088" cy="633735"/>
          </a:xfrm>
          <a:prstGeom prst="rect">
            <a:avLst/>
          </a:prstGeom>
          <a:noFill/>
        </p:spPr>
      </p:pic>
      <p:pic>
        <p:nvPicPr>
          <p:cNvPr id="21506" name="Picture 2" descr="C:\Users\Máma\AppData\Local\Microsoft\Windows\Temporary Internet Files\Content.IE5\MT9PTJ4B\MC9004417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700808"/>
            <a:ext cx="648073" cy="648073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804248" y="2348880"/>
            <a:ext cx="44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04248" y="2996952"/>
            <a:ext cx="44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04248" y="119675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350100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9592" y="5661248"/>
            <a:ext cx="3807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Что значит слово, которое вы нашли?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5661248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známka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Při tvorbě tohoto materiálu bylo čerpáno </a:t>
            </a:r>
            <a:r>
              <a:rPr lang="cs-CZ" sz="1400" smtClean="0">
                <a:latin typeface="Calibri" pitchFamily="34" charset="0"/>
              </a:rPr>
              <a:t>z </a:t>
            </a:r>
            <a:r>
              <a:rPr lang="cs-CZ" sz="1400" smtClean="0">
                <a:latin typeface="Calibri" pitchFamily="34" charset="0"/>
              </a:rPr>
              <a:t>K</a:t>
            </a:r>
            <a:r>
              <a:rPr lang="cs-CZ" sz="1400" smtClean="0">
                <a:latin typeface="Calibri" pitchFamily="34" charset="0"/>
              </a:rPr>
              <a:t>lipart </a:t>
            </a:r>
            <a:r>
              <a:rPr lang="cs-CZ" sz="1400" dirty="0" smtClean="0">
                <a:latin typeface="Calibri" pitchFamily="34" charset="0"/>
              </a:rPr>
              <a:t>PowerPoint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90</TotalTime>
  <Words>441</Words>
  <Application>Microsoft Office PowerPoint</Application>
  <PresentationFormat>Předvádění na obrazovce (4:3)</PresentationFormat>
  <Paragraphs>215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DUM 2003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15</cp:revision>
  <dcterms:created xsi:type="dcterms:W3CDTF">2013-03-13T16:58:41Z</dcterms:created>
  <dcterms:modified xsi:type="dcterms:W3CDTF">2013-04-01T07:17:44Z</dcterms:modified>
</cp:coreProperties>
</file>