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8" r:id="rId2"/>
    <p:sldId id="257" r:id="rId3"/>
    <p:sldId id="260" r:id="rId4"/>
    <p:sldId id="261" r:id="rId5"/>
    <p:sldId id="262" r:id="rId6"/>
    <p:sldId id="263" r:id="rId7"/>
    <p:sldId id="268" r:id="rId8"/>
    <p:sldId id="269" r:id="rId9"/>
    <p:sldId id="264" r:id="rId10"/>
    <p:sldId id="270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99" autoAdjust="0"/>
    <p:restoredTop sz="94660"/>
  </p:normalViewPr>
  <p:slideViewPr>
    <p:cSldViewPr>
      <p:cViewPr varScale="1">
        <p:scale>
          <a:sx n="97" d="100"/>
          <a:sy n="97" d="100"/>
        </p:scale>
        <p:origin x="-114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Obrazový materiál čerpán z materiálu</a:t>
            </a:r>
            <a:r>
              <a:rPr lang="cs-CZ" baseline="0" dirty="0" smtClean="0"/>
              <a:t> PowerPoint - klipart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Obrazový materiál čerpán z materiálu PowerPoint- klipart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7839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10" Type="http://schemas.openxmlformats.org/officeDocument/2006/relationships/image" Target="../media/image23.wmf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10" Type="http://schemas.openxmlformats.org/officeDocument/2006/relationships/image" Target="../media/image23.wmf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967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VY_32_INOVACE_07C_09_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LIDSKÉ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TĚLO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ROZVOJ ÚSTNÍHO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PROJEVU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12. 3. 2013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Tento materiál  je vytvořen pro studenty 2. ročníků gymnázia - čtyřletého studia.  Práce s tímto učebním materiálem je určen cca na jednu vyučovací hodinu.  Materiál obsahuje  slovní zásobu k </a:t>
            </a:r>
            <a:r>
              <a:rPr lang="cs-CZ" sz="1800" dirty="0" err="1" smtClean="0">
                <a:solidFill>
                  <a:schemeClr val="tx1"/>
                </a:solidFill>
                <a:latin typeface="Calibri" pitchFamily="34" charset="0"/>
              </a:rPr>
              <a:t>tematu</a:t>
            </a: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 LIDSKÉ TĚLO, cvičení na procvičování  nové slovní zásoby i vazeb, spojených s tímto </a:t>
            </a:r>
            <a:r>
              <a:rPr lang="cs-CZ" sz="1800" dirty="0" err="1" smtClean="0">
                <a:solidFill>
                  <a:schemeClr val="tx1"/>
                </a:solidFill>
                <a:latin typeface="Calibri" pitchFamily="34" charset="0"/>
              </a:rPr>
              <a:t>tematem</a:t>
            </a: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. Žáci si procvičí slovní zásobu, časování sloves a zájmena osobní v dativu.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Cíl -  procvičení slovní zásoby  ve větách. Automatizace vazby – „bolí mne“ Jeden z úkolů je také  zaměřena na práci se slovníkem.  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Žáci řeší úkoly na tabuli, pomocí digitálního pera nebo fixu doplňují řešení. Mohou pracovat jednotlivě nebo jako skupina. 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Materiál je určen k </a:t>
            </a:r>
            <a:r>
              <a:rPr lang="cs-CZ" sz="1800" smtClean="0">
                <a:solidFill>
                  <a:schemeClr val="tx1"/>
                </a:solidFill>
                <a:latin typeface="Calibri" pitchFamily="34" charset="0"/>
              </a:rPr>
              <a:t>interaktivní výuce.  </a:t>
            </a:r>
            <a:endParaRPr lang="cs-CZ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1043608" y="2564904"/>
            <a:ext cx="1584176" cy="360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836712"/>
            <a:ext cx="33778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ЧЕЛОВЕЧЕСКОЕ    ТЕЛО</a:t>
            </a:r>
          </a:p>
          <a:p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Как называются части тела?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Напиши номера.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564904"/>
            <a:ext cx="146386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голова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 горло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 плечи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 живот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руки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ноги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 зубы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глаза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спина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желудок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сердце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лёгкие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pic>
        <p:nvPicPr>
          <p:cNvPr id="1029" name="Picture 5" descr="C:\Users\Máma\AppData\Local\Microsoft\Windows\Temporary Internet Files\Content.IE5\YYTG34I3\MP9004243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04664"/>
            <a:ext cx="1080120" cy="1080120"/>
          </a:xfrm>
          <a:prstGeom prst="rect">
            <a:avLst/>
          </a:prstGeom>
          <a:noFill/>
        </p:spPr>
      </p:pic>
      <p:pic>
        <p:nvPicPr>
          <p:cNvPr id="1031" name="Picture 7" descr="C:\Users\Máma\AppData\Local\Microsoft\Windows\Temporary Internet Files\Content.IE5\TYRUX2HI\MP9004312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6664" y="2420888"/>
            <a:ext cx="1395536" cy="1395536"/>
          </a:xfrm>
          <a:prstGeom prst="rect">
            <a:avLst/>
          </a:prstGeom>
          <a:noFill/>
        </p:spPr>
      </p:pic>
      <p:pic>
        <p:nvPicPr>
          <p:cNvPr id="1033" name="Picture 9" descr="C:\Users\Máma\AppData\Local\Microsoft\Windows\Temporary Internet Files\Content.IE5\YYTG34I3\MP9004254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5229200"/>
            <a:ext cx="1368152" cy="1368152"/>
          </a:xfrm>
          <a:prstGeom prst="rect">
            <a:avLst/>
          </a:prstGeom>
          <a:noFill/>
        </p:spPr>
      </p:pic>
      <p:pic>
        <p:nvPicPr>
          <p:cNvPr id="1034" name="Picture 10" descr="C:\Users\Máma\AppData\Local\Microsoft\Windows\Temporary Internet Files\Content.IE5\TYRUX2HI\MP9004097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797152"/>
            <a:ext cx="1101427" cy="1656184"/>
          </a:xfrm>
          <a:prstGeom prst="rect">
            <a:avLst/>
          </a:prstGeom>
          <a:noFill/>
        </p:spPr>
      </p:pic>
      <p:pic>
        <p:nvPicPr>
          <p:cNvPr id="1035" name="Picture 11" descr="C:\Users\Máma\AppData\Local\Microsoft\Windows\Temporary Internet Files\Content.IE5\TYRUX2HI\MP90022748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422" y="2292350"/>
            <a:ext cx="1037628" cy="1568698"/>
          </a:xfrm>
          <a:prstGeom prst="rect">
            <a:avLst/>
          </a:prstGeom>
          <a:noFill/>
        </p:spPr>
      </p:pic>
      <p:pic>
        <p:nvPicPr>
          <p:cNvPr id="1037" name="Picture 13" descr="C:\Users\Máma\AppData\Local\Microsoft\Windows\Temporary Internet Files\Content.IE5\TYRUX2HI\MP90042220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5211437"/>
            <a:ext cx="1098244" cy="1646563"/>
          </a:xfrm>
          <a:prstGeom prst="rect">
            <a:avLst/>
          </a:prstGeom>
          <a:noFill/>
        </p:spPr>
      </p:pic>
      <p:pic>
        <p:nvPicPr>
          <p:cNvPr id="1039" name="Picture 15" descr="C:\Users\Máma\AppData\Local\Microsoft\Windows\Temporary Internet Files\Content.IE5\9ZK88JJC\MP90040232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476672"/>
            <a:ext cx="997177" cy="1247105"/>
          </a:xfrm>
          <a:prstGeom prst="rect">
            <a:avLst/>
          </a:prstGeom>
          <a:noFill/>
        </p:spPr>
      </p:pic>
      <p:pic>
        <p:nvPicPr>
          <p:cNvPr id="1040" name="Picture 16" descr="C:\Users\Máma\AppData\Local\Microsoft\Windows\Temporary Internet Files\Content.IE5\TYRUX2HI\MP900409655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3429000"/>
            <a:ext cx="1619672" cy="1080625"/>
          </a:xfrm>
          <a:prstGeom prst="rect">
            <a:avLst/>
          </a:prstGeom>
          <a:noFill/>
        </p:spPr>
      </p:pic>
      <p:pic>
        <p:nvPicPr>
          <p:cNvPr id="1041" name="Picture 17" descr="C:\Users\Máma\AppData\Local\Microsoft\Windows\Temporary Internet Files\Content.IE5\YYTG34I3\MP900409654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55976" y="1556792"/>
            <a:ext cx="1146395" cy="764861"/>
          </a:xfrm>
          <a:prstGeom prst="rect">
            <a:avLst/>
          </a:prstGeom>
          <a:noFill/>
        </p:spPr>
      </p:pic>
      <p:pic>
        <p:nvPicPr>
          <p:cNvPr id="1043" name="Picture 19" descr="C:\Users\Máma\AppData\Local\Microsoft\Windows\Temporary Internet Files\Content.IE5\9ZK88JJC\MC90042633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1840" y="2060848"/>
            <a:ext cx="968375" cy="798513"/>
          </a:xfrm>
          <a:prstGeom prst="rect">
            <a:avLst/>
          </a:prstGeom>
          <a:noFill/>
        </p:spPr>
      </p:pic>
      <p:pic>
        <p:nvPicPr>
          <p:cNvPr id="1044" name="Picture 20" descr="C:\Users\Máma\AppData\Local\Microsoft\Windows\Temporary Internet Files\Content.IE5\QVIECLV3\MC900287105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4005064"/>
            <a:ext cx="1008111" cy="1182557"/>
          </a:xfrm>
          <a:prstGeom prst="rect">
            <a:avLst/>
          </a:prstGeom>
          <a:noFill/>
        </p:spPr>
      </p:pic>
      <p:pic>
        <p:nvPicPr>
          <p:cNvPr id="1045" name="Picture 21" descr="C:\Users\Máma\AppData\Local\Microsoft\Windows\Temporary Internet Files\Content.IE5\QVIECLV3\MC900406396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80312" y="4149080"/>
            <a:ext cx="1035795" cy="8581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aoblený obdélník 20"/>
          <p:cNvSpPr/>
          <p:nvPr/>
        </p:nvSpPr>
        <p:spPr>
          <a:xfrm>
            <a:off x="899592" y="5943600"/>
            <a:ext cx="8064896" cy="725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971600" y="836712"/>
            <a:ext cx="5596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ЧЕЛОВЕЧЕСКОЕ    ТЕЛО</a:t>
            </a:r>
          </a:p>
          <a:p>
            <a:endParaRPr lang="ru-RU" dirty="0" smtClean="0"/>
          </a:p>
          <a:p>
            <a:r>
              <a:rPr lang="ru-RU" dirty="0" smtClean="0"/>
              <a:t>Скажи, что и кого болит и что он не может делать</a:t>
            </a:r>
            <a:endParaRPr lang="cs-CZ" dirty="0"/>
          </a:p>
        </p:txBody>
      </p:sp>
      <p:pic>
        <p:nvPicPr>
          <p:cNvPr id="2051" name="Picture 3" descr="C:\Users\Máma\AppData\Local\Microsoft\Windows\Temporary Internet Files\Content.IE5\TYRUX2HI\MP9004023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16832"/>
            <a:ext cx="1287967" cy="1688704"/>
          </a:xfrm>
          <a:prstGeom prst="rect">
            <a:avLst/>
          </a:prstGeom>
          <a:noFill/>
        </p:spPr>
      </p:pic>
      <p:pic>
        <p:nvPicPr>
          <p:cNvPr id="2052" name="Picture 4" descr="C:\Users\Máma\AppData\Local\Microsoft\Windows\Temporary Internet Files\Content.IE5\9ZK88JJC\MP9002893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060848"/>
            <a:ext cx="1584176" cy="1040304"/>
          </a:xfrm>
          <a:prstGeom prst="rect">
            <a:avLst/>
          </a:prstGeom>
          <a:noFill/>
        </p:spPr>
      </p:pic>
      <p:pic>
        <p:nvPicPr>
          <p:cNvPr id="2053" name="Picture 5" descr="C:\Users\Máma\AppData\Local\Microsoft\Windows\Temporary Internet Files\Content.IE5\YYTG34I3\MP90044229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1988840"/>
            <a:ext cx="965853" cy="1448780"/>
          </a:xfrm>
          <a:prstGeom prst="rect">
            <a:avLst/>
          </a:prstGeom>
          <a:noFill/>
        </p:spPr>
      </p:pic>
      <p:pic>
        <p:nvPicPr>
          <p:cNvPr id="2054" name="Picture 6" descr="C:\Users\Máma\AppData\Local\Microsoft\Windows\Temporary Internet Files\Content.IE5\9ZK88JJC\MC9002345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2852936"/>
            <a:ext cx="1145009" cy="795521"/>
          </a:xfrm>
          <a:prstGeom prst="rect">
            <a:avLst/>
          </a:prstGeom>
          <a:noFill/>
        </p:spPr>
      </p:pic>
      <p:pic>
        <p:nvPicPr>
          <p:cNvPr id="2056" name="Picture 8" descr="C:\Users\Máma\AppData\Local\Microsoft\Windows\Temporary Internet Files\Content.IE5\TYRUX2HI\MP90044243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4005064"/>
            <a:ext cx="2196971" cy="1126885"/>
          </a:xfrm>
          <a:prstGeom prst="rect">
            <a:avLst/>
          </a:prstGeom>
          <a:noFill/>
        </p:spPr>
      </p:pic>
      <p:pic>
        <p:nvPicPr>
          <p:cNvPr id="2059" name="Picture 11" descr="C:\Users\Máma\AppData\Local\Microsoft\Windows\Temporary Internet Files\Content.IE5\9ZK88JJC\MC90023819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980728"/>
            <a:ext cx="1327498" cy="603408"/>
          </a:xfrm>
          <a:prstGeom prst="rect">
            <a:avLst/>
          </a:prstGeom>
          <a:noFill/>
        </p:spPr>
      </p:pic>
      <p:pic>
        <p:nvPicPr>
          <p:cNvPr id="2063" name="Picture 15" descr="C:\Users\Máma\AppData\Local\Microsoft\Windows\Temporary Internet Files\Content.IE5\TYRUX2HI\MP90044862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3789040"/>
            <a:ext cx="1248138" cy="936104"/>
          </a:xfrm>
          <a:prstGeom prst="rect">
            <a:avLst/>
          </a:prstGeom>
          <a:noFill/>
        </p:spPr>
      </p:pic>
      <p:pic>
        <p:nvPicPr>
          <p:cNvPr id="2064" name="Picture 16" descr="C:\Users\Máma\AppData\Local\Microsoft\Windows\Temporary Internet Files\Content.IE5\9ZK88JJC\MC90043010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664" y="3861048"/>
            <a:ext cx="1028489" cy="1368152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2267744" y="2348880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я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187624" y="4941168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ты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03848" y="2564904"/>
            <a:ext cx="62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он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668344" y="692696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она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604448" y="234888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мы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72200" y="2636912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они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716016" y="3717032"/>
            <a:ext cx="633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452320" y="5013176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я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115616" y="6165304"/>
            <a:ext cx="8042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есть  -  бегать  -  думать  -  ничего  - говорить  - писать -  работать - читать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4831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Мы  играем (сотрудничайте с словарём)</a:t>
            </a:r>
            <a:endParaRPr lang="cs-CZ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552" y="836714"/>
          <a:ext cx="4248476" cy="5616630"/>
        </p:xfrm>
        <a:graphic>
          <a:graphicData uri="http://schemas.openxmlformats.org/drawingml/2006/table">
            <a:tbl>
              <a:tblPr/>
              <a:tblGrid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</a:tblGrid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580112" y="764704"/>
            <a:ext cx="1303562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prst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ucho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jazyk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krev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mozek 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nos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kůže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játra 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koleno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obličej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kostra </a:t>
            </a:r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764704"/>
            <a:ext cx="7552067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Ответьте на вопросы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Что у тебя болит, когда ты не можешь ест?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 у тебя  болит, когда ты не можешь говорить?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 у тебя болит, когда ты не можешь думать?</a:t>
            </a:r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у тебя болит, когда ты не можешь бегать?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у тебя болит, когда ты не можешь писать?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у тебя болит, когда ты не можешь  работать?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у тебя болит, когда ты не можешь спать?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Что у тебя болит, когда ты не можешь сделать домашнее задание?</a:t>
            </a:r>
          </a:p>
          <a:p>
            <a:endParaRPr lang="ru-RU" b="1" dirty="0" smtClean="0"/>
          </a:p>
          <a:p>
            <a:r>
              <a:rPr lang="ru-RU" b="1" dirty="0" smtClean="0"/>
              <a:t> 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33778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ЧЕЛОВЕЧЕСКОЕ    ТЕЛО</a:t>
            </a:r>
          </a:p>
          <a:p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Как называются части тела?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Напиши номера.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564904"/>
            <a:ext cx="146386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голова</a:t>
            </a:r>
          </a:p>
          <a:p>
            <a:pPr marL="342900" indent="-342900">
              <a:buAutoNum type="arabicPeriod"/>
            </a:pPr>
            <a:r>
              <a:rPr lang="ru-RU" dirty="0" smtClean="0"/>
              <a:t> горло</a:t>
            </a:r>
          </a:p>
          <a:p>
            <a:pPr marL="342900" indent="-342900">
              <a:buAutoNum type="arabicPeriod"/>
            </a:pPr>
            <a:r>
              <a:rPr lang="ru-RU" dirty="0" smtClean="0"/>
              <a:t> плечи</a:t>
            </a:r>
          </a:p>
          <a:p>
            <a:pPr marL="342900" indent="-342900">
              <a:buAutoNum type="arabicPeriod"/>
            </a:pPr>
            <a:r>
              <a:rPr lang="ru-RU" dirty="0" smtClean="0"/>
              <a:t> живот</a:t>
            </a:r>
          </a:p>
          <a:p>
            <a:pPr marL="342900" indent="-342900">
              <a:buAutoNum type="arabicPeriod"/>
            </a:pPr>
            <a:r>
              <a:rPr lang="ru-RU" dirty="0" smtClean="0"/>
              <a:t>руки</a:t>
            </a:r>
          </a:p>
          <a:p>
            <a:pPr marL="342900" indent="-342900">
              <a:buAutoNum type="arabicPeriod"/>
            </a:pPr>
            <a:r>
              <a:rPr lang="ru-RU" dirty="0" smtClean="0"/>
              <a:t>ноги</a:t>
            </a:r>
          </a:p>
          <a:p>
            <a:pPr marL="342900" indent="-342900">
              <a:buAutoNum type="arabicPeriod"/>
            </a:pPr>
            <a:r>
              <a:rPr lang="ru-RU" dirty="0" smtClean="0"/>
              <a:t> зубы</a:t>
            </a:r>
          </a:p>
          <a:p>
            <a:pPr marL="342900" indent="-342900">
              <a:buAutoNum type="arabicPeriod"/>
            </a:pPr>
            <a:r>
              <a:rPr lang="ru-RU" dirty="0" smtClean="0"/>
              <a:t>глаза</a:t>
            </a:r>
          </a:p>
          <a:p>
            <a:pPr marL="342900" indent="-342900">
              <a:buAutoNum type="arabicPeriod"/>
            </a:pPr>
            <a:r>
              <a:rPr lang="ru-RU" dirty="0" smtClean="0"/>
              <a:t>спина</a:t>
            </a:r>
          </a:p>
          <a:p>
            <a:pPr marL="342900" indent="-342900">
              <a:buAutoNum type="arabicPeriod"/>
            </a:pPr>
            <a:r>
              <a:rPr lang="ru-RU" dirty="0" smtClean="0"/>
              <a:t>желудок</a:t>
            </a:r>
          </a:p>
          <a:p>
            <a:pPr marL="342900" indent="-342900">
              <a:buAutoNum type="arabicPeriod"/>
            </a:pPr>
            <a:r>
              <a:rPr lang="ru-RU" dirty="0" smtClean="0"/>
              <a:t>сердце</a:t>
            </a:r>
          </a:p>
          <a:p>
            <a:pPr marL="342900" indent="-342900">
              <a:buAutoNum type="arabicPeriod"/>
            </a:pPr>
            <a:r>
              <a:rPr lang="ru-RU" dirty="0" smtClean="0"/>
              <a:t>лёгкие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pic>
        <p:nvPicPr>
          <p:cNvPr id="1029" name="Picture 5" descr="C:\Users\Máma\AppData\Local\Microsoft\Windows\Temporary Internet Files\Content.IE5\YYTG34I3\MP9004243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04664"/>
            <a:ext cx="1080120" cy="1080120"/>
          </a:xfrm>
          <a:prstGeom prst="rect">
            <a:avLst/>
          </a:prstGeom>
          <a:noFill/>
        </p:spPr>
      </p:pic>
      <p:pic>
        <p:nvPicPr>
          <p:cNvPr id="1031" name="Picture 7" descr="C:\Users\Máma\AppData\Local\Microsoft\Windows\Temporary Internet Files\Content.IE5\TYRUX2HI\MP9004312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6664" y="2420888"/>
            <a:ext cx="1395536" cy="1395536"/>
          </a:xfrm>
          <a:prstGeom prst="rect">
            <a:avLst/>
          </a:prstGeom>
          <a:noFill/>
        </p:spPr>
      </p:pic>
      <p:pic>
        <p:nvPicPr>
          <p:cNvPr id="1033" name="Picture 9" descr="C:\Users\Máma\AppData\Local\Microsoft\Windows\Temporary Internet Files\Content.IE5\YYTG34I3\MP9004254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5229200"/>
            <a:ext cx="1368152" cy="1368152"/>
          </a:xfrm>
          <a:prstGeom prst="rect">
            <a:avLst/>
          </a:prstGeom>
          <a:noFill/>
        </p:spPr>
      </p:pic>
      <p:pic>
        <p:nvPicPr>
          <p:cNvPr id="1034" name="Picture 10" descr="C:\Users\Máma\AppData\Local\Microsoft\Windows\Temporary Internet Files\Content.IE5\TYRUX2HI\MP9004097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797152"/>
            <a:ext cx="1101427" cy="1656184"/>
          </a:xfrm>
          <a:prstGeom prst="rect">
            <a:avLst/>
          </a:prstGeom>
          <a:noFill/>
        </p:spPr>
      </p:pic>
      <p:pic>
        <p:nvPicPr>
          <p:cNvPr id="1035" name="Picture 11" descr="C:\Users\Máma\AppData\Local\Microsoft\Windows\Temporary Internet Files\Content.IE5\TYRUX2HI\MP90022748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422" y="2292350"/>
            <a:ext cx="1037628" cy="1568698"/>
          </a:xfrm>
          <a:prstGeom prst="rect">
            <a:avLst/>
          </a:prstGeom>
          <a:noFill/>
        </p:spPr>
      </p:pic>
      <p:pic>
        <p:nvPicPr>
          <p:cNvPr id="1037" name="Picture 13" descr="C:\Users\Máma\AppData\Local\Microsoft\Windows\Temporary Internet Files\Content.IE5\TYRUX2HI\MP90042220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5211437"/>
            <a:ext cx="1098244" cy="1646563"/>
          </a:xfrm>
          <a:prstGeom prst="rect">
            <a:avLst/>
          </a:prstGeom>
          <a:noFill/>
        </p:spPr>
      </p:pic>
      <p:pic>
        <p:nvPicPr>
          <p:cNvPr id="1039" name="Picture 15" descr="C:\Users\Máma\AppData\Local\Microsoft\Windows\Temporary Internet Files\Content.IE5\9ZK88JJC\MP90040232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476672"/>
            <a:ext cx="997177" cy="1247105"/>
          </a:xfrm>
          <a:prstGeom prst="rect">
            <a:avLst/>
          </a:prstGeom>
          <a:noFill/>
        </p:spPr>
      </p:pic>
      <p:pic>
        <p:nvPicPr>
          <p:cNvPr id="1040" name="Picture 16" descr="C:\Users\Máma\AppData\Local\Microsoft\Windows\Temporary Internet Files\Content.IE5\TYRUX2HI\MP900409655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3429000"/>
            <a:ext cx="1619672" cy="1080625"/>
          </a:xfrm>
          <a:prstGeom prst="rect">
            <a:avLst/>
          </a:prstGeom>
          <a:noFill/>
        </p:spPr>
      </p:pic>
      <p:pic>
        <p:nvPicPr>
          <p:cNvPr id="1041" name="Picture 17" descr="C:\Users\Máma\AppData\Local\Microsoft\Windows\Temporary Internet Files\Content.IE5\YYTG34I3\MP900409654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55976" y="1556792"/>
            <a:ext cx="1146395" cy="764861"/>
          </a:xfrm>
          <a:prstGeom prst="rect">
            <a:avLst/>
          </a:prstGeom>
          <a:noFill/>
        </p:spPr>
      </p:pic>
      <p:pic>
        <p:nvPicPr>
          <p:cNvPr id="1043" name="Picture 19" descr="C:\Users\Máma\AppData\Local\Microsoft\Windows\Temporary Internet Files\Content.IE5\9ZK88JJC\MC90042633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1840" y="2060848"/>
            <a:ext cx="968375" cy="798513"/>
          </a:xfrm>
          <a:prstGeom prst="rect">
            <a:avLst/>
          </a:prstGeom>
          <a:noFill/>
        </p:spPr>
      </p:pic>
      <p:pic>
        <p:nvPicPr>
          <p:cNvPr id="1044" name="Picture 20" descr="C:\Users\Máma\AppData\Local\Microsoft\Windows\Temporary Internet Files\Content.IE5\QVIECLV3\MC900287105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4005064"/>
            <a:ext cx="1008111" cy="1182557"/>
          </a:xfrm>
          <a:prstGeom prst="rect">
            <a:avLst/>
          </a:prstGeom>
          <a:noFill/>
        </p:spPr>
      </p:pic>
      <p:pic>
        <p:nvPicPr>
          <p:cNvPr id="1045" name="Picture 21" descr="C:\Users\Máma\AppData\Local\Microsoft\Windows\Temporary Internet Files\Content.IE5\QVIECLV3\MC900406396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80312" y="4149080"/>
            <a:ext cx="1035795" cy="858183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5436096" y="6206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244408" y="98072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105273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23928" y="278092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868144" y="21328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388424" y="24208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4048" y="42930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059832" y="63093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300192" y="58052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96136" y="43651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604448" y="458112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532440" y="57332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836712"/>
            <a:ext cx="5596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ЧЕЛОВЕЧЕСКОЕ    ТЕЛО</a:t>
            </a:r>
          </a:p>
          <a:p>
            <a:endParaRPr lang="ru-RU" dirty="0" smtClean="0"/>
          </a:p>
          <a:p>
            <a:r>
              <a:rPr lang="ru-RU" dirty="0" smtClean="0"/>
              <a:t>Скажи, что и кого болит и что он не может делать</a:t>
            </a:r>
            <a:endParaRPr lang="cs-CZ" dirty="0"/>
          </a:p>
        </p:txBody>
      </p:sp>
      <p:pic>
        <p:nvPicPr>
          <p:cNvPr id="2051" name="Picture 3" descr="C:\Users\Máma\AppData\Local\Microsoft\Windows\Temporary Internet Files\Content.IE5\TYRUX2HI\MP9004023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16832"/>
            <a:ext cx="1287967" cy="1688704"/>
          </a:xfrm>
          <a:prstGeom prst="rect">
            <a:avLst/>
          </a:prstGeom>
          <a:noFill/>
        </p:spPr>
      </p:pic>
      <p:pic>
        <p:nvPicPr>
          <p:cNvPr id="2052" name="Picture 4" descr="C:\Users\Máma\AppData\Local\Microsoft\Windows\Temporary Internet Files\Content.IE5\9ZK88JJC\MP9002893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060848"/>
            <a:ext cx="1584176" cy="1040304"/>
          </a:xfrm>
          <a:prstGeom prst="rect">
            <a:avLst/>
          </a:prstGeom>
          <a:noFill/>
        </p:spPr>
      </p:pic>
      <p:pic>
        <p:nvPicPr>
          <p:cNvPr id="2053" name="Picture 5" descr="C:\Users\Máma\AppData\Local\Microsoft\Windows\Temporary Internet Files\Content.IE5\YYTG34I3\MP90044229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1988840"/>
            <a:ext cx="965853" cy="1448780"/>
          </a:xfrm>
          <a:prstGeom prst="rect">
            <a:avLst/>
          </a:prstGeom>
          <a:noFill/>
        </p:spPr>
      </p:pic>
      <p:pic>
        <p:nvPicPr>
          <p:cNvPr id="2054" name="Picture 6" descr="C:\Users\Máma\AppData\Local\Microsoft\Windows\Temporary Internet Files\Content.IE5\9ZK88JJC\MC9002345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2852936"/>
            <a:ext cx="1145009" cy="795521"/>
          </a:xfrm>
          <a:prstGeom prst="rect">
            <a:avLst/>
          </a:prstGeom>
          <a:noFill/>
        </p:spPr>
      </p:pic>
      <p:pic>
        <p:nvPicPr>
          <p:cNvPr id="2056" name="Picture 8" descr="C:\Users\Máma\AppData\Local\Microsoft\Windows\Temporary Internet Files\Content.IE5\TYRUX2HI\MP90044243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4005064"/>
            <a:ext cx="2196971" cy="1126885"/>
          </a:xfrm>
          <a:prstGeom prst="rect">
            <a:avLst/>
          </a:prstGeom>
          <a:noFill/>
        </p:spPr>
      </p:pic>
      <p:pic>
        <p:nvPicPr>
          <p:cNvPr id="2059" name="Picture 11" descr="C:\Users\Máma\AppData\Local\Microsoft\Windows\Temporary Internet Files\Content.IE5\9ZK88JJC\MC90023819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980728"/>
            <a:ext cx="1327498" cy="603408"/>
          </a:xfrm>
          <a:prstGeom prst="rect">
            <a:avLst/>
          </a:prstGeom>
          <a:noFill/>
        </p:spPr>
      </p:pic>
      <p:pic>
        <p:nvPicPr>
          <p:cNvPr id="2063" name="Picture 15" descr="C:\Users\Máma\AppData\Local\Microsoft\Windows\Temporary Internet Files\Content.IE5\TYRUX2HI\MP90044862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3789040"/>
            <a:ext cx="1248138" cy="936104"/>
          </a:xfrm>
          <a:prstGeom prst="rect">
            <a:avLst/>
          </a:prstGeom>
          <a:noFill/>
        </p:spPr>
      </p:pic>
      <p:pic>
        <p:nvPicPr>
          <p:cNvPr id="2064" name="Picture 16" descr="C:\Users\Máma\AppData\Local\Microsoft\Windows\Temporary Internet Files\Content.IE5\9ZK88JJC\MC90043010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664" y="3861048"/>
            <a:ext cx="1028489" cy="1368152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2267744" y="2348880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я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187624" y="4941168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ты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03848" y="2564904"/>
            <a:ext cx="62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он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668344" y="692696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она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604448" y="234888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мы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72200" y="2636912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они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716016" y="3717032"/>
            <a:ext cx="633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452320" y="5013176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я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115616" y="6165304"/>
            <a:ext cx="8042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есть  -  бегать  -  думать  -  ничего  - говорить  - писать -  работать - читать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052736"/>
            <a:ext cx="502573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 меня болит живот, я не могу есть.</a:t>
            </a:r>
          </a:p>
          <a:p>
            <a:r>
              <a:rPr lang="ru-RU" dirty="0" smtClean="0"/>
              <a:t>У него болят зубы, он не может ничего.</a:t>
            </a:r>
          </a:p>
          <a:p>
            <a:r>
              <a:rPr lang="ru-RU" dirty="0" smtClean="0"/>
              <a:t>У них болят ноги, они не могут бегать.</a:t>
            </a:r>
          </a:p>
          <a:p>
            <a:r>
              <a:rPr lang="ru-RU" dirty="0" smtClean="0"/>
              <a:t>У неё болит рот, она не может говорить. </a:t>
            </a:r>
          </a:p>
          <a:p>
            <a:r>
              <a:rPr lang="ru-RU" dirty="0" smtClean="0"/>
              <a:t>У нас болит голова, мы не можем думать.</a:t>
            </a:r>
          </a:p>
          <a:p>
            <a:r>
              <a:rPr lang="ru-RU" dirty="0" smtClean="0"/>
              <a:t>У тебя болит спина, ты не можешь работать.</a:t>
            </a:r>
          </a:p>
          <a:p>
            <a:r>
              <a:rPr lang="ru-RU" dirty="0" smtClean="0"/>
              <a:t>У вас болят руки, вы не можете писать. </a:t>
            </a:r>
          </a:p>
          <a:p>
            <a:r>
              <a:rPr lang="ru-RU" dirty="0" smtClean="0"/>
              <a:t>У меня болят глаза, я не могу читать. </a:t>
            </a:r>
          </a:p>
          <a:p>
            <a:r>
              <a:rPr lang="ru-RU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4831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Мы  играем (сотрудничайте с словарём)</a:t>
            </a:r>
            <a:endParaRPr lang="cs-CZ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552" y="836714"/>
          <a:ext cx="4248476" cy="5616630"/>
        </p:xfrm>
        <a:graphic>
          <a:graphicData uri="http://schemas.openxmlformats.org/drawingml/2006/table">
            <a:tbl>
              <a:tblPr/>
              <a:tblGrid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  <a:gridCol w="119116"/>
                <a:gridCol w="608816"/>
              </a:tblGrid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ц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х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з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ы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з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ж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ч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ь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ц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884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492" marR="6492" marT="64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580112" y="764704"/>
            <a:ext cx="1303562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prst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ucho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jazyk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krev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mozek 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nos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kůže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játra 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koleno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 obličej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kostra </a:t>
            </a:r>
          </a:p>
        </p:txBody>
      </p:sp>
    </p:spTree>
    <p:extLst>
      <p:ext uri="{BB962C8B-B14F-4D97-AF65-F5344CB8AC3E}">
        <p14:creationId xmlns="" xmlns:p14="http://schemas.microsoft.com/office/powerpoint/2010/main" val="354200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79208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Při tvorbě tohoto materiálu bylo čerpáno z materiálu Microsoft </a:t>
            </a:r>
            <a:r>
              <a:rPr lang="cs-CZ" sz="1400" smtClean="0">
                <a:latin typeface="Calibri" pitchFamily="34" charset="0"/>
              </a:rPr>
              <a:t>PowerPoint </a:t>
            </a:r>
            <a:r>
              <a:rPr lang="cs-CZ" sz="1400" smtClean="0">
                <a:latin typeface="Calibri" pitchFamily="34" charset="0"/>
              </a:rPr>
              <a:t> Klipart</a:t>
            </a:r>
            <a:r>
              <a:rPr lang="cs-CZ" sz="1400" dirty="0" smtClean="0">
                <a:latin typeface="Calibri" pitchFamily="34" charset="0"/>
              </a:rPr>
              <a:t>.</a:t>
            </a: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</Template>
  <TotalTime>141</TotalTime>
  <Words>556</Words>
  <Application>Microsoft Office PowerPoint</Application>
  <PresentationFormat>Předvádění na obrazovce (4:3)</PresentationFormat>
  <Paragraphs>275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ŠABLONA DUM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20</cp:revision>
  <dcterms:created xsi:type="dcterms:W3CDTF">2013-03-12T17:12:36Z</dcterms:created>
  <dcterms:modified xsi:type="dcterms:W3CDTF">2013-04-01T07:19:33Z</dcterms:modified>
</cp:coreProperties>
</file>