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7" r:id="rId3"/>
    <p:sldId id="260" r:id="rId4"/>
    <p:sldId id="265" r:id="rId5"/>
    <p:sldId id="264" r:id="rId6"/>
    <p:sldId id="263" r:id="rId7"/>
    <p:sldId id="262" r:id="rId8"/>
    <p:sldId id="261" r:id="rId9"/>
    <p:sldId id="266" r:id="rId10"/>
    <p:sldId id="267" r:id="rId11"/>
    <p:sldId id="268" r:id="rId12"/>
    <p:sldId id="269" r:id="rId13"/>
    <p:sldId id="270" r:id="rId14"/>
    <p:sldId id="259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252" autoAdjust="0"/>
  </p:normalViewPr>
  <p:slideViewPr>
    <p:cSldViewPr>
      <p:cViewPr varScale="1">
        <p:scale>
          <a:sx n="85" d="100"/>
          <a:sy n="85" d="100"/>
        </p:scale>
        <p:origin x="-7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http://cs.wikipedia.org/wiki/Soubor:EU_location_CZE.png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http://cs.wikipedia.org/wiki/Soubor:Czechia_-_outline_map.svg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s://www.google.cz/search?hl=cs&amp;q=dav&amp;bav=on.2,or.r_cp.r_qf.&amp;bvm=bv.43828540,d.Yms&amp;biw=1170&amp;bih=822&amp;wrapid=tlif136343706208010&amp;um=1&amp;ie=UTF-8&amp;tbm=isch&amp;source=og&amp;sa=N&amp;tab=wi&amp;ei=BmZEUf6xH8jHtAbe8IDgAg#imgrc=vQG9s60SOfKVUM%3A%3BjekWx-dFiG31BM%3Bhttp%253A%252F%252Fdevian.cz%252Fwp-content%252Fuploads%252F2011%252F09%252Fdav.jpg%3Bhttp%253A%252F%252Fdevian.cz%252F2011%252Fthe-freeman-spolecenska-spoluprace%252F%3B720%3B429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http://cs.wikipedia.org/wiki/Soubor:Relief_Map_of_Czech_Republic.png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http://www.padlo.cz/reka/10/vltava/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http://cs.wikipedia.org/wiki/Soubor:Czech_Rep._-_Bohemia,_Moravia_and_Silesia_III.png     - upraveno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http://cs.wikipedia.org/wiki/Soubor:Prague_Montage.jpg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  <a:r>
              <a:rPr lang="cs-CZ" baseline="0" dirty="0" smtClean="0"/>
              <a:t> PowerPoint   http://www.</a:t>
            </a:r>
            <a:r>
              <a:rPr lang="cs-CZ" baseline="0" dirty="0" err="1" smtClean="0"/>
              <a:t>google.cz</a:t>
            </a:r>
            <a:r>
              <a:rPr lang="cs-CZ" baseline="0" dirty="0" smtClean="0"/>
              <a:t>/</a:t>
            </a:r>
            <a:r>
              <a:rPr lang="cs-CZ" baseline="0" dirty="0" err="1" smtClean="0"/>
              <a:t>imgres</a:t>
            </a:r>
            <a:r>
              <a:rPr lang="cs-CZ" baseline="0" dirty="0" smtClean="0"/>
              <a:t>?</a:t>
            </a:r>
            <a:r>
              <a:rPr lang="cs-CZ" baseline="0" dirty="0" err="1" smtClean="0"/>
              <a:t>imgurl</a:t>
            </a:r>
            <a:r>
              <a:rPr lang="cs-CZ" baseline="0" dirty="0" smtClean="0"/>
              <a:t>=http://upload.wikimedia.org/wikipedia/commons/thumb/c/ce/Johan_amos_comenius_1592-1671.jpg/225px-Johan_amos_comenius_1592-1671.jpg&amp;imgrefurl=http://cs.wikipedia.org/wiki/Jan_Amos_Komensk%25C3%25BD&amp;h=255&amp;w=225&amp;sz=14&amp;tbnid=LZUnlszPQo6FQM:&amp;tbnh=92&amp;tbnw=81&amp;zoom=1&amp;usg=__-JiMQPD3NRKNMchyUlc0zJkQdQY=&amp;docid=EmIIaF1HUvoUtM&amp;hl=cs&amp;sa=X&amp;ei=92lEUYKEPY3MsgbZooHgCg&amp;sqi=2&amp;ved=0CDoQ9QEwAQ&amp;dur=1821</a:t>
            </a:r>
          </a:p>
          <a:p>
            <a:r>
              <a:rPr lang="cs-CZ" dirty="0" smtClean="0"/>
              <a:t>https://www.google.cz/search?hl=cs&amp;q=karel+iv&amp;bav=on.2,or.r_cp.r_qf.&amp;biw=1170&amp;bih=822&amp;wrapid=tlif136343811101210&amp;um=1&amp;ie=UTF-8&amp;tbm=isch&amp;source=og&amp;sa=N&amp;tab=wi&amp;ei=H2pEUajTHoTAtAbz6YHoBg#imgrc=SSEBPHNLjmm0PM%3A%3BdeyHbLQuSScOiM%3Bhttp%253A%252F%252Fwww.zlate-mince.cz%252Fi%252FF121.jpg%3Bhttp%253A%252F%252Fwww.zlate-mince.cz%252FZ14_Cisarska_Korunovace_Karla_IV.htm%3B375%3B653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hyperlink" Target="//upload.wikimedia.org/wikipedia/commons/c/cb/Flag_of_the_Czech_Republic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8/Czechia_-_outline_map.sv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//upload.wikimedia.org/wikipedia/commons/b/be/Relief_Map_of_Czech_Republic.png" TargetMode="External"/><Relationship Id="rId7" Type="http://schemas.openxmlformats.org/officeDocument/2006/relationships/hyperlink" Target="//upload.wikimedia.org/wikipedia/commons/4/40/Stechovice_reservoir_Vltava_7328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8/8a/%C5%9Anie%C5%BCka_z_zachodu.jpg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c/Prague_Montage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hyperlink" Target="//upload.wikimedia.org/wikipedia/commons/1/16/Charles_IV-John_Ocko_votive_picture-fragment.jpg" TargetMode="External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c/ce/Johan_amos_comenius_1592-1671.jpg" TargetMode="External"/><Relationship Id="rId4" Type="http://schemas.openxmlformats.org/officeDocument/2006/relationships/image" Target="../media/image14.jpeg"/><Relationship Id="rId9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hyperlink" Target="//upload.wikimedia.org/wikipedia/commons/3/31/Burgkarlstein02.jpg" TargetMode="External"/><Relationship Id="rId7" Type="http://schemas.openxmlformats.org/officeDocument/2006/relationships/hyperlink" Target="//upload.wikimedia.org/wikipedia/commons/b/bf/Josefsk%C3%A1_street_in_Brno_I.jpg" TargetMode="External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hyperlink" Target="//upload.wikimedia.org/wikipedia/commons/2/2a/Hluboka_castle.jpg" TargetMode="External"/><Relationship Id="rId5" Type="http://schemas.openxmlformats.org/officeDocument/2006/relationships/hyperlink" Target="//upload.wikimedia.org/wikipedia/commons/a/a1/KarlovyVaryHotSpring.jpg" TargetMode="External"/><Relationship Id="rId10" Type="http://schemas.openxmlformats.org/officeDocument/2006/relationships/image" Target="../media/image22.jpeg"/><Relationship Id="rId4" Type="http://schemas.openxmlformats.org/officeDocument/2006/relationships/image" Target="../media/image19.jpeg"/><Relationship Id="rId9" Type="http://schemas.openxmlformats.org/officeDocument/2006/relationships/hyperlink" Target="//upload.wikimedia.org/wikipedia/commons/5/5f/Rybn%C3%ADk_Ro%C5%BEmberk_zabran%C3%BD_z_oblasti_reten%C4%8Dn%C3%ADho_prostoru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dlo.cz/reka/10/vltava/" TargetMode="External"/><Relationship Id="rId3" Type="http://schemas.openxmlformats.org/officeDocument/2006/relationships/hyperlink" Target="http://upload.wikimedia.org/wikipedia/commons/a/ab/EU_location_CZE.png" TargetMode="External"/><Relationship Id="rId7" Type="http://schemas.openxmlformats.org/officeDocument/2006/relationships/hyperlink" Target="http://upload.wikimedia.org/wikipedia/commons/8/8a/%C5%9Anie%C5%BCka_z_zachodu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e/Relief_Map_of_Czech_Republic.png" TargetMode="External"/><Relationship Id="rId5" Type="http://schemas.openxmlformats.org/officeDocument/2006/relationships/hyperlink" Target="http://devian.cz/wp-content/uploads/2011/09/dav.jpg" TargetMode="External"/><Relationship Id="rId4" Type="http://schemas.openxmlformats.org/officeDocument/2006/relationships/hyperlink" Target="http://upload.wikimedia.org/wikipedia/commons/4/48/Czechia_-_outline_map.svg" TargetMode="External"/><Relationship Id="rId9" Type="http://schemas.openxmlformats.org/officeDocument/2006/relationships/hyperlink" Target="http://upload.wikimedia.org/wikipedia/commons/7/7c/Prague_Montage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6/Charles_IV-John_Ocko_votive_picture-fragment.jpg" TargetMode="External"/><Relationship Id="rId7" Type="http://schemas.openxmlformats.org/officeDocument/2006/relationships/hyperlink" Target="http://upload.wikimedia.org/wikipedia/commons/5/5f/Rybn%C3%ADk_Ro%C5%BEmberk_zabran%C3%BD_z_oblasti_reten%C4%8Dn%C3%ADho_prostoru.jpg" TargetMode="External"/><Relationship Id="rId2" Type="http://schemas.openxmlformats.org/officeDocument/2006/relationships/hyperlink" Target="http://upload.wikimedia.org/wikipedia/commons/c/ce/Johan_amos_comenius_1592-167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a/Hluboka_castle.jpg" TargetMode="External"/><Relationship Id="rId5" Type="http://schemas.openxmlformats.org/officeDocument/2006/relationships/hyperlink" Target="http://upload.wikimedia.org/wikipedia/commons/a/a1/KarlovyVaryHotSpring.jpg" TargetMode="External"/><Relationship Id="rId4" Type="http://schemas.openxmlformats.org/officeDocument/2006/relationships/hyperlink" Target="http://upload.wikimedia.org/wikipedia/commons/3/31/Burgkarlstein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VY_32_INOVACE_07C_17_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byl vytvořen pro žáky třetího ročníku gymnázia čtyřletého studia.Materiál předpokládá již pokročilejší znalost jazyka.  Časově je koncipován  na cca jednu vyučovací hodinu.  Materiál obsahuje výklad 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ČESKÁ REPUBLIKA spolu k konkrétními reáliemi. Závěr materiálu tvoří test, kde si žáci nejen zopakují projitý matriál , ale rovněž souvisle pohovoří k danému tématu. Při tvorbě tohoto materiálu byl kladen důraz na komunikativní funkci  jazyka.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 - žáci se naučí slovní zásobu k danému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, používají ji ve větách, opakují si časování sloves. Aktivně se podílí na řešení úloh na tabuli pomocí fixu, zvolením správné odpovědi z nabídky, případně správnou formulací odpovědi  v ruském jazyce. 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 výuce. 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564904"/>
            <a:ext cx="40005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004048" y="4005064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400" dirty="0" smtClean="0"/>
              <a:t>Чешская Республика лежит в Средней Европе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764704"/>
            <a:ext cx="5713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3200" b="1" dirty="0" smtClean="0"/>
              <a:t>ЧЕШСКАЯ   РЕСПУБЛИКА</a:t>
            </a:r>
            <a:endParaRPr lang="cs-CZ" sz="3200" b="1" dirty="0"/>
          </a:p>
        </p:txBody>
      </p:sp>
      <p:pic>
        <p:nvPicPr>
          <p:cNvPr id="1028" name="Picture 4" descr="Soubor:Flag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2276872"/>
            <a:ext cx="2021886" cy="134708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81142" y="5343227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Czechia - outline map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708920"/>
            <a:ext cx="5243736" cy="306758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259632" y="908720"/>
            <a:ext cx="52164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Чехия граничит  на севере       с Польшей</a:t>
            </a:r>
          </a:p>
          <a:p>
            <a:r>
              <a:rPr lang="ru-RU" sz="2000" dirty="0" smtClean="0"/>
              <a:t>                                на востоке    с Словакией</a:t>
            </a:r>
          </a:p>
          <a:p>
            <a:r>
              <a:rPr lang="ru-RU" sz="2000" dirty="0" smtClean="0"/>
              <a:t>                                на юге           с Австрией</a:t>
            </a:r>
          </a:p>
          <a:p>
            <a:r>
              <a:rPr lang="ru-RU" sz="2000" dirty="0" smtClean="0"/>
              <a:t>                                на западе     с Германией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32402" y="5468729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2939002" cy="1950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2"/>
          <p:cNvSpPr/>
          <p:nvPr/>
        </p:nvSpPr>
        <p:spPr>
          <a:xfrm>
            <a:off x="3923928" y="1844824"/>
            <a:ext cx="2376264" cy="612648"/>
          </a:xfrm>
          <a:prstGeom prst="borderCallout1">
            <a:avLst>
              <a:gd name="adj1" fmla="val 52761"/>
              <a:gd name="adj2" fmla="val -417"/>
              <a:gd name="adj3" fmla="val 163614"/>
              <a:gd name="adj4" fmla="val -534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/>
              <a:t>Словакия</a:t>
            </a:r>
            <a:endParaRPr lang="cs-CZ" dirty="0"/>
          </a:p>
        </p:txBody>
      </p:sp>
      <p:sp>
        <p:nvSpPr>
          <p:cNvPr id="4" name="Čárový popisek 1 3"/>
          <p:cNvSpPr/>
          <p:nvPr/>
        </p:nvSpPr>
        <p:spPr>
          <a:xfrm>
            <a:off x="3923928" y="2780928"/>
            <a:ext cx="2376264" cy="612648"/>
          </a:xfrm>
          <a:prstGeom prst="borderCallout1">
            <a:avLst>
              <a:gd name="adj1" fmla="val 80086"/>
              <a:gd name="adj2" fmla="val -93383"/>
              <a:gd name="adj3" fmla="val 51163"/>
              <a:gd name="adj4" fmla="val -3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dirty="0" smtClean="0"/>
              <a:t>Австрия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764704"/>
            <a:ext cx="820449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Площадь и население</a:t>
            </a:r>
          </a:p>
          <a:p>
            <a:r>
              <a:rPr lang="ru-RU" dirty="0" smtClean="0"/>
              <a:t>Чехия занимает 78 867 квадратных километров. Она меньше чем Австрия </a:t>
            </a:r>
          </a:p>
          <a:p>
            <a:r>
              <a:rPr lang="ru-RU" dirty="0" smtClean="0"/>
              <a:t>и больше чем Словакия.</a:t>
            </a:r>
            <a:endParaRPr lang="cs-CZ" dirty="0"/>
          </a:p>
        </p:txBody>
      </p:sp>
      <p:pic>
        <p:nvPicPr>
          <p:cNvPr id="7171" name="Picture 3" descr="http://devian.cz/wp-content/uploads/2011/09/da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293096"/>
            <a:ext cx="3204489" cy="190934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355976" y="4653136"/>
            <a:ext cx="3655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Здесь живёт жителей 10 000 000.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0234" y="3415928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1762" y="583310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Relief Map of Czech Republic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1484784"/>
            <a:ext cx="3240360" cy="196851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692696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/>
              <a:t>Поверхность</a:t>
            </a:r>
            <a:r>
              <a:rPr lang="ru-RU" sz="2000" dirty="0" smtClean="0"/>
              <a:t>  занимает много гор и возвышенностей. Низменности находятся около рек.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861048"/>
            <a:ext cx="3456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Самая высокая гора – Снежка.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3789040"/>
            <a:ext cx="3302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Самая длинная река - Влтава</a:t>
            </a:r>
            <a:endParaRPr lang="cs-CZ" dirty="0"/>
          </a:p>
        </p:txBody>
      </p:sp>
      <p:pic>
        <p:nvPicPr>
          <p:cNvPr id="9220" name="Picture 4" descr="Soubor:Śnieżka z zachodu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t="27160"/>
          <a:stretch>
            <a:fillRect/>
          </a:stretch>
        </p:blipFill>
        <p:spPr bwMode="auto">
          <a:xfrm>
            <a:off x="683568" y="4365104"/>
            <a:ext cx="3456384" cy="1888210"/>
          </a:xfrm>
          <a:prstGeom prst="rect">
            <a:avLst/>
          </a:prstGeom>
          <a:noFill/>
        </p:spPr>
      </p:pic>
      <p:pic>
        <p:nvPicPr>
          <p:cNvPr id="9222" name="Picture 6" descr="Soubor:Stechovice reservoir Vltava 7328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4221088"/>
            <a:ext cx="2808312" cy="210623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308466" y="3145526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4.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250" y="5945537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5.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72762" y="601954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6.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 descr="C:\Users\Máma\Desktop\Bez názv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556792"/>
            <a:ext cx="7620000" cy="43243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764704"/>
            <a:ext cx="7486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Наша республика состоит из 14 краев. Мы живём в Устецком крае.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250" y="557336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7.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Prague Montag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620688"/>
            <a:ext cx="4498948" cy="544418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20072" y="1484784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/>
              <a:t>Прага</a:t>
            </a:r>
          </a:p>
          <a:p>
            <a:endParaRPr lang="ru-RU" sz="2000" b="1" dirty="0" smtClean="0"/>
          </a:p>
          <a:p>
            <a:endParaRPr lang="ru-RU" dirty="0" smtClean="0"/>
          </a:p>
          <a:p>
            <a:r>
              <a:rPr lang="ru-RU" dirty="0" smtClean="0"/>
              <a:t>Это столица нашей республики. Она лежит в центре страны на реке Влтаве.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0234" y="5757094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8.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46297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Основание </a:t>
            </a:r>
            <a:endParaRPr lang="ru-RU" dirty="0" smtClean="0"/>
          </a:p>
          <a:p>
            <a:r>
              <a:rPr lang="ru-RU" dirty="0" smtClean="0"/>
              <a:t>28. 10. 1918   возникает Чехословакия.</a:t>
            </a:r>
          </a:p>
          <a:p>
            <a:r>
              <a:rPr lang="ru-RU" dirty="0" smtClean="0"/>
              <a:t>1. 1. 1993   возникает Чешска Республика.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852936"/>
            <a:ext cx="479330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Язык</a:t>
            </a:r>
          </a:p>
          <a:p>
            <a:r>
              <a:rPr lang="ru-RU" dirty="0" smtClean="0"/>
              <a:t>В Чехии живут чехи и говорят по-чешски.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797152"/>
            <a:ext cx="3541354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Валюта</a:t>
            </a:r>
          </a:p>
          <a:p>
            <a:r>
              <a:rPr lang="ru-RU" dirty="0" smtClean="0"/>
              <a:t>Здесь платят чешской кроной.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2501006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Чем мы гордимся</a:t>
            </a:r>
          </a:p>
          <a:p>
            <a:endParaRPr lang="ru-RU" sz="2000" b="1" dirty="0" smtClean="0"/>
          </a:p>
          <a:p>
            <a:r>
              <a:rPr lang="ru-RU" dirty="0" smtClean="0"/>
              <a:t>. пивом</a:t>
            </a:r>
          </a:p>
          <a:p>
            <a:r>
              <a:rPr lang="ru-RU" dirty="0" smtClean="0"/>
              <a:t>. хрусталем</a:t>
            </a:r>
          </a:p>
          <a:p>
            <a:r>
              <a:rPr lang="ru-RU" dirty="0" smtClean="0"/>
              <a:t>. спортсменами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573016"/>
            <a:ext cx="2464136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Кем мы гордимся</a:t>
            </a:r>
          </a:p>
          <a:p>
            <a:endParaRPr lang="ru-RU" sz="2000" b="1" dirty="0" smtClean="0"/>
          </a:p>
          <a:p>
            <a:r>
              <a:rPr lang="ru-RU" dirty="0" smtClean="0"/>
              <a:t>. Карлем </a:t>
            </a:r>
            <a:r>
              <a:rPr lang="cs-CZ" dirty="0" smtClean="0"/>
              <a:t>IV</a:t>
            </a:r>
            <a:endParaRPr lang="ru-RU" dirty="0" smtClean="0"/>
          </a:p>
          <a:p>
            <a:r>
              <a:rPr lang="ru-RU" dirty="0" smtClean="0"/>
              <a:t>. Вихтерлем</a:t>
            </a:r>
          </a:p>
          <a:p>
            <a:r>
              <a:rPr lang="ru-RU" dirty="0" smtClean="0"/>
              <a:t>. Сметаной</a:t>
            </a:r>
          </a:p>
          <a:p>
            <a:r>
              <a:rPr lang="ru-RU" dirty="0" smtClean="0"/>
              <a:t>. Янским</a:t>
            </a:r>
          </a:p>
          <a:p>
            <a:r>
              <a:rPr lang="ru-RU" dirty="0" smtClean="0"/>
              <a:t>. Ягром</a:t>
            </a:r>
          </a:p>
          <a:p>
            <a:r>
              <a:rPr lang="ru-RU" dirty="0" smtClean="0"/>
              <a:t>. Коменским</a:t>
            </a:r>
          </a:p>
          <a:p>
            <a:r>
              <a:rPr lang="ru-RU" dirty="0" smtClean="0"/>
              <a:t>. Чапеком</a:t>
            </a:r>
            <a:endParaRPr lang="cs-CZ" dirty="0"/>
          </a:p>
        </p:txBody>
      </p:sp>
      <p:pic>
        <p:nvPicPr>
          <p:cNvPr id="41992" name="Picture 8" descr="Soubor:Charles IV-John Ocko votive picture-fragmen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401751"/>
            <a:ext cx="1842293" cy="2691545"/>
          </a:xfrm>
          <a:prstGeom prst="rect">
            <a:avLst/>
          </a:prstGeom>
          <a:noFill/>
        </p:spPr>
      </p:pic>
      <p:pic>
        <p:nvPicPr>
          <p:cNvPr id="41994" name="Picture 10" descr="Soubor:Johan amos comenius 1592-167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1829" y="3785517"/>
            <a:ext cx="2039998" cy="230777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542743" y="5785519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9.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67891" y="5785519"/>
            <a:ext cx="452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10.</a:t>
            </a:r>
            <a:endParaRPr lang="cs-CZ" sz="1400" dirty="0"/>
          </a:p>
        </p:txBody>
      </p:sp>
      <p:pic>
        <p:nvPicPr>
          <p:cNvPr id="1026" name="Picture 2" descr="C:\Users\Máma\AppData\Local\Microsoft\Windows\Temporary Internet Files\Content.IE5\R5IRWA32\MC9001989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066" y="116632"/>
            <a:ext cx="1435611" cy="1440160"/>
          </a:xfrm>
          <a:prstGeom prst="rect">
            <a:avLst/>
          </a:prstGeom>
          <a:noFill/>
        </p:spPr>
      </p:pic>
      <p:pic>
        <p:nvPicPr>
          <p:cNvPr id="1027" name="Picture 3" descr="C:\Users\Máma\AppData\Local\Microsoft\Windows\Temporary Internet Files\Content.IE5\O462ZPGX\MC90001357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1988840"/>
            <a:ext cx="1815029" cy="1496253"/>
          </a:xfrm>
          <a:prstGeom prst="rect">
            <a:avLst/>
          </a:prstGeom>
          <a:noFill/>
        </p:spPr>
      </p:pic>
      <p:pic>
        <p:nvPicPr>
          <p:cNvPr id="1028" name="Picture 4" descr="C:\Users\Máma\AppData\Local\Microsoft\Windows\Temporary Internet Files\Content.IE5\IAOVM2OY\MC90038960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476672"/>
            <a:ext cx="1531938" cy="18208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3073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Что стоит посмотреть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25843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Замки  -  Карлштейн</a:t>
            </a:r>
          </a:p>
          <a:p>
            <a:r>
              <a:rPr lang="ru-RU" dirty="0" smtClean="0"/>
              <a:t>                  Крживоклат</a:t>
            </a:r>
          </a:p>
          <a:p>
            <a:r>
              <a:rPr lang="ru-RU" dirty="0" smtClean="0"/>
              <a:t>                 Глубока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348880"/>
            <a:ext cx="2972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Курорты – Карловы Вары</a:t>
            </a:r>
          </a:p>
          <a:p>
            <a:r>
              <a:rPr lang="ru-RU" dirty="0" smtClean="0"/>
              <a:t>                     Лугачовице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55743"/>
            <a:ext cx="2719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Пруды  - Южная Чехия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232121"/>
            <a:ext cx="2882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Города  - Чески Крумлов</a:t>
            </a:r>
          </a:p>
          <a:p>
            <a:r>
              <a:rPr lang="ru-RU" dirty="0" smtClean="0"/>
              <a:t>                   Брно</a:t>
            </a:r>
            <a:endParaRPr lang="cs-CZ" dirty="0"/>
          </a:p>
        </p:txBody>
      </p:sp>
      <p:pic>
        <p:nvPicPr>
          <p:cNvPr id="39938" name="Picture 2" descr="Soubor:Burgkarlstein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11843" y="332656"/>
            <a:ext cx="2306779" cy="2232247"/>
          </a:xfrm>
          <a:prstGeom prst="rect">
            <a:avLst/>
          </a:prstGeom>
          <a:noFill/>
        </p:spPr>
      </p:pic>
      <p:pic>
        <p:nvPicPr>
          <p:cNvPr id="39940" name="Picture 4" descr="Soubor:KarlovyVaryHotSpring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32656"/>
            <a:ext cx="2396040" cy="3194720"/>
          </a:xfrm>
          <a:prstGeom prst="rect">
            <a:avLst/>
          </a:prstGeom>
          <a:noFill/>
        </p:spPr>
      </p:pic>
      <p:pic>
        <p:nvPicPr>
          <p:cNvPr id="39944" name="Picture 8" descr="Soubor:Josefská street in Brno I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11843" y="2780928"/>
            <a:ext cx="1842916" cy="2620260"/>
          </a:xfrm>
          <a:prstGeom prst="rect">
            <a:avLst/>
          </a:prstGeom>
          <a:noFill/>
        </p:spPr>
      </p:pic>
      <p:pic>
        <p:nvPicPr>
          <p:cNvPr id="39946" name="Picture 10" descr="Soubor:Rybník Rožmberk zabraný z oblasti retenčního prostoru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9732" y="5632327"/>
            <a:ext cx="3947592" cy="1016505"/>
          </a:xfrm>
          <a:prstGeom prst="rect">
            <a:avLst/>
          </a:prstGeom>
          <a:noFill/>
        </p:spPr>
      </p:pic>
      <p:pic>
        <p:nvPicPr>
          <p:cNvPr id="39948" name="Picture 12" descr="Soubor:Hluboka castle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766313" y="3934780"/>
            <a:ext cx="2283901" cy="158160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602757" y="2257126"/>
            <a:ext cx="4090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11.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7276" y="3219599"/>
            <a:ext cx="528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12.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02757" y="5093411"/>
            <a:ext cx="4090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13.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8612" y="5208605"/>
            <a:ext cx="4090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14.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70188" y="6341055"/>
            <a:ext cx="4090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15.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2573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Ответьте правильно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268760"/>
            <a:ext cx="7104830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400" dirty="0" smtClean="0"/>
              <a:t>Чехия граничит  на юге                             Германия</a:t>
            </a:r>
          </a:p>
          <a:p>
            <a:pPr marL="342900" indent="-342900"/>
            <a:r>
              <a:rPr lang="ru-RU" sz="1400" dirty="0" smtClean="0"/>
              <a:t>                                       на севере                        Словакия</a:t>
            </a:r>
          </a:p>
          <a:p>
            <a:pPr marL="342900" indent="-342900"/>
            <a:r>
              <a:rPr lang="ru-RU" sz="1400" dirty="0" smtClean="0"/>
              <a:t>                                       на востоке                      Австрия</a:t>
            </a:r>
          </a:p>
          <a:p>
            <a:pPr marL="342900" indent="-342900"/>
            <a:r>
              <a:rPr lang="ru-RU" sz="1400" dirty="0" smtClean="0"/>
              <a:t>                                       на западе                        Польша  </a:t>
            </a:r>
          </a:p>
          <a:p>
            <a:pPr marL="342900" indent="-342900"/>
            <a:endParaRPr lang="ru-RU" sz="1400" dirty="0" smtClean="0"/>
          </a:p>
          <a:p>
            <a:pPr marL="342900" indent="-342900">
              <a:buAutoNum type="arabicPeriod" startAt="2"/>
            </a:pPr>
            <a:r>
              <a:rPr lang="ru-RU" sz="1400" dirty="0" smtClean="0"/>
              <a:t>Что правильно   . Чехия меньше чем Австрия</a:t>
            </a:r>
          </a:p>
          <a:p>
            <a:pPr marL="342900" indent="-342900"/>
            <a:r>
              <a:rPr lang="ru-RU" sz="1400" dirty="0" smtClean="0"/>
              <a:t>                                       .  Чехия больше чем Австрия</a:t>
            </a:r>
          </a:p>
          <a:p>
            <a:pPr marL="342900" indent="-342900"/>
            <a:r>
              <a:rPr lang="ru-RU" sz="1400" dirty="0" smtClean="0"/>
              <a:t>                                        .  Чехия больше чем Словакия</a:t>
            </a:r>
          </a:p>
          <a:p>
            <a:pPr marL="342900" indent="-342900"/>
            <a:endParaRPr lang="ru-RU" sz="1400" dirty="0" smtClean="0"/>
          </a:p>
          <a:p>
            <a:pPr marL="342900" indent="-342900">
              <a:buAutoNum type="arabicPeriod" startAt="3"/>
            </a:pPr>
            <a:r>
              <a:rPr lang="ru-RU" sz="1400" dirty="0" smtClean="0"/>
              <a:t>Самая высокая гора   . Клиновец</a:t>
            </a:r>
          </a:p>
          <a:p>
            <a:pPr marL="342900" indent="-342900"/>
            <a:r>
              <a:rPr lang="ru-RU" sz="1400" dirty="0" smtClean="0"/>
              <a:t>                                                . Снежка</a:t>
            </a:r>
          </a:p>
          <a:p>
            <a:pPr marL="342900" indent="-342900"/>
            <a:r>
              <a:rPr lang="ru-RU" sz="1400" dirty="0" smtClean="0"/>
              <a:t>                                                . Прадед </a:t>
            </a:r>
          </a:p>
          <a:p>
            <a:pPr marL="342900" indent="-342900"/>
            <a:endParaRPr lang="ru-RU" sz="1400" dirty="0" smtClean="0"/>
          </a:p>
          <a:p>
            <a:pPr marL="342900" indent="-342900">
              <a:buAutoNum type="arabicPeriod" startAt="4"/>
            </a:pPr>
            <a:r>
              <a:rPr lang="ru-RU" sz="1400" dirty="0" smtClean="0"/>
              <a:t>Самая длинная река  . Лаба</a:t>
            </a:r>
          </a:p>
          <a:p>
            <a:pPr marL="342900" indent="-342900"/>
            <a:r>
              <a:rPr lang="ru-RU" sz="1400" dirty="0" smtClean="0"/>
              <a:t>                                                .  Морава</a:t>
            </a:r>
          </a:p>
          <a:p>
            <a:pPr marL="342900" indent="-342900"/>
            <a:r>
              <a:rPr lang="ru-RU" sz="1400" dirty="0" smtClean="0"/>
              <a:t>                                                . Влтава</a:t>
            </a:r>
          </a:p>
          <a:p>
            <a:pPr marL="342900" indent="-342900"/>
            <a:endParaRPr lang="ru-RU" sz="1400" dirty="0" smtClean="0"/>
          </a:p>
          <a:p>
            <a:pPr marL="342900" indent="-342900">
              <a:buAutoNum type="arabicPeriod" startAt="5"/>
            </a:pPr>
            <a:r>
              <a:rPr lang="ru-RU" sz="1400" dirty="0" smtClean="0"/>
              <a:t>Чешская Республика возникла    . 1. 1. 1990</a:t>
            </a:r>
          </a:p>
          <a:p>
            <a:pPr marL="342900" indent="-342900"/>
            <a:r>
              <a:rPr lang="ru-RU" sz="1400" dirty="0" smtClean="0"/>
              <a:t>                                                                     .  28. 10. 1918</a:t>
            </a:r>
          </a:p>
          <a:p>
            <a:pPr marL="342900" indent="-342900"/>
            <a:r>
              <a:rPr lang="ru-RU" sz="1400" dirty="0" smtClean="0"/>
              <a:t>                                                                     .  1. 1. 1993 </a:t>
            </a:r>
          </a:p>
          <a:p>
            <a:pPr marL="342900" indent="-342900"/>
            <a:endParaRPr lang="ru-RU" sz="1400" dirty="0" smtClean="0"/>
          </a:p>
          <a:p>
            <a:pPr marL="342900" indent="-342900">
              <a:buAutoNum type="arabicPeriod" startAt="6"/>
            </a:pPr>
            <a:r>
              <a:rPr lang="ru-RU" sz="1400" dirty="0" smtClean="0"/>
              <a:t>Кем мы гордимся? </a:t>
            </a:r>
          </a:p>
          <a:p>
            <a:pPr marL="342900" indent="-342900"/>
            <a:r>
              <a:rPr lang="ru-RU" sz="1400" dirty="0" smtClean="0"/>
              <a:t>        Чем мы гордимся?</a:t>
            </a:r>
          </a:p>
          <a:p>
            <a:pPr marL="342900" indent="-342900"/>
            <a:endParaRPr lang="ru-RU" sz="1400" dirty="0" smtClean="0"/>
          </a:p>
          <a:p>
            <a:pPr marL="342900" indent="-342900"/>
            <a:r>
              <a:rPr lang="ru-RU" sz="1400" dirty="0" smtClean="0"/>
              <a:t>7.    Назови  3 замка, 3 интересных города, 3 прекрасных места, 3 курорта в Чехии. </a:t>
            </a:r>
          </a:p>
          <a:p>
            <a:pPr marL="342900" indent="-342900"/>
            <a:endParaRPr lang="ru-RU" sz="1400" dirty="0" smtClean="0"/>
          </a:p>
          <a:p>
            <a:pPr marL="342900" indent="-342900"/>
            <a:r>
              <a:rPr lang="ru-RU" sz="1400" dirty="0" smtClean="0"/>
              <a:t>                                                                     </a:t>
            </a:r>
          </a:p>
          <a:p>
            <a:pPr marL="342900" indent="-342900"/>
            <a:r>
              <a:rPr lang="ru-RU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41448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Řešení:</a:t>
            </a:r>
            <a:r>
              <a:rPr lang="ru-RU" b="1" dirty="0" smtClean="0"/>
              <a:t> </a:t>
            </a:r>
          </a:p>
          <a:p>
            <a:endParaRPr lang="ru-RU" b="1" dirty="0" smtClean="0"/>
          </a:p>
          <a:p>
            <a:endParaRPr lang="ru-RU" b="1" dirty="0" smtClean="0"/>
          </a:p>
          <a:p>
            <a:endParaRPr lang="cs-CZ" sz="1200" b="1" dirty="0" smtClean="0"/>
          </a:p>
          <a:p>
            <a:pPr marL="228600" indent="-228600">
              <a:buAutoNum type="arabicPeriod"/>
            </a:pPr>
            <a:r>
              <a:rPr lang="ru-RU" sz="1400" b="1" dirty="0" smtClean="0"/>
              <a:t>  Чехия граничит на юге с Австрией, на севере с Польшей,</a:t>
            </a:r>
          </a:p>
          <a:p>
            <a:pPr marL="228600" indent="-228600"/>
            <a:r>
              <a:rPr lang="ru-RU" sz="1400" b="1" dirty="0" smtClean="0"/>
              <a:t>         на востоке со Словакией, на западе с Германией. </a:t>
            </a:r>
          </a:p>
          <a:p>
            <a:pPr marL="342900" indent="-342900">
              <a:buAutoNum type="arabicPeriod" startAt="2"/>
            </a:pPr>
            <a:r>
              <a:rPr lang="ru-RU" sz="1400" b="1" dirty="0" smtClean="0"/>
              <a:t>Чехия меньше чем Австрия.</a:t>
            </a:r>
          </a:p>
          <a:p>
            <a:pPr marL="342900" indent="-342900">
              <a:buAutoNum type="arabicPeriod" startAt="2"/>
            </a:pPr>
            <a:r>
              <a:rPr lang="ru-RU" sz="1400" b="1" dirty="0" smtClean="0"/>
              <a:t>Самая высокая гора – Снежка.</a:t>
            </a:r>
          </a:p>
          <a:p>
            <a:pPr marL="342900" indent="-342900">
              <a:buAutoNum type="arabicPeriod" startAt="2"/>
            </a:pPr>
            <a:r>
              <a:rPr lang="ru-RU" sz="1400" b="1" dirty="0" smtClean="0"/>
              <a:t> Самая длинная река – Влтава.</a:t>
            </a:r>
          </a:p>
          <a:p>
            <a:pPr marL="342900" indent="-342900">
              <a:buAutoNum type="arabicPeriod" startAt="2"/>
            </a:pPr>
            <a:r>
              <a:rPr lang="ru-RU" sz="1400" b="1" dirty="0" smtClean="0"/>
              <a:t>Наша республика возникла 1. 1. 1993. </a:t>
            </a:r>
          </a:p>
          <a:p>
            <a:pPr marL="342900" indent="-342900">
              <a:buAutoNum type="arabicPeriod" startAt="2"/>
            </a:pPr>
            <a:r>
              <a:rPr lang="ru-RU" sz="1400" b="1" dirty="0" smtClean="0"/>
              <a:t>Мы гордимся  Коменским, Чапеком, Карлом Четвёртым, Ягром, Сметаной, Янским.......</a:t>
            </a:r>
          </a:p>
          <a:p>
            <a:pPr marL="342900" indent="-342900"/>
            <a:r>
              <a:rPr lang="ru-RU" sz="1400" b="1" dirty="0" smtClean="0"/>
              <a:t>          Мы гордимся пивом, хрусталем, спортсменами...... </a:t>
            </a:r>
          </a:p>
          <a:p>
            <a:pPr marL="342900" indent="-342900">
              <a:buAutoNum type="arabicPeriod" startAt="7"/>
            </a:pPr>
            <a:r>
              <a:rPr lang="ru-RU" sz="1400" b="1" dirty="0" smtClean="0"/>
              <a:t>3 замка – Карлштейн, Крживоклат, Глубока</a:t>
            </a:r>
          </a:p>
          <a:p>
            <a:pPr marL="342900" indent="-342900"/>
            <a:r>
              <a:rPr lang="ru-RU" sz="1400" b="1" dirty="0" smtClean="0"/>
              <a:t>         3 интересных города – Чески Крумлов, Прага, Брно</a:t>
            </a:r>
          </a:p>
          <a:p>
            <a:pPr marL="342900" indent="-342900"/>
            <a:r>
              <a:rPr lang="ru-RU" sz="1400" b="1" dirty="0" smtClean="0"/>
              <a:t>         3 прексных места – Южная Чехия, Крконоши, Моравский карст</a:t>
            </a:r>
          </a:p>
          <a:p>
            <a:pPr marL="342900" indent="-342900"/>
            <a:r>
              <a:rPr lang="ru-RU" sz="1400" b="1" dirty="0" smtClean="0"/>
              <a:t>         3 курорта – Карловы Вары, Марианске Лазни, Лугачовице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LIUZZO</a:t>
            </a:r>
            <a:r>
              <a:rPr lang="cs-CZ" sz="1400" dirty="0"/>
              <a:t>, David.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upload.wikimedia.org/wikipedia/commons/a/ab/EU_location_CZE.png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/>
              <a:t>CAROIG.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4"/>
              </a:rPr>
              <a:t>http://upload.wikimedia.org/wikipedia/commons/4/48/Czechia_-_</a:t>
            </a:r>
            <a:r>
              <a:rPr lang="cs-CZ" sz="1400" dirty="0" smtClean="0">
                <a:hlinkClick r:id="rId4"/>
              </a:rPr>
              <a:t>outline_map.svg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Devian.cz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devian.cz/wp-content/uploads/2011/09/dav.jpg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az-Cyrl-AZ" sz="1400" dirty="0"/>
              <a:t>ВИКТОР_В.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upload.wikimedia.org/wikipedia/commons/b/be/Relief_Map_of_Czech_Republic.png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DERBETH.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7"/>
              </a:rPr>
              <a:t>http://upload.wikimedia.org/wikipedia/commons/8/8a/%</a:t>
            </a:r>
            <a:r>
              <a:rPr lang="cs-CZ" sz="1400" dirty="0" smtClean="0">
                <a:hlinkClick r:id="rId7"/>
              </a:rPr>
              <a:t>C5%9Anie%C5%BCka_z_zachodu.jpg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Padlo.cz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8"/>
              </a:rPr>
              <a:t>http://www.padlo.cz/reka/10/vltava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upraveno</a:t>
            </a:r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DOHŇANSKÝ, Tadeáš.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upload.wikimedia.org/wikipedia/commons/7/7c/Prague_Montage.jpg</a:t>
            </a:r>
            <a:r>
              <a:rPr lang="cs-CZ" sz="1400" dirty="0" smtClean="0"/>
              <a:t> </a:t>
            </a:r>
            <a:endParaRPr lang="cs-CZ" sz="1400" dirty="0"/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10882"/>
            <a:ext cx="792088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9"/>
            </a:pPr>
            <a:endParaRPr lang="cs-CZ" sz="1400" dirty="0" smtClean="0"/>
          </a:p>
          <a:p>
            <a:pPr marL="342900" indent="-342900">
              <a:buAutoNum type="arabicPeriod" startAt="9"/>
            </a:pPr>
            <a:endParaRPr lang="cs-CZ" sz="1400" dirty="0"/>
          </a:p>
          <a:p>
            <a:pPr marL="342900" indent="-342900">
              <a:buAutoNum type="arabicPeriod" startAt="9"/>
            </a:pPr>
            <a:endParaRPr lang="cs-CZ" sz="1400" dirty="0" smtClean="0"/>
          </a:p>
          <a:p>
            <a:pPr marL="342900" indent="-342900">
              <a:buAutoNum type="arabicPeriod" startAt="9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 startAt="9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 startAt="9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 startAt="9"/>
            </a:pPr>
            <a:endParaRPr lang="cs-CZ" sz="1400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010882"/>
            <a:ext cx="7920880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HEDNING.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upload.wikimedia.org/wikipedia/commons/c/ce/Johan_amos_comenius_1592-1671.jpg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PRESS FOTO.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upload.wikimedia.org/wikipedia/commons/1/16/Charles_IV-John_Ocko_votive_picture-fragment.jpg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AUTOR 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upload.wikimedia.org/wikipedia/commons/3/31/Burgkarlstein02.jpg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MALJKOVIC, Filip.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upload.wikimedia.org/wikipedia/commons/a/a1/KarlovyVaryHotSpring.jpg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MILLENIUM187.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http://upload.wikimedia.org/wikipedia/commons/b/bf/Josefsk%C3%A1_street_in_Brno_I.jpg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JANSCH, Ivo.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upload.wikimedia.org/wikipedia/commons/2/2a/Hluboka_castle.jpg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ZDENĚKK.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upload.wikimedia.org/wikipedia/commons/5/5f/Rybn%C3%ADk_Ro%C5%BEmberk_zabran%C3%BD_z_oblasti_reten%C4%8Dn%C3%ADho_prostoru.jpg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 smtClean="0"/>
          </a:p>
          <a:p>
            <a:r>
              <a:rPr lang="cs-CZ" sz="1400" dirty="0" smtClean="0"/>
              <a:t>      </a:t>
            </a:r>
            <a:r>
              <a:rPr lang="cs-CZ" sz="1400" dirty="0" smtClean="0"/>
              <a:t>Neočíslovaný obrazový </a:t>
            </a:r>
            <a:r>
              <a:rPr lang="cs-CZ" sz="1400" smtClean="0"/>
              <a:t>materiál  </a:t>
            </a:r>
            <a:r>
              <a:rPr lang="cs-CZ" sz="1400" dirty="0" smtClean="0"/>
              <a:t>č</a:t>
            </a:r>
            <a:r>
              <a:rPr lang="cs-CZ" sz="1400" dirty="0" smtClean="0"/>
              <a:t>erpán </a:t>
            </a:r>
            <a:r>
              <a:rPr lang="cs-CZ" sz="1400" smtClean="0"/>
              <a:t>z </a:t>
            </a:r>
            <a:r>
              <a:rPr lang="cs-CZ" sz="1400" smtClean="0"/>
              <a:t>Klipart  </a:t>
            </a:r>
            <a:r>
              <a:rPr lang="cs-CZ" sz="1400" dirty="0" smtClean="0"/>
              <a:t>PowerPoint</a:t>
            </a: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9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 startAt="9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18279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349</TotalTime>
  <Words>694</Words>
  <Application>Microsoft Office PowerPoint</Application>
  <PresentationFormat>Předvádění na obrazovce (4:3)</PresentationFormat>
  <Paragraphs>210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ŠABLONA DUM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43</cp:revision>
  <dcterms:created xsi:type="dcterms:W3CDTF">2013-02-09T15:46:27Z</dcterms:created>
  <dcterms:modified xsi:type="dcterms:W3CDTF">2013-04-01T06:51:43Z</dcterms:modified>
</cp:coreProperties>
</file>