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8" r:id="rId2"/>
    <p:sldId id="257" r:id="rId3"/>
    <p:sldId id="260" r:id="rId4"/>
    <p:sldId id="261" r:id="rId5"/>
    <p:sldId id="266" r:id="rId6"/>
    <p:sldId id="265" r:id="rId7"/>
    <p:sldId id="264" r:id="rId8"/>
    <p:sldId id="263" r:id="rId9"/>
    <p:sldId id="268" r:id="rId10"/>
    <p:sldId id="267" r:id="rId11"/>
    <p:sldId id="271" r:id="rId12"/>
    <p:sldId id="274" r:id="rId13"/>
    <p:sldId id="273" r:id="rId14"/>
    <p:sldId id="272" r:id="rId15"/>
    <p:sldId id="270" r:id="rId16"/>
    <p:sldId id="269" r:id="rId17"/>
    <p:sldId id="262" r:id="rId18"/>
    <p:sldId id="276" r:id="rId19"/>
    <p:sldId id="275" r:id="rId20"/>
    <p:sldId id="278" r:id="rId21"/>
    <p:sldId id="259" r:id="rId22"/>
    <p:sldId id="27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717" autoAdjust="0"/>
  </p:normalViewPr>
  <p:slideViewPr>
    <p:cSldViewPr>
      <p:cViewPr>
        <p:scale>
          <a:sx n="76" d="100"/>
          <a:sy n="76" d="100"/>
        </p:scale>
        <p:origin x="-996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ripzone.cz/content_img_cs/000/petrohrad-alexandruv-sloup-na-palacovem-namesti-w-828.jpg" TargetMode="External"/><Relationship Id="rId3" Type="http://schemas.openxmlformats.org/officeDocument/2006/relationships/hyperlink" Target="http://www.livingstone.cz/img/mapy-zeme/rusko-detail.jpg" TargetMode="External"/><Relationship Id="rId7" Type="http://schemas.openxmlformats.org/officeDocument/2006/relationships/hyperlink" Target="http://www.ckrumlov.cz/obr/aktual/region/6202b.jpg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blumenstein.cz/download/Petrohrad/PetrohradPetropavlovskaPevnost.jpg" TargetMode="External"/><Relationship Id="rId5" Type="http://schemas.openxmlformats.org/officeDocument/2006/relationships/hyperlink" Target="http://www.toulkyevropou.cz/images/osobnosti/rusko/PetrVeliky.jpg" TargetMode="External"/><Relationship Id="rId10" Type="http://schemas.openxmlformats.org/officeDocument/2006/relationships/hyperlink" Target="http://media.novinky.cz/128/121284-original-e7dv9.jpg" TargetMode="External"/><Relationship Id="rId4" Type="http://schemas.openxmlformats.org/officeDocument/2006/relationships/hyperlink" Target="http://leccos.com/pics/pic/neva.jpg" TargetMode="External"/><Relationship Id="rId9" Type="http://schemas.openxmlformats.org/officeDocument/2006/relationships/hyperlink" Target="http://rusko.tv/wp-content/uploads/2011/06/zimni-palac.jp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gltravel.cz/files/editor/image/fotos/Petrohrad6_480-306.jpg" TargetMode="External"/><Relationship Id="rId3" Type="http://schemas.openxmlformats.org/officeDocument/2006/relationships/hyperlink" Target="http://www.profimedia.sk/fotografie/admiralita-petrohrad-rusko/profimedia-0012969113.jpg" TargetMode="External"/><Relationship Id="rId7" Type="http://schemas.openxmlformats.org/officeDocument/2006/relationships/hyperlink" Target="http://www.tripzone.cz/content_img_cs/008/mosty-pres-reku-fontanku-w-8507.jpg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media.novinky.cz/484/214842-original1-r4bq0.jpg" TargetMode="External"/><Relationship Id="rId5" Type="http://schemas.openxmlformats.org/officeDocument/2006/relationships/hyperlink" Target="http://img.ihned.cz/attachment.php/830/12676830/aostv34BCEFIKLNjkl6QbcdhpqySw9Rm/petrohrad-benatky-severu-rusko-cln-gondola_v.jpg" TargetMode="External"/><Relationship Id="rId4" Type="http://schemas.openxmlformats.org/officeDocument/2006/relationships/hyperlink" Target="http://www.kamchatka2005.wz.cz/images/stpetersburg/Untitled-Scanned-0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VY_32_INOVACE_07C_18_SANKT-PETERBURG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ROZVOJ ÚSTNÍHO PROJEVU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3. 2. 2013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Prezentace slouží k výuce reálií – konkrétně města Petrohradu. Jednotlivé snímky mohou  být doplněny dalšími  informacemi vyučujícího. Závěr prezentace tvoří shrnutí formou otázek, které jsou také základem pro ústní prezentaci  žáků k tomuto konverzačnímu okruhu.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– žáci si osvojí spolu s konkrétními znalostmi i novou slovní zásobu. Tím, že mají k dispozici konkrétní obrazový materiál, nejsou pro ně nové znalosti jen prázdnými pojmy. Novou slovní zásobu  si osvojují ve větách. 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Žák je na základě závěrečného shrnutí schopen souvisle pohovořit k danému tématu.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S tímto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tematem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 lze pracovat  frontálně.  Závěrečný ústní projev lze procvičovat jak frontálně tak individuálně.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Tato prezentace je náplní celé vyučovací hodiny.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Tento materiál je určen k interaktivní výuce.    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556792"/>
            <a:ext cx="7431832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ru-RU" sz="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Санкт - Петербург</a:t>
            </a:r>
            <a:endParaRPr lang="cs-CZ" sz="6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erlin Sans FB Dem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www.livingstone.cz/img/mapy-zeme/rusko-detai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980728"/>
            <a:ext cx="5181600" cy="3886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0" y="5301208"/>
            <a:ext cx="914400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300" dirty="0" smtClean="0"/>
              <a:t>Санкт-Петербург находится на севере европейской части  Росии.</a:t>
            </a:r>
          </a:p>
          <a:p>
            <a:r>
              <a:rPr lang="ru-RU" sz="2300" dirty="0" smtClean="0"/>
              <a:t>Он лежит на берегу Балтийского моря.</a:t>
            </a:r>
            <a:endParaRPr lang="cs-CZ" sz="23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857406" y="1032991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leccos.com/pics/pic/nev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692696"/>
            <a:ext cx="6470719" cy="35459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827584" y="5229200"/>
            <a:ext cx="67204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200" dirty="0" smtClean="0"/>
              <a:t>Санкт-Петербург лежит на реке Неве.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33270" y="744959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toulkyevropou.cz/images/osobnosti/rusko/PetrVeli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836712"/>
            <a:ext cx="3744416" cy="49017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251520" y="1916832"/>
            <a:ext cx="442236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smtClean="0"/>
              <a:t>Город основал в 1703  царь </a:t>
            </a:r>
          </a:p>
          <a:p>
            <a:endParaRPr lang="ru-RU" sz="2800" dirty="0" smtClean="0"/>
          </a:p>
          <a:p>
            <a:r>
              <a:rPr lang="ru-RU" sz="2800" dirty="0" smtClean="0">
                <a:latin typeface="+mj-lt"/>
              </a:rPr>
              <a:t>Пётр </a:t>
            </a:r>
            <a:r>
              <a:rPr lang="cs-CZ" sz="2800" dirty="0" smtClean="0">
                <a:latin typeface="+mj-lt"/>
              </a:rPr>
              <a:t>I</a:t>
            </a:r>
            <a:r>
              <a:rPr lang="ru-RU" sz="2800" dirty="0" smtClean="0">
                <a:latin typeface="+mj-lt"/>
              </a:rPr>
              <a:t> Великий</a:t>
            </a:r>
            <a:endParaRPr lang="cs-CZ" sz="2800" dirty="0"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729614" y="836712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492896"/>
            <a:ext cx="78505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600" b="1" dirty="0" smtClean="0">
                <a:solidFill>
                  <a:schemeClr val="accent2">
                    <a:lumMod val="75000"/>
                  </a:schemeClr>
                </a:solidFill>
              </a:rPr>
              <a:t>Что надо видеть в Санкт –Петербурге?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www.blumenstein.cz/download/Petrohrad/PetrohradPetropavlovskaPevnos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620688"/>
            <a:ext cx="6469236" cy="43149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755576" y="5373216"/>
            <a:ext cx="42801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smtClean="0"/>
              <a:t>Петропавловская крепость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849294" y="620688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373216"/>
            <a:ext cx="75200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 smtClean="0"/>
              <a:t>Медный всадник  -  памятник Пётру Великому. Это символ города. </a:t>
            </a:r>
            <a:endParaRPr lang="cs-CZ" sz="2000" dirty="0"/>
          </a:p>
        </p:txBody>
      </p:sp>
      <p:pic>
        <p:nvPicPr>
          <p:cNvPr id="35842" name="Picture 2" descr="http://www.ckrumlov.cz/obr/aktual/region/6202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620688"/>
            <a:ext cx="6135907" cy="43851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1993310" y="620688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71736" y="5072074"/>
            <a:ext cx="4286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 smtClean="0"/>
              <a:t>Дворцовая  площадь</a:t>
            </a:r>
            <a:endParaRPr lang="cs-CZ" sz="2800" dirty="0"/>
          </a:p>
        </p:txBody>
      </p:sp>
      <p:pic>
        <p:nvPicPr>
          <p:cNvPr id="37890" name="Picture 2" descr="http://www.tripzone.cz/content_img_cs/000/petrohrad-alexandruv-sloup-na-palacovem-namesti-w-82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548680"/>
            <a:ext cx="6431125" cy="42847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1705278" y="548680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6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http://rusko.tv/wp-content/uploads/2011/06/zimni-pala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620688"/>
            <a:ext cx="5935501" cy="44442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971600" y="5373216"/>
            <a:ext cx="65008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 smtClean="0"/>
              <a:t>Зимний дворец – Эрмитаж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209334" y="620688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7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 descr="http://media.novinky.cz/128/121284-original-e7dv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620688"/>
            <a:ext cx="5687392" cy="37943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1259632" y="5085184"/>
            <a:ext cx="17608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200" dirty="0" smtClean="0"/>
              <a:t>Эрмитаж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497366" y="620688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8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085184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 smtClean="0"/>
              <a:t>Адмиральтейство</a:t>
            </a:r>
            <a:endParaRPr lang="cs-CZ" sz="2800" dirty="0"/>
          </a:p>
        </p:txBody>
      </p:sp>
      <p:pic>
        <p:nvPicPr>
          <p:cNvPr id="48130" name="Picture 2" descr="http://www.profimedia.sk/fotografie/admiralita-petrohrad-rusko/profimedia-001296911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836712"/>
            <a:ext cx="3590925" cy="457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4369574" y="836712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9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5229200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 smtClean="0"/>
              <a:t>Исаакиевский собор</a:t>
            </a:r>
            <a:endParaRPr lang="cs-CZ" sz="2800" dirty="0"/>
          </a:p>
        </p:txBody>
      </p:sp>
      <p:pic>
        <p:nvPicPr>
          <p:cNvPr id="50178" name="Picture 2" descr="http://www.kamchatka2005.wz.cz/images/stpetersburg/Untitled-Scanned-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692696"/>
            <a:ext cx="5819775" cy="4048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2047558" y="708920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420888"/>
            <a:ext cx="82086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800" dirty="0" smtClean="0">
                <a:solidFill>
                  <a:schemeClr val="accent2">
                    <a:lumMod val="75000"/>
                  </a:schemeClr>
                </a:solidFill>
              </a:rPr>
              <a:t>Что типично для Питера?</a:t>
            </a:r>
            <a:endParaRPr lang="cs-CZ" sz="48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http://img.ihned.cz/attachment.php/12676830/aostv34BCEFIKLNjkl6QbcdhpqySw9Rm/petrohrad-benatky-severu-rusko-cln-gondola_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620688"/>
            <a:ext cx="6601572" cy="41044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1403648" y="5301208"/>
            <a:ext cx="2786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 smtClean="0"/>
              <a:t>Венеция севера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543502" y="620688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media.novinky.cz/484/214842-original1-r4bq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764704"/>
            <a:ext cx="6829425" cy="37909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1259632" y="5157192"/>
            <a:ext cx="3286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 smtClean="0"/>
              <a:t>Белые ночи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255470" y="764704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 descr="http://www.tripzone.cz/content_img_cs/008/mosty-pres-reku-fontanku-w-85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32656"/>
            <a:ext cx="4784306" cy="32054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2228" name="Picture 4" descr="http://www.agltravel.cz/files/editor/image/fotos/Petrohrad6_480-30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2996952"/>
            <a:ext cx="4007231" cy="25546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899592" y="5733256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800" dirty="0" smtClean="0"/>
              <a:t>Город мостов – 42 острова, 300 мостов.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5350" y="332656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13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003167" y="5243785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14414" y="928670"/>
            <a:ext cx="5692264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b="1" dirty="0" smtClean="0">
                <a:solidFill>
                  <a:schemeClr val="accent2">
                    <a:lumMod val="75000"/>
                  </a:schemeClr>
                </a:solidFill>
              </a:rPr>
              <a:t>С К А Ж И Т Е</a:t>
            </a:r>
          </a:p>
          <a:p>
            <a:endParaRPr lang="ru-RU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ru-RU" sz="2000" dirty="0" smtClean="0"/>
              <a:t>.  Где находится Санкт – Петербург</a:t>
            </a:r>
          </a:p>
          <a:p>
            <a:r>
              <a:rPr lang="ru-RU" sz="2000" dirty="0" smtClean="0"/>
              <a:t>.  Как его называют</a:t>
            </a:r>
          </a:p>
          <a:p>
            <a:r>
              <a:rPr lang="ru-RU" sz="2000" dirty="0" smtClean="0"/>
              <a:t>.  На берегу которого моря и которого залива</a:t>
            </a:r>
          </a:p>
          <a:p>
            <a:r>
              <a:rPr lang="ru-RU" sz="2000" dirty="0" smtClean="0"/>
              <a:t>.  На какой реке лежит</a:t>
            </a:r>
          </a:p>
          <a:p>
            <a:r>
              <a:rPr lang="ru-RU" sz="2000" dirty="0" smtClean="0"/>
              <a:t>.  Кто основал город.</a:t>
            </a:r>
          </a:p>
          <a:p>
            <a:r>
              <a:rPr lang="ru-RU" sz="2000" dirty="0" smtClean="0"/>
              <a:t>.  Сколько лет Санкт – Петербургу</a:t>
            </a:r>
          </a:p>
          <a:p>
            <a:r>
              <a:rPr lang="ru-RU" sz="2000" dirty="0" smtClean="0"/>
              <a:t>.  Когда был столицей</a:t>
            </a:r>
          </a:p>
          <a:p>
            <a:r>
              <a:rPr lang="ru-RU" sz="2000" dirty="0" smtClean="0"/>
              <a:t>.  Как менялось название города</a:t>
            </a:r>
          </a:p>
          <a:p>
            <a:r>
              <a:rPr lang="ru-RU" sz="2000" dirty="0" smtClean="0"/>
              <a:t>.  Какие памятники архитектуры  стоит посмотреть</a:t>
            </a:r>
          </a:p>
          <a:p>
            <a:r>
              <a:rPr lang="ru-RU" sz="2000" dirty="0" smtClean="0"/>
              <a:t>.  Что символ города</a:t>
            </a:r>
          </a:p>
          <a:p>
            <a:r>
              <a:rPr lang="ru-RU" sz="2000" dirty="0" smtClean="0"/>
              <a:t>.   Какая галерея в Санкт – Петербурге</a:t>
            </a:r>
          </a:p>
          <a:p>
            <a:r>
              <a:rPr lang="ru-RU" sz="2000" dirty="0" smtClean="0"/>
              <a:t>.  Что  типично для этого города в начале лета</a:t>
            </a:r>
          </a:p>
          <a:p>
            <a:r>
              <a:rPr lang="ru-RU" sz="2000" dirty="0" smtClean="0"/>
              <a:t>.  Почему в Санкт – Петербурге много мостов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756084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endParaRPr lang="ru-RU" dirty="0" smtClean="0"/>
          </a:p>
          <a:p>
            <a:endParaRPr lang="ru-RU" dirty="0" smtClean="0"/>
          </a:p>
          <a:p>
            <a:endParaRPr lang="cs-CZ" dirty="0" smtClean="0"/>
          </a:p>
          <a:p>
            <a:r>
              <a:rPr lang="cs-CZ" dirty="0" smtClean="0"/>
              <a:t>.</a:t>
            </a:r>
            <a:r>
              <a:rPr lang="ru-RU" dirty="0" smtClean="0"/>
              <a:t> Санкт –Петербург  находится на севере Европейской части России.</a:t>
            </a:r>
          </a:p>
          <a:p>
            <a:r>
              <a:rPr lang="ru-RU" dirty="0" smtClean="0"/>
              <a:t>. Его называют </a:t>
            </a:r>
            <a:r>
              <a:rPr lang="ru-RU" dirty="0"/>
              <a:t>В</a:t>
            </a:r>
            <a:r>
              <a:rPr lang="ru-RU" dirty="0" smtClean="0"/>
              <a:t>енецией </a:t>
            </a:r>
            <a:r>
              <a:rPr lang="ru-RU" dirty="0" smtClean="0"/>
              <a:t>севера.</a:t>
            </a:r>
          </a:p>
          <a:p>
            <a:r>
              <a:rPr lang="ru-RU" dirty="0" smtClean="0"/>
              <a:t>. Лежит на берегу Финского залива Балтийского моря.</a:t>
            </a:r>
          </a:p>
          <a:p>
            <a:r>
              <a:rPr lang="ru-RU" dirty="0" smtClean="0"/>
              <a:t>. Город основал Пётр 1 Великий.</a:t>
            </a:r>
          </a:p>
          <a:p>
            <a:r>
              <a:rPr lang="ru-RU" dirty="0" smtClean="0"/>
              <a:t>. Это было в 1703 году – городу 310 лет. </a:t>
            </a:r>
          </a:p>
          <a:p>
            <a:r>
              <a:rPr lang="ru-RU" dirty="0" smtClean="0"/>
              <a:t>. С 1712 по 1918 был </a:t>
            </a:r>
            <a:r>
              <a:rPr lang="ru-RU" dirty="0"/>
              <a:t>столицей </a:t>
            </a:r>
            <a:r>
              <a:rPr lang="ru-RU" dirty="0" smtClean="0"/>
              <a:t>России.</a:t>
            </a:r>
          </a:p>
          <a:p>
            <a:r>
              <a:rPr lang="ru-RU" dirty="0" smtClean="0"/>
              <a:t>. Город назывался Петроград, Ленинград, Санкт-Петербург.</a:t>
            </a:r>
          </a:p>
          <a:p>
            <a:r>
              <a:rPr lang="ru-RU" dirty="0" smtClean="0"/>
              <a:t>. Петропавловскую крепость, Зимний дворец, Дворцовую площадь.</a:t>
            </a:r>
          </a:p>
          <a:p>
            <a:r>
              <a:rPr lang="ru-RU" dirty="0" smtClean="0"/>
              <a:t>. Символ города – Медный всадник – памятник Пётру 1.</a:t>
            </a:r>
          </a:p>
          <a:p>
            <a:r>
              <a:rPr lang="ru-RU" dirty="0" smtClean="0"/>
              <a:t>. Эрмитаж – это галерея мирового искусства</a:t>
            </a:r>
          </a:p>
          <a:p>
            <a:r>
              <a:rPr lang="ru-RU" dirty="0" smtClean="0"/>
              <a:t>. Белые ночи.</a:t>
            </a:r>
          </a:p>
          <a:p>
            <a:r>
              <a:rPr lang="ru-RU" dirty="0" smtClean="0"/>
              <a:t>. Город построен на 40 островаях. </a:t>
            </a:r>
          </a:p>
          <a:p>
            <a:endParaRPr lang="ru-RU" dirty="0" smtClean="0"/>
          </a:p>
          <a:p>
            <a:endParaRPr lang="ru-RU" dirty="0" smtClean="0"/>
          </a:p>
          <a:p>
            <a:endParaRPr lang="ru-RU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latin typeface="Calibri" pitchFamily="34" charset="0"/>
              </a:rPr>
              <a:t>ODKAZ NA PŮVODNÍ PRAMEN, ODKUD BYLO </a:t>
            </a:r>
            <a:r>
              <a:rPr lang="cs-CZ" sz="1400" dirty="0" smtClean="0">
                <a:latin typeface="Calibri" pitchFamily="34" charset="0"/>
              </a:rPr>
              <a:t>ČERPÁNO</a:t>
            </a:r>
          </a:p>
          <a:p>
            <a:endParaRPr lang="cs-CZ" sz="1400" dirty="0" smtClean="0">
              <a:latin typeface="Calibri" pitchFamily="34" charset="0"/>
            </a:endParaRPr>
          </a:p>
          <a:p>
            <a:pPr marL="342900" indent="-342900">
              <a:buAutoNum type="arabicParenR"/>
            </a:pPr>
            <a:r>
              <a:rPr lang="cs-CZ" sz="1400" dirty="0" smtClean="0"/>
              <a:t>AUTOR NEUVEDEN. </a:t>
            </a:r>
            <a:r>
              <a:rPr lang="cs-CZ" sz="1400" i="1" dirty="0" err="1" smtClean="0"/>
              <a:t>Google.cz</a:t>
            </a:r>
            <a:r>
              <a:rPr lang="cs-CZ" sz="1400" dirty="0" smtClean="0"/>
              <a:t> [online]. [cit. 2.3.2013]. Dostupný na WWW: 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livingstone.cz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img</a:t>
            </a:r>
            <a:r>
              <a:rPr lang="cs-CZ" sz="1400" dirty="0" smtClean="0">
                <a:hlinkClick r:id="rId3"/>
              </a:rPr>
              <a:t>/mapy-</a:t>
            </a:r>
            <a:r>
              <a:rPr lang="cs-CZ" sz="1400" dirty="0" err="1" smtClean="0">
                <a:hlinkClick r:id="rId3"/>
              </a:rPr>
              <a:t>zeme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rusko</a:t>
            </a:r>
            <a:r>
              <a:rPr lang="cs-CZ" sz="1400" dirty="0" smtClean="0">
                <a:hlinkClick r:id="rId3"/>
              </a:rPr>
              <a:t>-detail.</a:t>
            </a:r>
            <a:r>
              <a:rPr lang="cs-CZ" sz="1400" dirty="0" err="1" smtClean="0">
                <a:hlinkClick r:id="rId3"/>
              </a:rPr>
              <a:t>jpg</a:t>
            </a:r>
            <a:r>
              <a:rPr lang="cs-CZ" sz="1400" dirty="0" smtClean="0"/>
              <a:t>  </a:t>
            </a:r>
          </a:p>
          <a:p>
            <a:pPr marL="342900" indent="-342900">
              <a:buAutoNum type="arabicParenR"/>
            </a:pPr>
            <a:endParaRPr lang="cs-CZ" sz="1400" dirty="0" smtClean="0"/>
          </a:p>
          <a:p>
            <a:pPr marL="342900" indent="-342900">
              <a:buAutoNum type="arabicParenR"/>
            </a:pPr>
            <a:r>
              <a:rPr lang="cs-CZ" sz="1400" dirty="0" smtClean="0"/>
              <a:t>AUTOR </a:t>
            </a:r>
            <a:r>
              <a:rPr lang="cs-CZ" sz="1400" dirty="0"/>
              <a:t>NEZNÁMÝ. </a:t>
            </a:r>
            <a:r>
              <a:rPr lang="cs-CZ" sz="1400" i="1" dirty="0"/>
              <a:t>leccos.com</a:t>
            </a:r>
            <a:r>
              <a:rPr lang="cs-CZ" sz="1400" dirty="0"/>
              <a:t> [online]. [cit. 14.3.2013].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leccos.com/pics/pic/neva.jpg</a:t>
            </a:r>
            <a:endParaRPr lang="cs-CZ" sz="1400" dirty="0" smtClean="0"/>
          </a:p>
          <a:p>
            <a:pPr marL="342900" indent="-342900">
              <a:buAutoNum type="arabicParenR"/>
            </a:pPr>
            <a:endParaRPr lang="cs-CZ" sz="1400" dirty="0"/>
          </a:p>
          <a:p>
            <a:pPr marL="342900" indent="-342900">
              <a:buAutoNum type="arabicParenR"/>
            </a:pPr>
            <a:r>
              <a:rPr lang="cs-CZ" sz="1400" dirty="0"/>
              <a:t>AUTOR NEZNÁMÝ. </a:t>
            </a:r>
            <a:r>
              <a:rPr lang="cs-CZ" sz="1400" i="1" dirty="0"/>
              <a:t>toulkyevropou.cz</a:t>
            </a:r>
            <a:r>
              <a:rPr lang="cs-CZ" sz="1400" dirty="0"/>
              <a:t> [online]. [cit. 14.3.2013].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www.toulkyevropou.cz/images/osobnosti/rusko/PetrVeliky.jpg</a:t>
            </a:r>
            <a:endParaRPr lang="cs-CZ" sz="1400" dirty="0" smtClean="0"/>
          </a:p>
          <a:p>
            <a:pPr marL="342900" indent="-342900">
              <a:buAutoNum type="arabicParenR"/>
            </a:pPr>
            <a:endParaRPr lang="cs-CZ" sz="1400" dirty="0"/>
          </a:p>
          <a:p>
            <a:pPr marL="342900" indent="-342900">
              <a:buAutoNum type="arabicParenR"/>
            </a:pPr>
            <a:r>
              <a:rPr lang="cs-CZ" sz="1400" dirty="0"/>
              <a:t>AUTOR NEZNÁMÝ. </a:t>
            </a:r>
            <a:r>
              <a:rPr lang="cs-CZ" sz="1400" i="1" dirty="0"/>
              <a:t>blumenstein.cz</a:t>
            </a:r>
            <a:r>
              <a:rPr lang="cs-CZ" sz="1400" dirty="0"/>
              <a:t> [online]. [cit. 14.3.2013].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www.blumenstein.cz/download/Petrohrad/PetrohradPetropavlovskaPevnost.jpg</a:t>
            </a:r>
            <a:endParaRPr lang="cs-CZ" sz="1400" dirty="0" smtClean="0"/>
          </a:p>
          <a:p>
            <a:pPr marL="342900" indent="-342900">
              <a:buAutoNum type="arabicParenR"/>
            </a:pPr>
            <a:endParaRPr lang="cs-CZ" sz="1400" dirty="0"/>
          </a:p>
          <a:p>
            <a:pPr marL="342900" indent="-342900">
              <a:buAutoNum type="arabicParenR"/>
            </a:pPr>
            <a:r>
              <a:rPr lang="cs-CZ" sz="1400" dirty="0"/>
              <a:t>AUTOR NEZNÁMÝ. </a:t>
            </a:r>
            <a:r>
              <a:rPr lang="cs-CZ" sz="1400" i="1" dirty="0"/>
              <a:t>ckrumlov.cz</a:t>
            </a:r>
            <a:r>
              <a:rPr lang="cs-CZ" sz="1400" dirty="0"/>
              <a:t> [online]. [cit. 14.3.2013].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www.ckrumlov.cz/obr/aktual/region/6202b.jpg</a:t>
            </a:r>
            <a:endParaRPr lang="cs-CZ" sz="1400" dirty="0" smtClean="0"/>
          </a:p>
          <a:p>
            <a:pPr marL="342900" indent="-342900">
              <a:buAutoNum type="arabicParenR"/>
            </a:pPr>
            <a:endParaRPr lang="cs-CZ" sz="1400" dirty="0"/>
          </a:p>
          <a:p>
            <a:pPr marL="342900" indent="-342900">
              <a:buAutoNum type="arabicParenR"/>
            </a:pPr>
            <a:r>
              <a:rPr lang="pt-BR" sz="1400" dirty="0"/>
              <a:t>AUTOR NEZNÁMÝ. </a:t>
            </a:r>
            <a:r>
              <a:rPr lang="pt-BR" sz="1400" i="1" dirty="0"/>
              <a:t>tripzone.cz</a:t>
            </a:r>
            <a:r>
              <a:rPr lang="pt-BR" sz="1400" dirty="0"/>
              <a:t> [online]. [cit. 14.3.2013]. Dostupný na WWW: </a:t>
            </a:r>
            <a:r>
              <a:rPr lang="pt-BR" sz="1400" dirty="0">
                <a:hlinkClick r:id="rId8"/>
              </a:rPr>
              <a:t>http://</a:t>
            </a:r>
            <a:r>
              <a:rPr lang="pt-BR" sz="1400" dirty="0" smtClean="0">
                <a:hlinkClick r:id="rId8"/>
              </a:rPr>
              <a:t>www.tripzone.cz/content_img_cs/000/petrohrad-alexandruv-sloup-na-palacovem-namesti-w-828.jpg</a:t>
            </a:r>
            <a:endParaRPr lang="cs-CZ" sz="1400" dirty="0" smtClean="0"/>
          </a:p>
          <a:p>
            <a:pPr marL="342900" indent="-342900">
              <a:buAutoNum type="arabicParenR"/>
            </a:pPr>
            <a:endParaRPr lang="cs-CZ" sz="1400" dirty="0"/>
          </a:p>
          <a:p>
            <a:pPr marL="342900" indent="-342900">
              <a:buAutoNum type="arabicParenR"/>
            </a:pPr>
            <a:r>
              <a:rPr lang="cs-CZ" sz="1400" dirty="0"/>
              <a:t>AUTOR NEZNÁMÝ. </a:t>
            </a:r>
            <a:r>
              <a:rPr lang="cs-CZ" sz="1400" i="1" dirty="0"/>
              <a:t>rusko.tv</a:t>
            </a:r>
            <a:r>
              <a:rPr lang="cs-CZ" sz="1400" dirty="0"/>
              <a:t> [online]. [cit. 14.3.2013]. Dostupný na WWW: 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rusko.tv/wp-content/uploads/2011/06/zimni-palac.jpg</a:t>
            </a:r>
            <a:endParaRPr lang="cs-CZ" sz="1400" dirty="0" smtClean="0"/>
          </a:p>
          <a:p>
            <a:pPr marL="342900" indent="-342900">
              <a:buAutoNum type="arabicParenR"/>
            </a:pPr>
            <a:endParaRPr lang="cs-CZ" sz="1400" dirty="0"/>
          </a:p>
          <a:p>
            <a:pPr marL="342900" indent="-342900">
              <a:buAutoNum type="arabicParenR"/>
            </a:pPr>
            <a:r>
              <a:rPr lang="pt-BR" sz="1400" dirty="0"/>
              <a:t>AUTOR NEUVEDEN. </a:t>
            </a:r>
            <a:r>
              <a:rPr lang="pt-BR" sz="1400" i="1" dirty="0"/>
              <a:t>http://media.novinky.cz</a:t>
            </a:r>
            <a:r>
              <a:rPr lang="pt-BR" sz="1400" dirty="0"/>
              <a:t> [online]. [cit. 14.3.2013]. Dostupný na WWW: </a:t>
            </a:r>
            <a:r>
              <a:rPr lang="pt-BR" sz="1400" dirty="0">
                <a:hlinkClick r:id="rId10"/>
              </a:rPr>
              <a:t>http://</a:t>
            </a:r>
            <a:r>
              <a:rPr lang="pt-BR" sz="1400" dirty="0" smtClean="0">
                <a:hlinkClick r:id="rId10"/>
              </a:rPr>
              <a:t>media.novinky.cz/128/121284-original-e7dv9.jpg</a:t>
            </a:r>
            <a:r>
              <a:rPr lang="cs-CZ" sz="1400" dirty="0" smtClean="0"/>
              <a:t> 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latin typeface="Calibri" pitchFamily="34" charset="0"/>
              </a:rPr>
              <a:t>ODKAZ NA PŮVODNÍ PRAMEN, ODKUD BYLO </a:t>
            </a:r>
            <a:r>
              <a:rPr lang="cs-CZ" sz="1400" dirty="0" smtClean="0">
                <a:latin typeface="Calibri" pitchFamily="34" charset="0"/>
              </a:rPr>
              <a:t>ČERPÁNO</a:t>
            </a:r>
          </a:p>
          <a:p>
            <a:endParaRPr lang="cs-CZ" sz="1400" dirty="0" smtClean="0">
              <a:latin typeface="Calibri" pitchFamily="34" charset="0"/>
            </a:endParaRPr>
          </a:p>
          <a:p>
            <a:pPr marL="342900" indent="-342900">
              <a:buFont typeface="+mj-lt"/>
              <a:buAutoNum type="arabicParenR" startAt="9"/>
            </a:pPr>
            <a:r>
              <a:rPr lang="cs-CZ" sz="1400" dirty="0" smtClean="0"/>
              <a:t>AUTOR </a:t>
            </a:r>
            <a:r>
              <a:rPr lang="cs-CZ" sz="1400" dirty="0"/>
              <a:t>NEUVEDEN. </a:t>
            </a:r>
            <a:r>
              <a:rPr lang="cs-CZ" sz="1400" i="1" dirty="0"/>
              <a:t>profimedia.sk</a:t>
            </a:r>
            <a:r>
              <a:rPr lang="cs-CZ" sz="1400" dirty="0"/>
              <a:t> [online]. [cit. 14.3.2013].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www.profimedia.sk/fotografie/admiralita-petrohrad-rusko/profimedia-0012969113.jpg</a:t>
            </a:r>
            <a:endParaRPr lang="cs-CZ" sz="1400" dirty="0" smtClean="0"/>
          </a:p>
          <a:p>
            <a:pPr marL="342900" indent="-342900">
              <a:buFont typeface="+mj-lt"/>
              <a:buAutoNum type="arabicParenR" startAt="9"/>
            </a:pPr>
            <a:endParaRPr lang="cs-CZ" sz="1400" dirty="0"/>
          </a:p>
          <a:p>
            <a:pPr marL="342900" indent="-342900">
              <a:buFont typeface="+mj-lt"/>
              <a:buAutoNum type="arabicParenR" startAt="9"/>
            </a:pPr>
            <a:r>
              <a:rPr lang="cs-CZ" sz="1400" dirty="0"/>
              <a:t>AUTOR NEUVEDEN. </a:t>
            </a:r>
            <a:r>
              <a:rPr lang="cs-CZ" sz="1400" i="1" dirty="0"/>
              <a:t>kamchatka2005.wz.cz</a:t>
            </a:r>
            <a:r>
              <a:rPr lang="cs-CZ" sz="1400" dirty="0"/>
              <a:t> [online]. [cit. 14.3.2013].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www.kamchatka2005.wz.cz/images/stpetersburg/Untitled-Scanned-09.jpg</a:t>
            </a:r>
            <a:endParaRPr lang="cs-CZ" sz="1400" dirty="0" smtClean="0"/>
          </a:p>
          <a:p>
            <a:pPr marL="342900" indent="-342900">
              <a:buFont typeface="+mj-lt"/>
              <a:buAutoNum type="arabicParenR" startAt="9"/>
            </a:pPr>
            <a:endParaRPr lang="cs-CZ" sz="1400" dirty="0"/>
          </a:p>
          <a:p>
            <a:pPr marL="342900" indent="-342900">
              <a:buFont typeface="+mj-lt"/>
              <a:buAutoNum type="arabicParenR" startAt="9"/>
            </a:pPr>
            <a:r>
              <a:rPr lang="pt-BR" sz="1400" dirty="0"/>
              <a:t>AUTOR NEUVEDEN. </a:t>
            </a:r>
            <a:r>
              <a:rPr lang="pt-BR" sz="1400" i="1" dirty="0"/>
              <a:t>http://img.ihned.cz</a:t>
            </a:r>
            <a:r>
              <a:rPr lang="pt-BR" sz="1400" dirty="0"/>
              <a:t> [online]. [cit. 14.3.2013]. Dostupný na WWW: </a:t>
            </a:r>
            <a:r>
              <a:rPr lang="pt-BR" sz="1400" dirty="0">
                <a:hlinkClick r:id="rId5"/>
              </a:rPr>
              <a:t>http://</a:t>
            </a:r>
            <a:r>
              <a:rPr lang="pt-BR" sz="1400" dirty="0" smtClean="0">
                <a:hlinkClick r:id="rId5"/>
              </a:rPr>
              <a:t>img.ihned.cz/attachment.php/830/12676830/aostv34BCEFIKLNjkl6QbcdhpqySw9Rm/petrohrad-benatky-severu-rusko-cln-gondola_v.jpg</a:t>
            </a:r>
            <a:endParaRPr lang="cs-CZ" sz="1400" dirty="0" smtClean="0"/>
          </a:p>
          <a:p>
            <a:pPr marL="342900" indent="-342900">
              <a:buFont typeface="+mj-lt"/>
              <a:buAutoNum type="arabicParenR" startAt="9"/>
            </a:pPr>
            <a:endParaRPr lang="cs-CZ" sz="1400" dirty="0" smtClean="0"/>
          </a:p>
          <a:p>
            <a:pPr marL="342900" indent="-342900">
              <a:buFont typeface="+mj-lt"/>
              <a:buAutoNum type="arabicParenR" startAt="9"/>
            </a:pPr>
            <a:r>
              <a:rPr lang="cs-CZ" sz="1400" dirty="0"/>
              <a:t>AUTOR NEUVEDEN. </a:t>
            </a:r>
            <a:r>
              <a:rPr lang="cs-CZ" sz="1400" i="1" dirty="0"/>
              <a:t>media.novinky.cz</a:t>
            </a:r>
            <a:r>
              <a:rPr lang="cs-CZ" sz="1400" dirty="0"/>
              <a:t> [online]. [cit. 14.3.2013].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media.novinky.cz/484/214842-original1-r4bq0.jpg</a:t>
            </a:r>
            <a:endParaRPr lang="cs-CZ" sz="1400" dirty="0" smtClean="0"/>
          </a:p>
          <a:p>
            <a:pPr marL="342900" indent="-342900">
              <a:buFont typeface="+mj-lt"/>
              <a:buAutoNum type="arabicParenR" startAt="9"/>
            </a:pPr>
            <a:endParaRPr lang="cs-CZ" sz="1400" dirty="0"/>
          </a:p>
          <a:p>
            <a:pPr marL="342900" indent="-342900">
              <a:buFont typeface="+mj-lt"/>
              <a:buAutoNum type="arabicParenR" startAt="9"/>
            </a:pPr>
            <a:r>
              <a:rPr lang="pt-BR" sz="1400" dirty="0"/>
              <a:t>AUTOR NEUVEDEN. </a:t>
            </a:r>
            <a:r>
              <a:rPr lang="pt-BR" sz="1400" i="1" dirty="0"/>
              <a:t>tripzone.cz</a:t>
            </a:r>
            <a:r>
              <a:rPr lang="pt-BR" sz="1400" dirty="0"/>
              <a:t> [online]. [cit. 14.3.2013]. Dostupný na WWW: </a:t>
            </a:r>
            <a:r>
              <a:rPr lang="pt-BR" sz="1400" dirty="0">
                <a:hlinkClick r:id="rId7"/>
              </a:rPr>
              <a:t>http://</a:t>
            </a:r>
            <a:r>
              <a:rPr lang="pt-BR" sz="1400" dirty="0" smtClean="0">
                <a:hlinkClick r:id="rId7"/>
              </a:rPr>
              <a:t>www.tripzone.cz/content_img_cs/008/mosty-pres-reku-fontanku-w-8507.jpg</a:t>
            </a:r>
            <a:endParaRPr lang="cs-CZ" sz="1400" dirty="0" smtClean="0"/>
          </a:p>
          <a:p>
            <a:pPr marL="342900" indent="-342900">
              <a:buFont typeface="+mj-lt"/>
              <a:buAutoNum type="arabicParenR" startAt="9"/>
            </a:pPr>
            <a:endParaRPr lang="cs-CZ" sz="1400" dirty="0"/>
          </a:p>
          <a:p>
            <a:pPr marL="342900" indent="-342900">
              <a:buFont typeface="+mj-lt"/>
              <a:buAutoNum type="arabicParenR" startAt="9"/>
            </a:pPr>
            <a:r>
              <a:rPr lang="cs-CZ" sz="1400" dirty="0"/>
              <a:t>AUTOR NEUVEDEN. </a:t>
            </a:r>
            <a:r>
              <a:rPr lang="cs-CZ" sz="1400" i="1" dirty="0"/>
              <a:t>agltravel.cz</a:t>
            </a:r>
            <a:r>
              <a:rPr lang="cs-CZ" sz="1400" dirty="0"/>
              <a:t> [online]. [cit. 14.3.2013]. Dostupný na WWW: </a:t>
            </a: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www.agltravel.cz/files/editor/image/fotos/Petrohrad6_480-306.jpg</a:t>
            </a:r>
            <a:endParaRPr lang="cs-CZ" sz="1400" dirty="0" smtClean="0"/>
          </a:p>
          <a:p>
            <a:endParaRPr lang="cs-CZ" sz="1400" dirty="0"/>
          </a:p>
          <a:p>
            <a:pPr marL="342900" indent="-342900">
              <a:buFont typeface="+mj-lt"/>
              <a:buAutoNum type="arabicParenR" startAt="9"/>
            </a:pPr>
            <a:endParaRPr lang="cs-CZ" sz="1400" dirty="0" smtClean="0"/>
          </a:p>
          <a:p>
            <a:pPr marL="342900" indent="-342900">
              <a:buFont typeface="+mj-lt"/>
              <a:buAutoNum type="arabicParenR" startAt="9"/>
            </a:pPr>
            <a:endParaRPr lang="cs-CZ" sz="1400" dirty="0"/>
          </a:p>
          <a:p>
            <a:pPr marL="342900" indent="-342900">
              <a:buFont typeface="+mj-lt"/>
              <a:buAutoNum type="arabicParenR" startAt="9"/>
            </a:pPr>
            <a:endParaRPr lang="cs-CZ" sz="1400" dirty="0" smtClean="0"/>
          </a:p>
          <a:p>
            <a:pPr marL="342900" indent="-342900">
              <a:buFont typeface="+mj-lt"/>
              <a:buAutoNum type="arabicParenR" startAt="9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769153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182</TotalTime>
  <Words>511</Words>
  <Application>Microsoft Office PowerPoint</Application>
  <PresentationFormat>Předvádění na obrazovce (4:3)</PresentationFormat>
  <Paragraphs>144</Paragraphs>
  <Slides>22</Slides>
  <Notes>22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ŠABLONA DUM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Dana</cp:lastModifiedBy>
  <cp:revision>16</cp:revision>
  <dcterms:created xsi:type="dcterms:W3CDTF">2013-02-03T14:12:06Z</dcterms:created>
  <dcterms:modified xsi:type="dcterms:W3CDTF">2013-05-16T16:27:11Z</dcterms:modified>
</cp:coreProperties>
</file>