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0" r:id="rId16"/>
    <p:sldId id="271" r:id="rId17"/>
    <p:sldId id="274" r:id="rId18"/>
    <p:sldId id="273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4" autoAdjust="0"/>
    <p:restoredTop sz="94660"/>
  </p:normalViewPr>
  <p:slideViewPr>
    <p:cSldViewPr>
      <p:cViewPr>
        <p:scale>
          <a:sx n="75" d="100"/>
          <a:sy n="75" d="100"/>
        </p:scale>
        <p:origin x="-720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97F2DB3-2A74-4480-A478-7DF650F3BF76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3BF319-6CC8-49E1-AD4A-5F2840CE5F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08666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ED488F-DA94-46B8-B116-7FFC511004A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</p:grpSp>
      </p:grpSp>
      <p:sp>
        <p:nvSpPr>
          <p:cNvPr id="54338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/>
              <a:t>Click to edit Master title style</a:t>
            </a:r>
          </a:p>
        </p:txBody>
      </p:sp>
      <p:sp>
        <p:nvSpPr>
          <p:cNvPr id="54339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52279-6230-47B7-9196-945470A26272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92C78-7719-419D-BC2D-F3E92E91CB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737A9-91DD-44FC-9FBA-2AB3DE92B582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1FFF3-FBB3-4833-8E18-8148FD7B7C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58781-A2B8-47E2-B9B2-13EBA0AC7CE4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C85A1-51BC-48B4-BF21-5BD5C9F268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E723A-3F31-4154-B7D7-F5FA6ED09DF9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1DA25-E810-45C4-9F2D-BBE7DA10E9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606DD-FEDB-4940-8906-E625E0B2FEAC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4C245-2470-473D-BD17-5200E529CA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4A731-C63E-4A6A-A918-7F5A44B2E40C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3792A-625B-4BDF-BE81-E1D53DB239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3756A-0A03-4368-B337-2055D513F450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7FC5D-66F8-4380-AC17-9CEDDCA2F4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A1978-D3BD-44B8-9AFC-2ABC23DA8867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D3B7F-4117-4CFE-9F6B-BB0D93E0A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5D6D8-2ECD-4407-B7B1-6BB9A4B4D19E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E5617E-0149-4FD0-BC3D-30CBB5E4D3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C74D6-4605-4CA7-BB48-3EEB4883E74B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74F66-3003-4EB1-8A78-6007FA6C65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27A3B-1E69-497C-AD72-9C5FE78CEDCA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97B85-7A01-480D-8F4A-F6F1C5C17F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31779-D82E-47F6-B69B-8BBACB6807E1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40776-C4D3-4BE3-BFB1-B477A95007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054BA-C81E-4EE5-9FA2-7680E7BA41DB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8085D-A1C6-4D77-9182-8561188AD4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F9607-B4B3-4149-B329-6768C73B019A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5D8832-700C-43DD-AFEF-042A62330A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3252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3254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55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56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57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58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59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0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1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2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3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4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53266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7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8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69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0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1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2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3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4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5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6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8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79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0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1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2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3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53285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6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7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8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89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0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1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2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3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4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5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6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7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8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299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0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1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3303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4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5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6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7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8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309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53311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3312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3313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3314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</p:grpSp>
      </p:grpSp>
      <p:sp>
        <p:nvSpPr>
          <p:cNvPr id="53315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Click to edit Master title style</a:t>
            </a:r>
          </a:p>
        </p:txBody>
      </p:sp>
      <p:sp>
        <p:nvSpPr>
          <p:cNvPr id="53316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</a:p>
        </p:txBody>
      </p:sp>
      <p:sp>
        <p:nvSpPr>
          <p:cNvPr id="53317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0F79C06B-35D4-469B-825A-46B7EB87D28B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53318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3319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042F76E7-7554-4C90-A8AA-32A56B777B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6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kr-zlinsky.cz/" TargetMode="Externa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kr-zlinsky.cz/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solansedlo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ceske-sjezdovky.cz/stredisko/90_razula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kycerka.cz/zima_sjezdovky.php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Radegast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vyletnik.cz/mistopisny-rejstrik/severni-morava/moravskoslezske-beskydy/6673-skanzen-roznov-pod-radhostem/" TargetMode="Externa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vyletnik.cz/mistopisny-rejstrik/severni-morava/moravskoslezske-beskydy/6673-skanzen-roznov-pod-radhostem/" TargetMode="Externa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vyletnik.cz/mistopisny-rejstrik/severni-morava/moravskoslezske-beskydy/6673-skanzen-roznov-pod-radhostem/" TargetMode="Externa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kotrla.com/pmpro/index.php/site/comments/pehrada_bystika_kulturn_pamtkou/" TargetMode="Externa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mordrezia.blog.cz/1001/vylet-do-beskyd-na-pustevny-na-ledove-kralovstvi" TargetMode="Externa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kotrla.com/pmpro/index.php/site/comments/pehrada_bystika_kulturn_pamtkou/" TargetMode="External"/><Relationship Id="rId3" Type="http://schemas.openxmlformats.org/officeDocument/2006/relationships/hyperlink" Target="http://www.solansedlo.cz/" TargetMode="External"/><Relationship Id="rId7" Type="http://schemas.openxmlformats.org/officeDocument/2006/relationships/hyperlink" Target="http://www.vyletnik.cz/mistopisny-rejstrik/severni-morava/moravskoslezske-beskydy/6673-skanzen-roznov-pod-radhostem/" TargetMode="External"/><Relationship Id="rId2" Type="http://schemas.openxmlformats.org/officeDocument/2006/relationships/hyperlink" Target="http://www.kr-zlinsky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adegast" TargetMode="External"/><Relationship Id="rId5" Type="http://schemas.openxmlformats.org/officeDocument/2006/relationships/hyperlink" Target="http://www.kycerka.cz/zima_sjezdovky.php" TargetMode="External"/><Relationship Id="rId4" Type="http://schemas.openxmlformats.org/officeDocument/2006/relationships/hyperlink" Target="http://www.ceske-sjezdovky.cz/stredisko/90_razula.html" TargetMode="External"/><Relationship Id="rId9" Type="http://schemas.openxmlformats.org/officeDocument/2006/relationships/hyperlink" Target="http://mordrezia.blog.cz/1001/vylet-do-beskyd-na-pustevny-na-ledove-kralovstv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6" descr="LOGO_obdelni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453" name="Group 117"/>
          <p:cNvGraphicFramePr>
            <a:graphicFrameLocks noGrp="1"/>
          </p:cNvGraphicFramePr>
          <p:nvPr/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Mgr. Iva Drgáčová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VY-32-INOVACE-09-Zlínský kraj-Vsetínsko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Místo, kde žijeme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Vsetínsko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800"/>
              <a:t>nejhornatější a nejlesnatější oblast </a:t>
            </a:r>
          </a:p>
          <a:p>
            <a:pPr eaLnBrk="1" hangingPunct="1">
              <a:defRPr/>
            </a:pPr>
            <a:endParaRPr lang="cs-CZ" sz="2800"/>
          </a:p>
          <a:p>
            <a:pPr lvl="1" eaLnBrk="1" hangingPunct="1">
              <a:buFont typeface="Wingdings" pitchFamily="2" charset="2"/>
              <a:buNone/>
              <a:defRPr/>
            </a:pPr>
            <a:endParaRPr lang="cs-CZ" sz="2400"/>
          </a:p>
        </p:txBody>
      </p:sp>
      <p:pic>
        <p:nvPicPr>
          <p:cNvPr id="19460" name="Picture 4" descr="Vsetinsko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2700338" y="2852738"/>
            <a:ext cx="4032250" cy="32115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404813"/>
            <a:ext cx="4038600" cy="574992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/>
              <a:t>turistika po celý rok </a:t>
            </a:r>
          </a:p>
          <a:p>
            <a:pPr lvl="1" eaLnBrk="1" hangingPunct="1">
              <a:defRPr/>
            </a:pPr>
            <a:r>
              <a:rPr lang="cs-CZ" sz="2400"/>
              <a:t>lyžování</a:t>
            </a:r>
          </a:p>
          <a:p>
            <a:pPr lvl="1" eaLnBrk="1" hangingPunct="1">
              <a:defRPr/>
            </a:pPr>
            <a:r>
              <a:rPr lang="cs-CZ" sz="2400"/>
              <a:t>cykloturistika</a:t>
            </a:r>
          </a:p>
          <a:p>
            <a:pPr lvl="1" eaLnBrk="1" hangingPunct="1">
              <a:defRPr/>
            </a:pPr>
            <a:r>
              <a:rPr lang="cs-CZ" sz="2400"/>
              <a:t>horolezectví</a:t>
            </a:r>
          </a:p>
          <a:p>
            <a:pPr eaLnBrk="1" hangingPunct="1">
              <a:defRPr/>
            </a:pPr>
            <a:endParaRPr lang="cs-CZ" sz="2800"/>
          </a:p>
        </p:txBody>
      </p:sp>
      <p:pic>
        <p:nvPicPr>
          <p:cNvPr id="22532" name="Picture 4" descr="cykloturistika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2852738"/>
            <a:ext cx="4429125" cy="3114675"/>
          </a:xfrm>
        </p:spPr>
      </p:pic>
      <p:pic>
        <p:nvPicPr>
          <p:cNvPr id="22535" name="Picture 7" descr="lyze">
            <a:hlinkClick r:id="rId2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4859338" y="2852738"/>
            <a:ext cx="4068762" cy="310038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Města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Vsetín</a:t>
            </a:r>
          </a:p>
          <a:p>
            <a:pPr eaLnBrk="1" hangingPunct="1">
              <a:defRPr/>
            </a:pPr>
            <a:endParaRPr lang="cs-CZ"/>
          </a:p>
          <a:p>
            <a:pPr eaLnBrk="1" hangingPunct="1">
              <a:defRPr/>
            </a:pPr>
            <a:r>
              <a:rPr lang="cs-CZ"/>
              <a:t>Rožnov pod Radhoštěm</a:t>
            </a:r>
          </a:p>
          <a:p>
            <a:pPr eaLnBrk="1" hangingPunct="1">
              <a:defRPr/>
            </a:pPr>
            <a:endParaRPr lang="cs-CZ"/>
          </a:p>
          <a:p>
            <a:pPr eaLnBrk="1" hangingPunct="1">
              <a:defRPr/>
            </a:pPr>
            <a:r>
              <a:rPr lang="cs-CZ"/>
              <a:t>Valašské Meziříčí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Zajímavá místa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Velké Karlovice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/>
          </a:p>
          <a:p>
            <a:pPr lvl="1" eaLnBrk="1" hangingPunct="1">
              <a:defRPr/>
            </a:pPr>
            <a:r>
              <a:rPr lang="cs-CZ"/>
              <a:t>„ráj lyžařů“ </a:t>
            </a:r>
          </a:p>
          <a:p>
            <a:pPr lvl="1" eaLnBrk="1" hangingPunct="1">
              <a:defRPr/>
            </a:pPr>
            <a:r>
              <a:rPr lang="cs-CZ"/>
              <a:t>7 větších lyžařských středisek</a:t>
            </a:r>
          </a:p>
          <a:p>
            <a:pPr lvl="1" eaLnBrk="1" hangingPunct="1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/>
              <a:t>Soláň</a:t>
            </a:r>
          </a:p>
        </p:txBody>
      </p:sp>
      <p:pic>
        <p:nvPicPr>
          <p:cNvPr id="27652" name="Picture 4" descr="Solan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47813" y="1433513"/>
            <a:ext cx="6624637" cy="42005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Razula</a:t>
            </a:r>
          </a:p>
        </p:txBody>
      </p:sp>
      <p:pic>
        <p:nvPicPr>
          <p:cNvPr id="29701" name="Picture 5" descr="Razula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69988" y="1600200"/>
            <a:ext cx="6804025" cy="4525963"/>
          </a:xfrm>
        </p:spPr>
      </p:pic>
      <p:sp>
        <p:nvSpPr>
          <p:cNvPr id="24579" name="Text Box 6"/>
          <p:cNvSpPr txBox="1">
            <a:spLocks noChangeArrowheads="1"/>
          </p:cNvSpPr>
          <p:nvPr/>
        </p:nvSpPr>
        <p:spPr bwMode="auto">
          <a:xfrm>
            <a:off x="539750" y="6165850"/>
            <a:ext cx="8135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Kohútka</a:t>
            </a:r>
          </a:p>
        </p:txBody>
      </p:sp>
      <p:pic>
        <p:nvPicPr>
          <p:cNvPr id="32773" name="Picture 5" descr="kohutka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1484313"/>
            <a:ext cx="7200900" cy="49641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Kyčerka</a:t>
            </a:r>
          </a:p>
        </p:txBody>
      </p:sp>
      <p:pic>
        <p:nvPicPr>
          <p:cNvPr id="37893" name="Picture 5" descr="kyčerka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258888" y="1341438"/>
            <a:ext cx="6624637" cy="44307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sz="2800"/>
          </a:p>
          <a:p>
            <a:pPr eaLnBrk="1" hangingPunct="1">
              <a:defRPr/>
            </a:pPr>
            <a:endParaRPr lang="cs-CZ" sz="2800"/>
          </a:p>
          <a:p>
            <a:pPr eaLnBrk="1" hangingPunct="1">
              <a:defRPr/>
            </a:pPr>
            <a:r>
              <a:rPr lang="cs-CZ" sz="2800"/>
              <a:t>Socha pohanského boha Radegasta na Radhošti</a:t>
            </a:r>
          </a:p>
        </p:txBody>
      </p:sp>
      <p:pic>
        <p:nvPicPr>
          <p:cNvPr id="39940" name="Picture 4" descr="Radegast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692150"/>
            <a:ext cx="4075113" cy="543401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49275"/>
            <a:ext cx="8291512" cy="557688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/>
              <a:t>Skanzen v Rožnově pod Radhoštěm</a:t>
            </a:r>
          </a:p>
          <a:p>
            <a:pPr eaLnBrk="1" hangingPunct="1">
              <a:defRPr/>
            </a:pPr>
            <a:endParaRPr lang="cs-CZ" dirty="0"/>
          </a:p>
          <a:p>
            <a:pPr lvl="1" eaLnBrk="1" hangingPunct="1">
              <a:defRPr/>
            </a:pPr>
            <a:r>
              <a:rPr lang="cs-CZ" dirty="0"/>
              <a:t>největší a nejstarší ve střední Evropě</a:t>
            </a:r>
          </a:p>
          <a:p>
            <a:pPr lvl="1" eaLnBrk="1" hangingPunct="1">
              <a:buFont typeface="Wingdings" pitchFamily="2" charset="2"/>
              <a:buNone/>
              <a:defRPr/>
            </a:pPr>
            <a:endParaRPr lang="cs-CZ" dirty="0"/>
          </a:p>
          <a:p>
            <a:pPr lvl="1" eaLnBrk="1" hangingPunct="1">
              <a:defRPr/>
            </a:pPr>
            <a:r>
              <a:rPr lang="cs-CZ" dirty="0"/>
              <a:t>asi stovka typických valašských staveb (lidových dřevěnic)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 descr="Skanzen-pod-Radhoštěm">
            <a:hlinkClick r:id="rId2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-757238" y="-196850"/>
            <a:ext cx="10082213" cy="7207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7" descr="skanzen-roznov-pod-radhostem-5a4">
            <a:hlinkClick r:id="rId2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-252413" y="-171450"/>
            <a:ext cx="9767888" cy="72723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5" descr="skanzen-roznov-pod-radhostem-7a1">
            <a:hlinkClick r:id="rId2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-323850" y="-171450"/>
            <a:ext cx="9791700" cy="73009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88913"/>
            <a:ext cx="8435975" cy="59372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sz="2800" dirty="0"/>
          </a:p>
          <a:p>
            <a:pPr eaLnBrk="1" hangingPunct="1">
              <a:defRPr/>
            </a:pPr>
            <a:r>
              <a:rPr lang="cs-CZ" sz="2800" dirty="0"/>
              <a:t>přehrada Bystřička (rekreace)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dirty="0"/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dirty="0"/>
          </a:p>
        </p:txBody>
      </p:sp>
      <p:pic>
        <p:nvPicPr>
          <p:cNvPr id="47108" name="Picture 4" descr="bystricka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331913" y="1628775"/>
            <a:ext cx="6337300" cy="47529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404813"/>
            <a:ext cx="8424862" cy="4525962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err="1" smtClean="0"/>
              <a:t>Pustevny</a:t>
            </a:r>
            <a:endParaRPr lang="cs-CZ" sz="2400" dirty="0" smtClean="0"/>
          </a:p>
          <a:p>
            <a:pPr lvl="1" eaLnBrk="1" hangingPunct="1">
              <a:defRPr/>
            </a:pPr>
            <a:r>
              <a:rPr lang="cs-CZ" sz="1600" dirty="0" smtClean="0"/>
              <a:t>horské rekreační, turistické a lyžařské středisko Beskyd  </a:t>
            </a:r>
          </a:p>
        </p:txBody>
      </p:sp>
      <p:pic>
        <p:nvPicPr>
          <p:cNvPr id="55300" name="Picture 4" descr="Poustevny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187450" y="1557338"/>
            <a:ext cx="6696075" cy="49768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Zábavný kvíz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000" i="1" dirty="0" smtClean="0"/>
              <a:t>Co nebo kdo je valaška?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a) dívka z Valašska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b) hůl se sekyrou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c) zbraň amerických indiánů </a:t>
            </a:r>
          </a:p>
          <a:p>
            <a:pPr lvl="1"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eaLnBrk="1" hangingPunct="1">
              <a:defRPr/>
            </a:pPr>
            <a:r>
              <a:rPr lang="cs-CZ" sz="2000" i="1" dirty="0" smtClean="0"/>
              <a:t>Co je to hvozd?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a) ocas divoké zvěře, název používaný mezi myslivci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b) prales nikým nesázený, neudržovaný les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c) ocas lišky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000" i="1" dirty="0" smtClean="0"/>
              <a:t>Kdo to byl Radegast?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a) vládce vodníků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b) léčivá rostlina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c) pohanský bůh</a:t>
            </a:r>
          </a:p>
          <a:p>
            <a:pPr lvl="1"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eaLnBrk="1" hangingPunct="1">
              <a:defRPr/>
            </a:pPr>
            <a:r>
              <a:rPr lang="cs-CZ" sz="2000" i="1" dirty="0" smtClean="0"/>
              <a:t>Co je to kleč?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a) trest pro zlobivé dítě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b) zakrslá borovice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c) zvíře</a:t>
            </a:r>
          </a:p>
          <a:p>
            <a:pPr eaLnBrk="1" hangingPunct="1"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1600" dirty="0" smtClean="0">
                <a:hlinkClick r:id="rId2"/>
              </a:rPr>
              <a:t>http</a:t>
            </a:r>
            <a:r>
              <a:rPr lang="cs-CZ" sz="1600" dirty="0" smtClean="0">
                <a:hlinkClick r:id="rId2"/>
              </a:rPr>
              <a:t>://www.kr-zlinsky.cz</a:t>
            </a:r>
            <a:r>
              <a:rPr lang="cs-CZ" sz="1600" dirty="0" smtClean="0">
                <a:hlinkClick r:id="rId2"/>
              </a:rPr>
              <a:t>/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>
                <a:hlinkClick r:id="rId3"/>
              </a:rPr>
              <a:t>www.solansedlo.cz</a:t>
            </a:r>
            <a:r>
              <a:rPr lang="cs-CZ" sz="1600" dirty="0" smtClean="0">
                <a:hlinkClick r:id="rId3"/>
              </a:rPr>
              <a:t>/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www.ceske-sjezdovky.cz/stredisko/90_razula.html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www.kycerka.cz/zima_sjezdovky.php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cs.wikipedia.org/wiki/Radegast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>
                <a:hlinkClick r:id="rId7"/>
              </a:rPr>
              <a:t>http://www.vyletnik.cz/mistopisny-rejstrik/severni-morava/moravskoslezske-beskydy/6673-skanzen-roznov-pod-radhostem</a:t>
            </a:r>
            <a:r>
              <a:rPr lang="cs-CZ" sz="1600" dirty="0" smtClean="0">
                <a:hlinkClick r:id="rId7"/>
              </a:rPr>
              <a:t>/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>
                <a:hlinkClick r:id="rId8"/>
              </a:rPr>
              <a:t>http://kotrla.com/pmpro/index.php/site/comments/pehrada_bystika_kulturn_pamtkou</a:t>
            </a:r>
            <a:r>
              <a:rPr lang="cs-CZ" sz="1600" dirty="0" smtClean="0">
                <a:hlinkClick r:id="rId8"/>
              </a:rPr>
              <a:t>/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>
                <a:hlinkClick r:id="rId9"/>
              </a:rPr>
              <a:t>http://mordrezia.blog.cz/1001/vylet-do-beskyd-na-pustevny-na-ledove-kralovstvi</a:t>
            </a:r>
            <a:endParaRPr lang="cs-CZ" sz="1600" dirty="0" smtClean="0"/>
          </a:p>
          <a:p>
            <a:pPr eaLnBrk="1" hangingPunct="1"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405</TotalTime>
  <Words>226</Words>
  <Application>Microsoft Office PowerPoint</Application>
  <PresentationFormat>Předvádění na obrazovce (4:3)</PresentationFormat>
  <Paragraphs>72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Ripple</vt:lpstr>
      <vt:lpstr>Prezentace aplikace PowerPoint</vt:lpstr>
      <vt:lpstr>Vsetínsko</vt:lpstr>
      <vt:lpstr>Prezentace aplikace PowerPoint</vt:lpstr>
      <vt:lpstr>Města</vt:lpstr>
      <vt:lpstr>Zajímavá místa</vt:lpstr>
      <vt:lpstr>Soláň</vt:lpstr>
      <vt:lpstr>Razula</vt:lpstr>
      <vt:lpstr>Kohútka</vt:lpstr>
      <vt:lpstr>Kyčerka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Zábavný kvíz</vt:lpstr>
      <vt:lpstr>Zdroje informací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Drgáčová Iva</cp:lastModifiedBy>
  <cp:revision>44</cp:revision>
  <dcterms:created xsi:type="dcterms:W3CDTF">2011-06-20T10:40:08Z</dcterms:created>
  <dcterms:modified xsi:type="dcterms:W3CDTF">2013-05-12T15:31:29Z</dcterms:modified>
</cp:coreProperties>
</file>