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60" r:id="rId4"/>
    <p:sldId id="261" r:id="rId5"/>
    <p:sldId id="262" r:id="rId6"/>
    <p:sldId id="263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FF33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8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E1CB86-E1EE-4330-B7C2-A9405A83B4EC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7AF4E8-E49A-4C30-9CF5-D9F564F115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857336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E1CB86-E1EE-4330-B7C2-A9405A83B4EC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7AF4E8-E49A-4C30-9CF5-D9F564F115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786070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E1CB86-E1EE-4330-B7C2-A9405A83B4EC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7AF4E8-E49A-4C30-9CF5-D9F564F115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043994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E1CB86-E1EE-4330-B7C2-A9405A83B4EC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7AF4E8-E49A-4C30-9CF5-D9F564F115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563525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E1CB86-E1EE-4330-B7C2-A9405A83B4EC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7AF4E8-E49A-4C30-9CF5-D9F564F115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626989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E1CB86-E1EE-4330-B7C2-A9405A83B4EC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7AF4E8-E49A-4C30-9CF5-D9F564F115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833585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E1CB86-E1EE-4330-B7C2-A9405A83B4EC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7AF4E8-E49A-4C30-9CF5-D9F564F115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881151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E1CB86-E1EE-4330-B7C2-A9405A83B4EC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7AF4E8-E49A-4C30-9CF5-D9F564F115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054005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E1CB86-E1EE-4330-B7C2-A9405A83B4EC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7AF4E8-E49A-4C30-9CF5-D9F564F115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62991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E1CB86-E1EE-4330-B7C2-A9405A83B4EC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7AF4E8-E49A-4C30-9CF5-D9F564F115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50877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E1CB86-E1EE-4330-B7C2-A9405A83B4EC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7AF4E8-E49A-4C30-9CF5-D9F564F115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447472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7E1CB86-E1EE-4330-B7C2-A9405A83B4EC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7AF4E8-E49A-4C30-9CF5-D9F564F115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35651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440401"/>
            <a:ext cx="5762625" cy="1409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286000" y="2551837"/>
            <a:ext cx="4572000" cy="2246769"/>
          </a:xfrm>
          <a:prstGeom prst="rect">
            <a:avLst/>
          </a:prstGeom>
        </p:spPr>
        <p:txBody>
          <a:bodyPr>
            <a:spAutoFit/>
          </a:bodyPr>
          <a:lstStyle/>
          <a:p>
            <a:pPr lvl="0" algn="ctr" fontAlgn="base">
              <a:spcBef>
                <a:spcPct val="0"/>
              </a:spcBef>
              <a:spcAft>
                <a:spcPct val="0"/>
              </a:spcAft>
            </a:pP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rgbClr val="000096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Základní škola a Mateřská škola Libáň, okres Jičín</a:t>
            </a:r>
          </a:p>
          <a:p>
            <a:pPr lvl="0" algn="ctr" fontAlgn="base">
              <a:spcBef>
                <a:spcPct val="0"/>
              </a:spcBef>
              <a:spcAft>
                <a:spcPct val="0"/>
              </a:spcAft>
            </a:pPr>
            <a:endParaRPr kumimoji="0" lang="cs-CZ" sz="3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rgbClr val="000096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Moderní škola 2010</a:t>
            </a: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rgbClr val="000096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VY_32_INOVACE_E 12/08-Šestinedělí</a:t>
            </a: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929173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476672"/>
            <a:ext cx="7772400" cy="1656184"/>
          </a:xfrm>
          <a:solidFill>
            <a:schemeClr val="accent4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Šestinedělí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60798" y="2636912"/>
            <a:ext cx="6400800" cy="1440160"/>
          </a:xfrm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Pracovní výchova – dívky 9.tř.</a:t>
            </a:r>
          </a:p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Prezentace č.8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55117" y="4607566"/>
            <a:ext cx="2141559" cy="15881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Výbuch 1 3"/>
          <p:cNvSpPr/>
          <p:nvPr/>
        </p:nvSpPr>
        <p:spPr>
          <a:xfrm>
            <a:off x="6948264" y="4797152"/>
            <a:ext cx="914400" cy="914400"/>
          </a:xfrm>
          <a:prstGeom prst="irregularSeal1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ýbuch 1 4"/>
          <p:cNvSpPr/>
          <p:nvPr/>
        </p:nvSpPr>
        <p:spPr>
          <a:xfrm>
            <a:off x="1232248" y="4797152"/>
            <a:ext cx="914400" cy="914400"/>
          </a:xfrm>
          <a:prstGeom prst="irregularSeal1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887430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66FF33"/>
          </a:solidFill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Šestinedělí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>
            <a:normAutofit fontScale="92500" lnSpcReduction="20000"/>
          </a:bodyPr>
          <a:lstStyle/>
          <a:p>
            <a:pPr>
              <a:buFontTx/>
              <a:buChar char="-"/>
            </a:pPr>
            <a:r>
              <a:rPr lang="cs-CZ" dirty="0" smtClean="0"/>
              <a:t>je to poporodní období, které začíná porodem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placenty a trvá přibližně šest týdnů</a:t>
            </a:r>
          </a:p>
          <a:p>
            <a:pPr>
              <a:buFontTx/>
              <a:buChar char="-"/>
            </a:pPr>
            <a:r>
              <a:rPr lang="cs-CZ" dirty="0" smtClean="0"/>
              <a:t>dochází k hojení poranění vzniklých během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porodu</a:t>
            </a:r>
          </a:p>
          <a:p>
            <a:pPr>
              <a:buFontTx/>
              <a:buChar char="-"/>
            </a:pPr>
            <a:r>
              <a:rPr lang="cs-CZ" dirty="0" smtClean="0"/>
              <a:t>nutné dodržovat intimní hygienu</a:t>
            </a:r>
          </a:p>
          <a:p>
            <a:pPr>
              <a:buFontTx/>
              <a:buChar char="-"/>
            </a:pPr>
            <a:r>
              <a:rPr lang="cs-CZ" dirty="0" smtClean="0"/>
              <a:t>největší změny nastávají na </a:t>
            </a:r>
            <a:r>
              <a:rPr lang="cs-CZ" dirty="0" smtClean="0"/>
              <a:t>děloze (dochází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k tzv. zavinování dělohy)</a:t>
            </a:r>
          </a:p>
          <a:p>
            <a:pPr>
              <a:buFontTx/>
              <a:buChar char="-"/>
            </a:pPr>
            <a:r>
              <a:rPr lang="cs-CZ" dirty="0" smtClean="0"/>
              <a:t>děloha se zavinuje, zmenšuje</a:t>
            </a:r>
          </a:p>
          <a:p>
            <a:pPr marL="0" indent="0">
              <a:buNone/>
            </a:pPr>
            <a:r>
              <a:rPr lang="cs-CZ" dirty="0" smtClean="0"/>
              <a:t>-   k jejímu rychlému zavinutí napomáhá kojení</a:t>
            </a:r>
          </a:p>
        </p:txBody>
      </p:sp>
    </p:spTree>
    <p:extLst>
      <p:ext uri="{BB962C8B-B14F-4D97-AF65-F5344CB8AC3E}">
        <p14:creationId xmlns:p14="http://schemas.microsoft.com/office/powerpoint/2010/main" xmlns="" val="26189874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620688"/>
            <a:ext cx="7848872" cy="5433467"/>
          </a:xfrm>
          <a:gradFill flip="none" rotWithShape="1">
            <a:gsLst>
              <a:gs pos="0">
                <a:schemeClr val="accent3">
                  <a:shade val="30000"/>
                  <a:satMod val="115000"/>
                </a:schemeClr>
              </a:gs>
              <a:gs pos="50000">
                <a:schemeClr val="accent3">
                  <a:shade val="67500"/>
                  <a:satMod val="115000"/>
                </a:schemeClr>
              </a:gs>
              <a:gs pos="100000">
                <a:schemeClr val="accent3">
                  <a:shade val="100000"/>
                  <a:satMod val="115000"/>
                </a:schemeClr>
              </a:gs>
            </a:gsLst>
            <a:lin ang="18900000" scaled="1"/>
            <a:tileRect/>
          </a:gradFill>
        </p:spPr>
        <p:txBody>
          <a:bodyPr/>
          <a:lstStyle/>
          <a:p>
            <a:pPr>
              <a:buFontTx/>
              <a:buChar char="-"/>
            </a:pPr>
            <a:r>
              <a:rPr lang="cs-CZ" dirty="0" smtClean="0"/>
              <a:t>z dělohy odcházejí tzv. </a:t>
            </a:r>
            <a:r>
              <a:rPr lang="cs-CZ" b="1" dirty="0" smtClean="0"/>
              <a:t>očistky </a:t>
            </a:r>
            <a:r>
              <a:rPr lang="cs-CZ" dirty="0" smtClean="0"/>
              <a:t>(</a:t>
            </a:r>
            <a:r>
              <a:rPr lang="cs-CZ" dirty="0" smtClean="0"/>
              <a:t>první dny krvavá, později hlenovitě vodnatá tekutina</a:t>
            </a:r>
          </a:p>
          <a:p>
            <a:pPr>
              <a:buFontTx/>
              <a:buChar char="-"/>
            </a:pPr>
            <a:r>
              <a:rPr lang="cs-CZ" dirty="0" smtClean="0"/>
              <a:t>porodní trhlinky se hojí, pochva se zmenšuje</a:t>
            </a:r>
          </a:p>
          <a:p>
            <a:pPr>
              <a:buFontTx/>
              <a:buChar char="-"/>
            </a:pPr>
            <a:r>
              <a:rPr lang="cs-CZ" dirty="0" smtClean="0"/>
              <a:t>břišní svalstvo je ochablé, je vhodný </a:t>
            </a:r>
            <a:r>
              <a:rPr lang="cs-CZ" b="1" dirty="0" smtClean="0"/>
              <a:t>speciální </a:t>
            </a:r>
            <a:r>
              <a:rPr lang="cs-CZ" b="1" dirty="0" smtClean="0"/>
              <a:t>tělocvik </a:t>
            </a:r>
            <a:r>
              <a:rPr lang="cs-CZ" dirty="0" smtClean="0"/>
              <a:t>(</a:t>
            </a:r>
            <a:r>
              <a:rPr lang="cs-CZ" dirty="0" smtClean="0"/>
              <a:t>24 hodin po porodu)</a:t>
            </a:r>
          </a:p>
          <a:p>
            <a:pPr>
              <a:buFontTx/>
              <a:buChar char="-"/>
            </a:pPr>
            <a:r>
              <a:rPr lang="cs-CZ" dirty="0" smtClean="0"/>
              <a:t>nedělka bývá v prvních dnech po porodu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unavená  - důležitý je proto odpočinek a</a:t>
            </a:r>
          </a:p>
          <a:p>
            <a:pPr marL="0" indent="0">
              <a:buNone/>
            </a:pPr>
            <a:r>
              <a:rPr lang="cs-CZ" dirty="0" smtClean="0"/>
              <a:t>   </a:t>
            </a:r>
            <a:r>
              <a:rPr lang="cs-CZ" dirty="0" smtClean="0"/>
              <a:t>spánek (</a:t>
            </a:r>
            <a:r>
              <a:rPr lang="cs-CZ" dirty="0" smtClean="0"/>
              <a:t>načerpání tělesných a duševních sil)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174267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50"/>
          </a:solidFill>
        </p:spPr>
        <p:txBody>
          <a:bodyPr/>
          <a:lstStyle/>
          <a:p>
            <a:r>
              <a:rPr lang="cs-CZ" dirty="0" smtClean="0"/>
              <a:t>Tvorba mléka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844824"/>
            <a:ext cx="8712968" cy="4608512"/>
          </a:xfrm>
          <a:gradFill flip="none" rotWithShape="1">
            <a:gsLst>
              <a:gs pos="0">
                <a:schemeClr val="accent4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4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4">
                  <a:lumMod val="60000"/>
                  <a:lumOff val="40000"/>
                  <a:shade val="100000"/>
                  <a:satMod val="115000"/>
                </a:schemeClr>
              </a:gs>
            </a:gsLst>
            <a:lin ang="18900000" scaled="1"/>
            <a:tileRect/>
          </a:gradFill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cs-CZ" dirty="0" smtClean="0"/>
              <a:t>      </a:t>
            </a:r>
          </a:p>
          <a:p>
            <a:pPr marL="0" indent="0">
              <a:buNone/>
            </a:pPr>
            <a:r>
              <a:rPr lang="cs-CZ" sz="9600" dirty="0"/>
              <a:t> </a:t>
            </a:r>
            <a:r>
              <a:rPr lang="cs-CZ" sz="9600" dirty="0" smtClean="0"/>
              <a:t>           </a:t>
            </a:r>
            <a:r>
              <a:rPr lang="cs-CZ" sz="9600" b="1" u="sng" dirty="0" smtClean="0"/>
              <a:t>U šestinedělky nastávají </a:t>
            </a:r>
            <a:r>
              <a:rPr lang="cs-CZ" sz="9600" b="1" u="sng" dirty="0" smtClean="0"/>
              <a:t>změny:</a:t>
            </a:r>
            <a:endParaRPr lang="cs-CZ" sz="9600" b="1" u="sng" dirty="0" smtClean="0"/>
          </a:p>
          <a:p>
            <a:pPr marL="0" indent="0">
              <a:buNone/>
            </a:pPr>
            <a:endParaRPr lang="cs-CZ" sz="9600" b="1" u="sng" dirty="0" smtClean="0"/>
          </a:p>
          <a:p>
            <a:pPr>
              <a:buFontTx/>
              <a:buChar char="-"/>
            </a:pPr>
            <a:r>
              <a:rPr lang="cs-CZ" sz="9600" dirty="0" smtClean="0"/>
              <a:t>příprava mléčných žláz na kojení</a:t>
            </a:r>
          </a:p>
          <a:p>
            <a:pPr>
              <a:buFontTx/>
              <a:buChar char="-"/>
            </a:pPr>
            <a:r>
              <a:rPr lang="cs-CZ" sz="9600" dirty="0" smtClean="0"/>
              <a:t>v průběhu těhotenství žlázy vylučují řídkou tekutinu zvanou  </a:t>
            </a:r>
            <a:r>
              <a:rPr lang="cs-CZ" sz="9600" b="1" dirty="0" smtClean="0"/>
              <a:t>mlezivo</a:t>
            </a:r>
          </a:p>
          <a:p>
            <a:pPr>
              <a:buFontTx/>
              <a:buChar char="-"/>
            </a:pPr>
            <a:r>
              <a:rPr lang="cs-CZ" sz="9600" dirty="0" smtClean="0"/>
              <a:t>vylučování mleziva pokračuje v prvních dnech</a:t>
            </a:r>
          </a:p>
          <a:p>
            <a:pPr marL="0" indent="0">
              <a:buNone/>
            </a:pPr>
            <a:r>
              <a:rPr lang="cs-CZ" sz="9600" dirty="0"/>
              <a:t> </a:t>
            </a:r>
            <a:r>
              <a:rPr lang="cs-CZ" sz="9600" dirty="0" smtClean="0"/>
              <a:t>    po porodu</a:t>
            </a:r>
          </a:p>
          <a:p>
            <a:pPr>
              <a:buFontTx/>
              <a:buChar char="-"/>
            </a:pPr>
            <a:r>
              <a:rPr lang="cs-CZ" sz="9600" dirty="0" smtClean="0"/>
              <a:t>mlezivo se stává první stravou pro kojence,</a:t>
            </a:r>
          </a:p>
          <a:p>
            <a:pPr marL="0" indent="0">
              <a:buNone/>
            </a:pPr>
            <a:r>
              <a:rPr lang="cs-CZ" sz="9600" dirty="0"/>
              <a:t> </a:t>
            </a:r>
            <a:r>
              <a:rPr lang="cs-CZ" sz="9600" dirty="0" smtClean="0"/>
              <a:t>    pročistí jeho zažívací ústrojí</a:t>
            </a:r>
          </a:p>
          <a:p>
            <a:pPr>
              <a:buFontTx/>
              <a:buChar char="-"/>
            </a:pPr>
            <a:r>
              <a:rPr lang="cs-CZ" sz="9600" dirty="0" smtClean="0"/>
              <a:t>kolem třetího dne po porodu se prsy zduří a mlezivo se začne</a:t>
            </a:r>
          </a:p>
          <a:p>
            <a:pPr marL="0" indent="0">
              <a:buNone/>
            </a:pPr>
            <a:r>
              <a:rPr lang="cs-CZ" sz="9600" dirty="0" smtClean="0"/>
              <a:t>     měnit v hustou bělavou tekutinu – </a:t>
            </a:r>
            <a:r>
              <a:rPr lang="cs-CZ" sz="9600" b="1" dirty="0" smtClean="0"/>
              <a:t>mateřské mléko</a:t>
            </a:r>
            <a:endParaRPr lang="cs-CZ" sz="9600" b="1" dirty="0"/>
          </a:p>
          <a:p>
            <a:pPr>
              <a:buFontTx/>
              <a:buChar char="-"/>
            </a:pPr>
            <a:endParaRPr lang="cs-CZ" sz="6000" dirty="0" smtClean="0"/>
          </a:p>
          <a:p>
            <a:pPr marL="0" indent="0">
              <a:buNone/>
            </a:pPr>
            <a:r>
              <a:rPr lang="cs-CZ" sz="6000" dirty="0" smtClean="0"/>
              <a:t>          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811086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760640"/>
          </a:xfrm>
          <a:gradFill flip="none" rotWithShape="1">
            <a:gsLst>
              <a:gs pos="0">
                <a:srgbClr val="92D050">
                  <a:shade val="30000"/>
                  <a:satMod val="115000"/>
                </a:srgbClr>
              </a:gs>
              <a:gs pos="50000">
                <a:srgbClr val="92D050">
                  <a:shade val="67500"/>
                  <a:satMod val="115000"/>
                </a:srgbClr>
              </a:gs>
              <a:gs pos="100000">
                <a:srgbClr val="92D050">
                  <a:shade val="100000"/>
                  <a:satMod val="115000"/>
                </a:srgbClr>
              </a:gs>
            </a:gsLst>
            <a:lin ang="8100000" scaled="1"/>
            <a:tileRect/>
          </a:gradFill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Po skončení šestinedělí má žena navštívit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ženského lékaře, aby zkontroloval, zda se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organizmus vrátil do původního stavu.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Pohlavní styk je možný po zhojení porodních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poranění a po ústupu krvácení, optimálně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po šestinedělí.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Zvolit včas vhodnou antikoncepci.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85658279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124</TotalTime>
  <Words>255</Words>
  <Application>Microsoft Office PowerPoint</Application>
  <PresentationFormat>Předvádění na obrazovce (4:3)</PresentationFormat>
  <Paragraphs>48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Snímek 1</vt:lpstr>
      <vt:lpstr>Šestinedělí</vt:lpstr>
      <vt:lpstr>Šestinedělí</vt:lpstr>
      <vt:lpstr>Snímek 4</vt:lpstr>
      <vt:lpstr>Tvorba mléka</vt:lpstr>
      <vt:lpstr>Snímek 6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Ivana Matasová</dc:creator>
  <cp:lastModifiedBy>expert</cp:lastModifiedBy>
  <cp:revision>15</cp:revision>
  <dcterms:created xsi:type="dcterms:W3CDTF">2011-03-30T11:35:59Z</dcterms:created>
  <dcterms:modified xsi:type="dcterms:W3CDTF">2012-03-16T08:37:32Z</dcterms:modified>
</cp:coreProperties>
</file>