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FB906A1-91A8-4C9C-B88C-78CE90AC20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88B6820-DE76-475F-8F50-04BCB7B5CC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zdravi/Vyukove-tabulky/Prvni-pomoc-Otrava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STOPKOVÝTRUSNÉ HOUBY</a:t>
            </a:r>
            <a:endParaRPr lang="cs-CZ" sz="4000" dirty="0"/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051720" y="6165304"/>
            <a:ext cx="2872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71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Stopkovýtrusné houby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Podhoubí </a:t>
            </a:r>
            <a:r>
              <a:rPr lang="cs-CZ" sz="2800" dirty="0" smtClean="0"/>
              <a:t>= mikroskopická houbová vlákna (vlastní tělo houby)</a:t>
            </a:r>
          </a:p>
          <a:p>
            <a:r>
              <a:rPr lang="cs-CZ" sz="2800" b="1" dirty="0" smtClean="0"/>
              <a:t>Plodnice </a:t>
            </a:r>
            <a:r>
              <a:rPr lang="cs-CZ" sz="2800" b="1" dirty="0" smtClean="0"/>
              <a:t>–</a:t>
            </a:r>
            <a:r>
              <a:rPr lang="cs-CZ" sz="2800" dirty="0" smtClean="0"/>
              <a:t> </a:t>
            </a:r>
            <a:r>
              <a:rPr lang="cs-CZ" sz="2800" dirty="0" smtClean="0"/>
              <a:t>vzniká na podhoubí </a:t>
            </a:r>
          </a:p>
          <a:p>
            <a:pPr marL="0" indent="0">
              <a:buNone/>
            </a:pPr>
            <a:r>
              <a:rPr lang="cs-CZ" sz="2800" b="1" dirty="0" smtClean="0"/>
              <a:t>   - </a:t>
            </a:r>
            <a:r>
              <a:rPr lang="cs-CZ" sz="2800" dirty="0" smtClean="0"/>
              <a:t>zde na stopkách vznikají </a:t>
            </a:r>
            <a:r>
              <a:rPr lang="cs-CZ" sz="2800" u="sng" dirty="0" smtClean="0"/>
              <a:t>výtrusy</a:t>
            </a:r>
            <a:r>
              <a:rPr lang="cs-CZ" sz="2800" b="1" dirty="0" smtClean="0"/>
              <a:t>                                                                                               </a:t>
            </a:r>
            <a:endParaRPr lang="cs-CZ" sz="2800" b="1" dirty="0"/>
          </a:p>
        </p:txBody>
      </p:sp>
      <p:pic>
        <p:nvPicPr>
          <p:cNvPr id="1026" name="Picture 2" descr="C:\Users\malkova\AppData\Local\Microsoft\Windows\Temporary Internet Files\Content.IE5\M9N1FTQV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304" y="4137698"/>
            <a:ext cx="2736304" cy="231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lkova\AppData\Local\Microsoft\Windows\Temporary Internet Files\Content.IE5\R89TAV2Z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981"/>
            <a:ext cx="2148051" cy="247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36075" y="6134124"/>
            <a:ext cx="14523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8094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Stavba plodnice hub</a:t>
            </a:r>
            <a:endParaRPr lang="cs-CZ" sz="4000" u="sng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845" y="2052580"/>
            <a:ext cx="3900620" cy="320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53583" y="210990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klobouk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24432" y="371107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třeň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321" y="3075859"/>
            <a:ext cx="19263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plodnice</a:t>
            </a:r>
            <a:endParaRPr lang="cs-CZ" sz="2800" dirty="0"/>
          </a:p>
        </p:txBody>
      </p:sp>
      <p:sp>
        <p:nvSpPr>
          <p:cNvPr id="11" name="Levá složená závorka 10"/>
          <p:cNvSpPr/>
          <p:nvPr/>
        </p:nvSpPr>
        <p:spPr>
          <a:xfrm>
            <a:off x="2096395" y="2052580"/>
            <a:ext cx="380510" cy="2569777"/>
          </a:xfrm>
          <a:prstGeom prst="leftBrace">
            <a:avLst/>
          </a:prstGeom>
          <a:ln w="28575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70320" y="4850770"/>
            <a:ext cx="2905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podhoubí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096395" y="5112380"/>
            <a:ext cx="1008112" cy="1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3923928" y="3816157"/>
            <a:ext cx="1050656" cy="156528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8" idx="1"/>
          </p:cNvCxnSpPr>
          <p:nvPr/>
        </p:nvCxnSpPr>
        <p:spPr>
          <a:xfrm flipH="1">
            <a:off x="4618551" y="2371516"/>
            <a:ext cx="1035032" cy="150613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79884" y="2633126"/>
            <a:ext cx="577527" cy="402815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372200" y="3035941"/>
            <a:ext cx="2448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spodní strana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rourky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lupeny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36067" y="5304483"/>
            <a:ext cx="16772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0273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 animBg="1"/>
      <p:bldP spid="12" grpId="0"/>
      <p:bldP spid="2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Lupenaté houby</a:t>
            </a:r>
            <a:endParaRPr lang="cs-CZ" sz="3600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955" y="2176339"/>
            <a:ext cx="2232248" cy="2907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674" y="2180887"/>
            <a:ext cx="2160240" cy="2912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58522" y="198490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klobouk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30143" y="406033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třeň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4988" y="3616685"/>
            <a:ext cx="1155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5626" y="3034502"/>
            <a:ext cx="1186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lupeny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508643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pochva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84826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závoj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800" y="395783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plachetka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50810" y="1052735"/>
            <a:ext cx="2769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Zbytky plachetky na klobouku</a:t>
            </a:r>
            <a:endParaRPr lang="cs-CZ" sz="24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971600" y="4309182"/>
            <a:ext cx="504056" cy="631986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1"/>
          </p:cNvCxnSpPr>
          <p:nvPr/>
        </p:nvCxnSpPr>
        <p:spPr>
          <a:xfrm flipH="1">
            <a:off x="2483768" y="2215739"/>
            <a:ext cx="974754" cy="230832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4" idx="3"/>
          </p:cNvCxnSpPr>
          <p:nvPr/>
        </p:nvCxnSpPr>
        <p:spPr>
          <a:xfrm>
            <a:off x="4826674" y="2215739"/>
            <a:ext cx="897454" cy="230832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7" idx="1"/>
          </p:cNvCxnSpPr>
          <p:nvPr/>
        </p:nvCxnSpPr>
        <p:spPr>
          <a:xfrm flipH="1" flipV="1">
            <a:off x="2771800" y="2852936"/>
            <a:ext cx="723826" cy="412399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3"/>
          </p:cNvCxnSpPr>
          <p:nvPr/>
        </p:nvCxnSpPr>
        <p:spPr>
          <a:xfrm flipV="1">
            <a:off x="4682391" y="2852936"/>
            <a:ext cx="897721" cy="412399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1"/>
          </p:cNvCxnSpPr>
          <p:nvPr/>
        </p:nvCxnSpPr>
        <p:spPr>
          <a:xfrm flipH="1" flipV="1">
            <a:off x="2483768" y="3265336"/>
            <a:ext cx="1081220" cy="582182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6" idx="3"/>
          </p:cNvCxnSpPr>
          <p:nvPr/>
        </p:nvCxnSpPr>
        <p:spPr>
          <a:xfrm flipV="1">
            <a:off x="4720208" y="3265334"/>
            <a:ext cx="1003920" cy="582184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5" idx="1"/>
          </p:cNvCxnSpPr>
          <p:nvPr/>
        </p:nvCxnSpPr>
        <p:spPr>
          <a:xfrm flipH="1" flipV="1">
            <a:off x="2393326" y="4060334"/>
            <a:ext cx="1336817" cy="230833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499992" y="3957833"/>
            <a:ext cx="1224136" cy="351350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2" name="Přímá spojnice se šipkou 3071"/>
          <p:cNvCxnSpPr/>
          <p:nvPr/>
        </p:nvCxnSpPr>
        <p:spPr>
          <a:xfrm flipV="1">
            <a:off x="4986046" y="4625176"/>
            <a:ext cx="738082" cy="692095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6" name="Přímá spojnice se šipkou 3075"/>
          <p:cNvCxnSpPr/>
          <p:nvPr/>
        </p:nvCxnSpPr>
        <p:spPr>
          <a:xfrm flipH="1">
            <a:off x="6804248" y="4309182"/>
            <a:ext cx="539552" cy="230833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8" name="Přímá spojnice se šipkou 3077"/>
          <p:cNvCxnSpPr/>
          <p:nvPr/>
        </p:nvCxnSpPr>
        <p:spPr>
          <a:xfrm flipH="1">
            <a:off x="6050810" y="1883732"/>
            <a:ext cx="609422" cy="562839"/>
          </a:xfrm>
          <a:prstGeom prst="straightConnector1">
            <a:avLst/>
          </a:prstGeom>
          <a:ln w="2857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6050810" y="5309932"/>
            <a:ext cx="197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9807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Rozmnožování hub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povrchu lupenů nebo uvnitř rourek je </a:t>
            </a:r>
            <a:r>
              <a:rPr lang="cs-CZ" sz="3200" b="1" dirty="0" smtClean="0"/>
              <a:t>výtrusorodé rouško</a:t>
            </a:r>
            <a:r>
              <a:rPr lang="cs-CZ" sz="3200" dirty="0" smtClean="0"/>
              <a:t> </a:t>
            </a:r>
            <a:r>
              <a:rPr lang="cs-CZ" sz="3200" dirty="0" smtClean="0">
                <a:sym typeface="Wingdings 3"/>
              </a:rPr>
              <a:t></a:t>
            </a:r>
            <a:r>
              <a:rPr lang="cs-CZ" sz="3200" dirty="0" smtClean="0"/>
              <a:t> zde se tvoří </a:t>
            </a:r>
            <a:r>
              <a:rPr lang="cs-CZ" sz="3200" b="1" dirty="0" smtClean="0"/>
              <a:t>výtrusy</a:t>
            </a:r>
            <a:r>
              <a:rPr lang="cs-CZ" sz="3200" dirty="0" smtClean="0"/>
              <a:t> </a:t>
            </a:r>
            <a:r>
              <a:rPr lang="cs-CZ" sz="3200" dirty="0" smtClean="0">
                <a:sym typeface="Wingdings 3"/>
              </a:rPr>
              <a:t></a:t>
            </a:r>
            <a:r>
              <a:rPr lang="cs-CZ" sz="3200" dirty="0" smtClean="0"/>
              <a:t> po dozrání vypadnou – na vhodném podkladu vyklíčí </a:t>
            </a:r>
            <a:r>
              <a:rPr lang="cs-CZ" sz="3200" dirty="0" smtClean="0">
                <a:sym typeface="Wingdings 3"/>
              </a:rPr>
              <a:t> </a:t>
            </a:r>
            <a:r>
              <a:rPr lang="cs-CZ" sz="3200" b="1" dirty="0" smtClean="0">
                <a:sym typeface="Wingdings 3"/>
              </a:rPr>
              <a:t>podhoubí</a:t>
            </a:r>
            <a:r>
              <a:rPr lang="cs-CZ" sz="3200" dirty="0" smtClean="0">
                <a:sym typeface="Wingdings 3"/>
              </a:rPr>
              <a:t>  </a:t>
            </a:r>
            <a:r>
              <a:rPr lang="cs-CZ" sz="3200" b="1" dirty="0" smtClean="0">
                <a:sym typeface="Wingdings 3"/>
              </a:rPr>
              <a:t>plodnice</a:t>
            </a:r>
            <a:r>
              <a:rPr lang="cs-CZ" sz="3200" dirty="0" smtClean="0">
                <a:sym typeface="Wingdings 3"/>
              </a:rPr>
              <a:t>  nové výtrusy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0909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Mykorhiza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= symbióza hub s kořeny stromů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h</a:t>
            </a:r>
            <a:r>
              <a:rPr lang="cs-CZ" sz="2800" dirty="0" smtClean="0"/>
              <a:t>ouba pomáhá rostlině přijímat vodu a na oplátku si bere od rostliny potřebné organické látky</a:t>
            </a:r>
          </a:p>
          <a:p>
            <a:endParaRPr lang="cs-CZ" sz="2800" dirty="0" smtClean="0"/>
          </a:p>
          <a:p>
            <a:r>
              <a:rPr lang="cs-CZ" sz="2800" dirty="0"/>
              <a:t>n</a:t>
            </a:r>
            <a:r>
              <a:rPr lang="cs-CZ" sz="2800" dirty="0" smtClean="0"/>
              <a:t>apř.:</a:t>
            </a:r>
          </a:p>
          <a:p>
            <a:pPr lvl="1">
              <a:buClrTx/>
              <a:buSzPct val="100000"/>
              <a:buFont typeface="Century Schoolbook" pitchFamily="18" charset="0"/>
              <a:buChar char="-"/>
            </a:pPr>
            <a:r>
              <a:rPr lang="cs-CZ" sz="2800" dirty="0" smtClean="0"/>
              <a:t>kozák březový</a:t>
            </a:r>
          </a:p>
          <a:p>
            <a:pPr lvl="1">
              <a:buClrTx/>
              <a:buSzPct val="100000"/>
              <a:buFont typeface="Century Schoolbook" pitchFamily="18" charset="0"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louzek modřínový</a:t>
            </a:r>
          </a:p>
          <a:p>
            <a:pPr lvl="1">
              <a:buClrTx/>
              <a:buSzPct val="100000"/>
              <a:buFont typeface="Century Schoolbook" pitchFamily="18" charset="0"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řemenáč osikový</a:t>
            </a:r>
          </a:p>
          <a:p>
            <a:pPr>
              <a:buClrTx/>
              <a:buSzPct val="100000"/>
              <a:buFont typeface="Century Schoolbook" pitchFamily="18" charset="0"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75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Dělení hub podle poživatelnosti: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cs-CZ" sz="2800" dirty="0" smtClean="0"/>
              <a:t>Jedlé – např. hřib smrkový, bedla jedlá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Nejedlé – např. hřib žlučový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Jedovaté – viz obrázky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5550" y="601231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83142"/>
            <a:ext cx="4282833" cy="1486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4857387"/>
            <a:ext cx="4282833" cy="1483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951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Otrava houbami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20272" y="5835962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8028384" cy="2978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797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9094" y="2492896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</a:rPr>
              <a:t>Tato práce je šířena pod licencí CC BY-SA 3.0. Odkazy a citace jsou platné k datu vytvoření této práce</a:t>
            </a:r>
            <a:r>
              <a:rPr lang="cs-CZ" sz="16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sz="1600" dirty="0"/>
              <a:t>Texty  a obrázky č. 2, 3 jsou vlastní originální tvorbou </a:t>
            </a:r>
            <a:r>
              <a:rPr lang="cs-CZ" sz="1600" dirty="0" smtClean="0"/>
              <a:t>autora.</a:t>
            </a: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pPr lvl="0"/>
            <a:r>
              <a:rPr lang="cs-CZ" sz="1600" dirty="0"/>
              <a:t>Obr. č. 1 použitý k vytvoření tohoto materiálu je součástí softwaru Microsoft® Office</a:t>
            </a:r>
            <a:r>
              <a:rPr lang="cs-CZ" sz="1600" dirty="0" smtClean="0"/>
              <a:t>.</a:t>
            </a: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/>
              <a:t>Obr. </a:t>
            </a:r>
            <a:r>
              <a:rPr lang="cs-CZ" sz="1600" dirty="0" smtClean="0"/>
              <a:t>4 </a:t>
            </a:r>
            <a:r>
              <a:rPr lang="cs-CZ" sz="1600" dirty="0"/>
              <a:t>a </a:t>
            </a:r>
            <a:r>
              <a:rPr lang="cs-CZ" sz="1600" dirty="0" smtClean="0"/>
              <a:t>5:</a:t>
            </a:r>
            <a:endParaRPr lang="cs-CZ" sz="1600" dirty="0"/>
          </a:p>
          <a:p>
            <a:r>
              <a:rPr lang="cs-CZ" sz="1600" dirty="0"/>
              <a:t>První pomoc - otrava. In: </a:t>
            </a:r>
            <a:r>
              <a:rPr lang="cs-CZ" sz="1600" i="1" dirty="0" err="1"/>
              <a:t>Datakabinet</a:t>
            </a:r>
            <a:r>
              <a:rPr lang="cs-CZ" sz="1600" dirty="0"/>
              <a:t> [online]. [cit. 2013-01-05]. Dostupné z: </a:t>
            </a:r>
            <a:r>
              <a:rPr lang="cs-CZ" sz="1600" dirty="0">
                <a:hlinkClick r:id="rId2"/>
              </a:rPr>
              <a:t>http://www.datakabinet.cz/cs/Vyukove-materialy-a-data/Clovek-a-zdravi/Vyukove-tabulky/Prvni-pomoc-Otrava.html</a:t>
            </a:r>
            <a:endParaRPr lang="cs-CZ" sz="1600" dirty="0"/>
          </a:p>
          <a:p>
            <a:pPr lvl="0"/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620688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ČERNÍK</a:t>
            </a:r>
            <a:r>
              <a:rPr lang="cs-CZ" dirty="0"/>
              <a:t>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89212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39268" y="548680"/>
            <a:ext cx="826518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Název výukového materiálu: Stopkovýtrusné houby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Mgr. Miroslava Málková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Vytvořeno: 5. </a:t>
            </a:r>
            <a:r>
              <a:rPr lang="cs-CZ" dirty="0" smtClean="0"/>
              <a:t>ledna</a:t>
            </a:r>
            <a:r>
              <a:rPr lang="cs-CZ" dirty="0" smtClean="0">
                <a:solidFill>
                  <a:schemeClr val="tx1"/>
                </a:solidFill>
              </a:rPr>
              <a:t> 2013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Ročník: 6.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obor: Přírodopis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Tematický okruh: Biologie hub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Téma: Stopkovýtrusné houby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Pomůcky: dataprojektor, notebook, sešit, psací potřeby, výukové materiály </a:t>
            </a:r>
            <a:r>
              <a:rPr lang="cs-CZ" dirty="0" err="1" smtClean="0">
                <a:solidFill>
                  <a:schemeClr val="tx1"/>
                </a:solidFill>
              </a:rPr>
              <a:t>Datakabinetu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Anotace: Vzdělávací materiál je určen jako pomůcka k výkladu učiva </a:t>
            </a:r>
            <a:r>
              <a:rPr lang="cs-CZ" dirty="0" smtClean="0"/>
              <a:t>o stopkovýtrusných houbách</a:t>
            </a:r>
            <a:r>
              <a:rPr lang="cs-CZ" dirty="0" smtClean="0">
                <a:solidFill>
                  <a:schemeClr val="tx1"/>
                </a:solidFill>
              </a:rPr>
              <a:t>. Lze jej použít i jako podklad k zápisu.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9268" y="1546083"/>
            <a:ext cx="24237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6" y="1109485"/>
            <a:ext cx="842493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7" y="1900742"/>
            <a:ext cx="86764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6532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</TotalTime>
  <Words>285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STOPKOVÝTRUSNÉ HOUBY</vt:lpstr>
      <vt:lpstr>Stopkovýtrusné houby</vt:lpstr>
      <vt:lpstr>Stavba plodnice hub</vt:lpstr>
      <vt:lpstr>Lupenaté houby</vt:lpstr>
      <vt:lpstr>Rozmnožování hub</vt:lpstr>
      <vt:lpstr>Mykorhiza</vt:lpstr>
      <vt:lpstr>Dělení hub podle poživatelnosti:</vt:lpstr>
      <vt:lpstr>Otrava houbami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STOPKOVÝTRUSNÉ HOUBY</dc:title>
  <dc:creator>malkova</dc:creator>
  <cp:lastModifiedBy>hornakova</cp:lastModifiedBy>
  <cp:revision>24</cp:revision>
  <dcterms:created xsi:type="dcterms:W3CDTF">2013-02-24T02:39:21Z</dcterms:created>
  <dcterms:modified xsi:type="dcterms:W3CDTF">2013-05-12T18:46:37Z</dcterms:modified>
</cp:coreProperties>
</file>