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785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842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182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1348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112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656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717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496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84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482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379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13000">
              <a:schemeClr val="bg1">
                <a:lumMod val="65000"/>
              </a:schemeClr>
            </a:gs>
            <a:gs pos="29000">
              <a:srgbClr val="5F5F5F">
                <a:lumMod val="92000"/>
                <a:lumOff val="8000"/>
              </a:srgbClr>
            </a:gs>
            <a:gs pos="63000">
              <a:srgbClr val="FFFFFF">
                <a:lumMod val="91000"/>
              </a:srgbClr>
            </a:gs>
            <a:gs pos="72081">
              <a:schemeClr val="bg1">
                <a:lumMod val="85000"/>
              </a:schemeClr>
            </a:gs>
            <a:gs pos="67000">
              <a:schemeClr val="bg1">
                <a:lumMod val="75000"/>
              </a:schemeClr>
            </a:gs>
            <a:gs pos="83000">
              <a:schemeClr val="tx1">
                <a:lumMod val="50000"/>
                <a:lumOff val="50000"/>
              </a:schemeClr>
            </a:gs>
            <a:gs pos="82001">
              <a:schemeClr val="bg1">
                <a:lumMod val="65000"/>
              </a:schemeClr>
            </a:gs>
            <a:gs pos="100000">
              <a:srgbClr val="EAEAEA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5A36F4-6B99-4B93-B1B7-2BCCCEA9BF0F}" type="datetimeFigureOut">
              <a:rPr lang="cs-CZ" smtClean="0"/>
              <a:t>12.5.2013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C2CDB-E0AA-4A0F-8F7E-C5F8006B729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3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NEZMAR OBECNÝ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Žahavci</a:t>
            </a:r>
            <a:endParaRPr lang="cs-CZ" sz="4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45694" y="6021288"/>
            <a:ext cx="25257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VY_32_INOVACE_08_23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6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Motivační úloha</a:t>
            </a:r>
            <a:endParaRPr lang="cs-CZ" sz="4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103526"/>
              </p:ext>
            </p:extLst>
          </p:nvPr>
        </p:nvGraphicFramePr>
        <p:xfrm>
          <a:off x="2987824" y="667758"/>
          <a:ext cx="5760645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  <a:gridCol w="384043"/>
              </a:tblGrid>
              <a:tr h="3600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600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9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21710" y="3573016"/>
            <a:ext cx="66933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Jedlá, chutná lupenitá houba, běžně prodávaná v obchodě</a:t>
            </a:r>
          </a:p>
          <a:p>
            <a:pPr marL="342900" indent="-342900">
              <a:buAutoNum type="arabicPeriod"/>
            </a:pPr>
            <a:r>
              <a:rPr lang="cs-CZ" dirty="0" smtClean="0"/>
              <a:t>Léky vyráběné ze štětičkovce</a:t>
            </a:r>
          </a:p>
          <a:p>
            <a:pPr marL="342900" indent="-342900">
              <a:buAutoNum type="arabicPeriod"/>
            </a:pPr>
            <a:r>
              <a:rPr lang="cs-CZ" dirty="0" smtClean="0"/>
              <a:t>Houbová vlákna nacházející se nejčastěji v půdě</a:t>
            </a:r>
          </a:p>
          <a:p>
            <a:pPr marL="342900" indent="-342900">
              <a:buAutoNum type="arabicPeriod"/>
            </a:pPr>
            <a:r>
              <a:rPr lang="cs-CZ" dirty="0" smtClean="0"/>
              <a:t>Jednobuněčné houby, pro které je typické kvašení</a:t>
            </a:r>
          </a:p>
          <a:p>
            <a:pPr marL="342900" indent="-342900">
              <a:buAutoNum type="arabicPeriod"/>
            </a:pPr>
            <a:r>
              <a:rPr lang="cs-CZ" dirty="0" smtClean="0"/>
              <a:t>Drobné útvary, díky nimž se houby rozmnožují</a:t>
            </a:r>
          </a:p>
          <a:p>
            <a:pPr marL="342900" indent="-342900">
              <a:buAutoNum type="arabicPeriod"/>
            </a:pPr>
            <a:r>
              <a:rPr lang="cs-CZ" dirty="0" smtClean="0"/>
              <a:t>Jiným slovem rozkladač</a:t>
            </a:r>
          </a:p>
          <a:p>
            <a:pPr marL="342900" indent="-342900">
              <a:buAutoNum type="arabicPeriod"/>
            </a:pPr>
            <a:r>
              <a:rPr lang="cs-CZ" dirty="0" smtClean="0"/>
              <a:t>Rod většinou dobrých, chutných, rourkatých hub, které často sbíráme v lese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23718" y="6206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23718" y="9900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25537" y="13593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69891" y="175781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23718" y="215153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93490" y="2520871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16344" y="285159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67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511679"/>
              </p:ext>
            </p:extLst>
          </p:nvPr>
        </p:nvGraphicFramePr>
        <p:xfrm>
          <a:off x="1763688" y="1556792"/>
          <a:ext cx="6120675" cy="33843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  <a:gridCol w="408045"/>
              </a:tblGrid>
              <a:tr h="483482"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Ž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3482"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8348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82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8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482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9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284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u="sng" dirty="0" smtClean="0"/>
              <a:t>ŽAHAVCI</a:t>
            </a:r>
            <a:r>
              <a:rPr lang="cs-CZ" sz="5400" dirty="0" smtClean="0"/>
              <a:t> (láčkovci)	</a:t>
            </a:r>
            <a:endParaRPr lang="cs-CZ" sz="5400" u="sng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247292" y="1268760"/>
            <a:ext cx="504056" cy="122413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23528" y="2508385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Mají </a:t>
            </a:r>
            <a:r>
              <a:rPr lang="cs-CZ" sz="2400" b="1" dirty="0" smtClean="0"/>
              <a:t>žahavé buňky             </a:t>
            </a:r>
            <a:r>
              <a:rPr lang="cs-CZ" sz="2400" dirty="0" smtClean="0"/>
              <a:t>s jedovatou tekutinou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355976" y="1124744"/>
            <a:ext cx="1152128" cy="10801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148064" y="229339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Uvnitř těla je trávící dutina </a:t>
            </a:r>
            <a:r>
              <a:rPr lang="cs-CZ" sz="2400" dirty="0" smtClean="0"/>
              <a:t>– </a:t>
            </a:r>
            <a:r>
              <a:rPr lang="cs-CZ" sz="2400" b="1" dirty="0" smtClean="0"/>
              <a:t>láčka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717032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mnohobuněční živočichové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v</a:t>
            </a:r>
            <a:r>
              <a:rPr lang="cs-CZ" sz="2400" dirty="0" smtClean="0"/>
              <a:t>yskytují se ve sladké i slané vodě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sladkovodní zástupce: nezmar obecný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5211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Nezmar obecný – stavba těla</a:t>
            </a:r>
            <a:endParaRPr lang="cs-CZ" u="sng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1340768"/>
            <a:ext cx="8568952" cy="51845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923" y="1601447"/>
            <a:ext cx="3456384" cy="4743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1979712" y="1844824"/>
            <a:ext cx="1728192" cy="792088"/>
            <a:chOff x="1979712" y="1844824"/>
            <a:chExt cx="1728192" cy="792088"/>
          </a:xfrm>
        </p:grpSpPr>
        <p:cxnSp>
          <p:nvCxnSpPr>
            <p:cNvPr id="5" name="Přímá spojnice 4"/>
            <p:cNvCxnSpPr/>
            <p:nvPr/>
          </p:nvCxnSpPr>
          <p:spPr>
            <a:xfrm flipH="1" flipV="1">
              <a:off x="1979712" y="2348880"/>
              <a:ext cx="115212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1979712" y="1844824"/>
              <a:ext cx="1728192" cy="50405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592796" y="1888221"/>
            <a:ext cx="1375467" cy="101566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r</a:t>
            </a:r>
            <a:r>
              <a:rPr lang="cs-CZ" sz="2000" dirty="0" smtClean="0"/>
              <a:t>amena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 žahavými buňkami</a:t>
            </a:r>
            <a:endParaRPr lang="cs-CZ" sz="2000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4552497" y="1767400"/>
            <a:ext cx="595567" cy="104328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292080" y="1567345"/>
            <a:ext cx="3096344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přijímací a vyvrhovací otvor</a:t>
            </a:r>
            <a:endParaRPr lang="cs-CZ" sz="2000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4427984" y="3717032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288182" y="3501008"/>
            <a:ext cx="756084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láčka</a:t>
            </a:r>
            <a:endParaRPr lang="cs-CZ" sz="2000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987824" y="4077072"/>
            <a:ext cx="864096" cy="9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04245" y="3877989"/>
            <a:ext cx="2232248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učící nový jedinec</a:t>
            </a:r>
            <a:endParaRPr lang="cs-CZ" sz="2000" dirty="0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4427984" y="5301208"/>
            <a:ext cx="1440160" cy="5040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046217" y="5013176"/>
            <a:ext cx="1240013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nožní terč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07735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9" grpId="0" animBg="1"/>
      <p:bldP spid="12" grpId="0" animBg="1"/>
      <p:bldP spid="15" grpId="0" animBg="1"/>
      <p:bldP spid="19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u="sng" dirty="0" smtClean="0"/>
              <a:t>Nezmar obecný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379909"/>
            <a:ext cx="9109520" cy="4929411"/>
          </a:xfrm>
        </p:spPr>
        <p:txBody>
          <a:bodyPr>
            <a:normAutofit/>
          </a:bodyPr>
          <a:lstStyle/>
          <a:p>
            <a:r>
              <a:rPr lang="cs-CZ" b="1" dirty="0" smtClean="0"/>
              <a:t>Výskyt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stojaté až mírně tekoucí vody s dostatkem kyslíku</a:t>
            </a:r>
          </a:p>
          <a:p>
            <a:r>
              <a:rPr lang="cs-CZ" b="1" dirty="0" smtClean="0"/>
              <a:t>Potrava</a:t>
            </a:r>
            <a:r>
              <a:rPr lang="cs-CZ" dirty="0" smtClean="0"/>
              <a:t> – plankton, rybí potěr</a:t>
            </a:r>
          </a:p>
          <a:p>
            <a:r>
              <a:rPr lang="cs-CZ" b="1" dirty="0" smtClean="0"/>
              <a:t>Dýchání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celým povrchem těla</a:t>
            </a:r>
          </a:p>
          <a:p>
            <a:r>
              <a:rPr lang="cs-CZ" b="1" dirty="0" smtClean="0"/>
              <a:t>Vylučování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celým povrchem těla</a:t>
            </a:r>
          </a:p>
          <a:p>
            <a:r>
              <a:rPr lang="cs-CZ" b="1" dirty="0" smtClean="0"/>
              <a:t>Nervová soustava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rozptýlená (jako síť)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  <a:r>
              <a:rPr lang="cs-CZ" dirty="0" smtClean="0"/>
              <a:t>– </a:t>
            </a:r>
            <a:r>
              <a:rPr lang="cs-CZ" dirty="0" smtClean="0"/>
              <a:t>při podráždění </a:t>
            </a:r>
            <a:r>
              <a:rPr lang="cs-CZ" dirty="0" smtClean="0"/>
              <a:t>– </a:t>
            </a:r>
            <a:r>
              <a:rPr lang="cs-CZ" dirty="0" smtClean="0"/>
              <a:t>smrštění těla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667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Rozmnožování: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u="sng" dirty="0" smtClean="0"/>
              <a:t>Nepohlavní</a:t>
            </a:r>
            <a:r>
              <a:rPr lang="cs-CZ" dirty="0" smtClean="0"/>
              <a:t> – </a:t>
            </a:r>
            <a:r>
              <a:rPr lang="cs-CZ" b="1" dirty="0" smtClean="0"/>
              <a:t>pučení</a:t>
            </a:r>
          </a:p>
          <a:p>
            <a:pPr>
              <a:buFontTx/>
              <a:buChar char="-"/>
            </a:pPr>
            <a:r>
              <a:rPr lang="cs-CZ" dirty="0" smtClean="0"/>
              <a:t>na těle pupen </a:t>
            </a:r>
            <a:r>
              <a:rPr lang="cs-CZ" dirty="0" smtClean="0">
                <a:sym typeface="Wingdings 3"/>
              </a:rPr>
              <a:t> nový jedinec (později se oddělí od mateřského organismu)</a:t>
            </a:r>
          </a:p>
          <a:p>
            <a:pPr marL="514350" indent="-514350">
              <a:buFont typeface="+mj-lt"/>
              <a:buAutoNum type="alphaLcParenR" startAt="2"/>
            </a:pPr>
            <a:r>
              <a:rPr lang="cs-CZ" u="sng" dirty="0" smtClean="0"/>
              <a:t>Pohlavní 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b="1" dirty="0" smtClean="0"/>
              <a:t>hermafrodit</a:t>
            </a:r>
            <a:r>
              <a:rPr lang="cs-CZ" dirty="0" smtClean="0"/>
              <a:t> = obojetník </a:t>
            </a:r>
            <a:r>
              <a:rPr lang="cs-CZ" dirty="0" smtClean="0"/>
              <a:t>– </a:t>
            </a:r>
            <a:r>
              <a:rPr lang="cs-CZ" dirty="0" smtClean="0"/>
              <a:t>jeden jedinec tvoří samčí (spermie) i samičí (vajíčka) pohlavní buňky </a:t>
            </a:r>
            <a:r>
              <a:rPr lang="cs-CZ" dirty="0" smtClean="0">
                <a:sym typeface="Wingdings 3"/>
              </a:rPr>
              <a:t>jejich spojením vzniká oplozené vajíčko přečkání zimy na jaře se líhnou noví jedinci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602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Další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nezmaři žijí </a:t>
            </a:r>
            <a:r>
              <a:rPr lang="cs-CZ" dirty="0" err="1" smtClean="0"/>
              <a:t>přisedle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b="1" dirty="0" smtClean="0"/>
              <a:t>polypovci</a:t>
            </a:r>
          </a:p>
          <a:p>
            <a:r>
              <a:rPr lang="cs-CZ" dirty="0" smtClean="0"/>
              <a:t>při pohybu se přidržuje střídavě rameny a nožním terčem</a:t>
            </a:r>
          </a:p>
          <a:p>
            <a:r>
              <a:rPr lang="cs-CZ" dirty="0" smtClean="0"/>
              <a:t>tělo je paprsčitě souměrné</a:t>
            </a:r>
          </a:p>
          <a:p>
            <a:r>
              <a:rPr lang="cs-CZ" dirty="0" smtClean="0"/>
              <a:t>mají velkou regenerační schopnost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67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911248"/>
            <a:ext cx="864096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Tato práce je šířena pod licencí CC BY-SA 3.0. Odkazy a citace jsou platné k datu vytvoření této práce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r>
              <a:rPr lang="cs-CZ" sz="2000" dirty="0"/>
              <a:t>Texty  a obrázek jsou vlastní originální tvorbou autora.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01899" y="941235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ČERNÍK</a:t>
            </a:r>
            <a:r>
              <a:rPr lang="cs-CZ" dirty="0"/>
              <a:t>, Vladimír, Vítězslav BIČÍK a Zdeněk MARTINEC. </a:t>
            </a:r>
            <a:r>
              <a:rPr lang="cs-CZ" i="1" dirty="0"/>
              <a:t>Přírodopis pro 6. ročník základní školy a nižší ročníky víceletých gymnázií</a:t>
            </a:r>
            <a:r>
              <a:rPr lang="cs-CZ" dirty="0"/>
              <a:t>. 1.,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c1999, 103 s. ISBN 80-723-5068-4.</a:t>
            </a:r>
          </a:p>
        </p:txBody>
      </p:sp>
    </p:spTree>
    <p:extLst>
      <p:ext uri="{BB962C8B-B14F-4D97-AF65-F5344CB8AC3E}">
        <p14:creationId xmlns:p14="http://schemas.microsoft.com/office/powerpoint/2010/main" val="67058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08912" cy="590465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Název výukového materiálu: Nezmar obecný. Žahavci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Autor: Mgr. Miroslava Málková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Vytvořeno: 2. února 2013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Ročník: 6.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Vzdělávací obor: Přírodopis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Tematický okruh: Biologie živočichů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Téma: Žahavci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Pomůcky: dataprojektor, notebook, sešit, psací potřeby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Anotace: Vzdělávací materiál je určen jako pomůcka </a:t>
            </a:r>
            <a:r>
              <a:rPr lang="cs-CZ" dirty="0" smtClean="0">
                <a:solidFill>
                  <a:schemeClr val="tx1"/>
                </a:solidFill>
              </a:rPr>
              <a:t>            k </a:t>
            </a:r>
            <a:r>
              <a:rPr lang="cs-CZ" dirty="0" smtClean="0">
                <a:solidFill>
                  <a:schemeClr val="tx1"/>
                </a:solidFill>
              </a:rPr>
              <a:t>výkladu učiva o nezmaru obecném. </a:t>
            </a:r>
            <a:r>
              <a:rPr lang="cs-CZ" dirty="0" smtClean="0"/>
              <a:t>Je doplněn úvodní motivační úlohou, kterou je možné použít k zopakování učiva o houbách. 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006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424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NEZMAR OBECNÝ</vt:lpstr>
      <vt:lpstr>Motivační úloha</vt:lpstr>
      <vt:lpstr>Řešení</vt:lpstr>
      <vt:lpstr>ŽAHAVCI (láčkovci) </vt:lpstr>
      <vt:lpstr>Nezmar obecný – stavba těla</vt:lpstr>
      <vt:lpstr>Nezmar obecný</vt:lpstr>
      <vt:lpstr>Rozmnožování:</vt:lpstr>
      <vt:lpstr>Další informace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NEZMAR OBECNÝ</dc:title>
  <dc:creator>malkova</dc:creator>
  <cp:lastModifiedBy>hornakova</cp:lastModifiedBy>
  <cp:revision>20</cp:revision>
  <dcterms:created xsi:type="dcterms:W3CDTF">2013-02-03T22:47:33Z</dcterms:created>
  <dcterms:modified xsi:type="dcterms:W3CDTF">2013-05-12T18:55:24Z</dcterms:modified>
</cp:coreProperties>
</file>