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5" r:id="rId3"/>
    <p:sldId id="260" r:id="rId4"/>
    <p:sldId id="261" r:id="rId5"/>
    <p:sldId id="262" r:id="rId6"/>
    <p:sldId id="266" r:id="rId7"/>
    <p:sldId id="267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VY_32_INOVACE_18_M-Čtverec/3/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a MŠ Čestlice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</a:t>
          </a:r>
          <a:r>
            <a:rPr lang="cs-CZ" sz="2000" smtClean="0"/>
            <a:t>: 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F8441908-D9A1-40BE-8B24-473AB4F1AF41}" type="presOf" srcId="{4C35D32F-0EAB-4CD7-82EE-45574DC2A586}" destId="{8BEBB6EC-1DAA-4CAC-8A25-BC0FCBD5DBD5}" srcOrd="0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CF3A664C-8BDF-4D4F-8D82-CB8D387F729C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9A3ECE47-5F7C-4474-9051-C57E4A751364}" type="presParOf" srcId="{333A1088-737F-45CB-B68E-254E46348037}" destId="{76644BE8-9D7C-4C09-B250-3D10AF48CBB7}" srcOrd="12" destOrd="0" presId="urn:microsoft.com/office/officeart/2005/8/layout/target3"/>
    <dgm:cxn modelId="{FFE99CC3-9562-41AC-B2DD-A2C62C0FAC0C}" type="presParOf" srcId="{333A1088-737F-45CB-B68E-254E46348037}" destId="{EE85B701-7295-41C0-BA7A-34D3756A2AE6}" srcOrd="13" destOrd="0" presId="urn:microsoft.com/office/officeart/2005/8/layout/target3"/>
    <dgm:cxn modelId="{274885E9-B057-4FDE-BDEF-5C0E824A271A}" type="presParOf" srcId="{333A1088-737F-45CB-B68E-254E46348037}" destId="{8BEBB6EC-1DAA-4CAC-8A25-BC0FCBD5DBD5}" srcOrd="14" destOrd="0" presId="urn:microsoft.com/office/officeart/2005/8/layout/target3"/>
    <dgm:cxn modelId="{13CDA376-51CC-43A4-BB28-D68FA4900018}" type="presParOf" srcId="{333A1088-737F-45CB-B68E-254E46348037}" destId="{AED2198E-93D5-4001-81B4-73124B309672}" srcOrd="15" destOrd="0" presId="urn:microsoft.com/office/officeart/2005/8/layout/target3"/>
    <dgm:cxn modelId="{43CC709B-1745-47B2-8A06-E8380F06E8A9}" type="presParOf" srcId="{333A1088-737F-45CB-B68E-254E46348037}" destId="{2BE915AB-18AA-4053-B92C-3BFC9ED204BB}" srcOrd="16" destOrd="0" presId="urn:microsoft.com/office/officeart/2005/8/layout/target3"/>
    <dgm:cxn modelId="{23FB4463-6545-4245-B514-AB668D3F89F0}" type="presParOf" srcId="{333A1088-737F-45CB-B68E-254E46348037}" destId="{6BB5E863-4638-4E1D-BFDE-399D028AC4ED}" srcOrd="17" destOrd="0" presId="urn:microsoft.com/office/officeart/2005/8/layout/target3"/>
    <dgm:cxn modelId="{E511B6D4-0D10-4AEB-B5EF-3B249F5AA9AF}" type="presParOf" srcId="{333A1088-737F-45CB-B68E-254E46348037}" destId="{5A5FFA88-C948-4069-8E93-59FA12366E83}" srcOrd="18" destOrd="0" presId="urn:microsoft.com/office/officeart/2005/8/layout/target3"/>
    <dgm:cxn modelId="{5EB60369-FD44-46BF-8A70-216DE17A7A4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a MŠ Čestlice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</a:t>
          </a:r>
          <a:r>
            <a:rPr lang="cs-CZ" sz="2000" kern="1200" smtClean="0"/>
            <a:t>: 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VY_32_INOVACE_18_M-Čtverec/3/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1046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7930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1153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737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820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0409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6903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7879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4419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1121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2563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pPr/>
              <a:t>12.3.2013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834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gi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wmf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720725105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určený k použití na interaktivní tabuli</a:t>
            </a:r>
          </a:p>
          <a:p>
            <a:r>
              <a:rPr lang="cs-CZ" dirty="0" smtClean="0"/>
              <a:t>Matematika-geometrie</a:t>
            </a:r>
          </a:p>
          <a:p>
            <a:r>
              <a:rPr lang="cs-CZ" dirty="0" smtClean="0"/>
              <a:t>Čtverec</a:t>
            </a:r>
          </a:p>
          <a:p>
            <a:r>
              <a:rPr lang="cs-CZ" dirty="0" smtClean="0"/>
              <a:t>Pro  3. ročník  ZŠ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Čtverec</a:t>
            </a:r>
            <a:r>
              <a:rPr lang="cs-CZ" dirty="0"/>
              <a:t>-</a:t>
            </a:r>
            <a:r>
              <a:rPr lang="cs-CZ" dirty="0" smtClean="0"/>
              <a:t> názorné </a:t>
            </a:r>
            <a:r>
              <a:rPr lang="cs-CZ" dirty="0" err="1" smtClean="0"/>
              <a:t>vysvětlení,procvičení</a:t>
            </a:r>
            <a:r>
              <a:rPr lang="cs-CZ" dirty="0" smtClean="0"/>
              <a:t> učiva,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strany shodné, </a:t>
            </a:r>
            <a:r>
              <a:rPr lang="cs-CZ" dirty="0" err="1" smtClean="0"/>
              <a:t>rovnoběžné,kolmé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>
            <a:normAutofit fontScale="90000"/>
          </a:bodyPr>
          <a:lstStyle/>
          <a:p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3600" dirty="0" smtClean="0"/>
              <a:t> </a:t>
            </a:r>
            <a:r>
              <a:rPr lang="cs-CZ" sz="3600" b="1" dirty="0" smtClean="0">
                <a:solidFill>
                  <a:srgbClr val="92D050"/>
                </a:solidFill>
                <a:latin typeface="Arial" pitchFamily="34" charset="0"/>
                <a:cs typeface="Arial" pitchFamily="34" charset="0"/>
              </a:rPr>
              <a:t>Čtverec</a:t>
            </a: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3600" dirty="0" smtClean="0"/>
              <a:t> 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>Co tvoří stranu čtverce ?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 smtClean="0"/>
          </a:p>
        </p:txBody>
      </p:sp>
      <p:sp>
        <p:nvSpPr>
          <p:cNvPr id="10243" name="Zástupný symbol pro obsah 2"/>
          <p:cNvSpPr>
            <a:spLocks noGrp="1"/>
          </p:cNvSpPr>
          <p:nvPr>
            <p:ph idx="1"/>
          </p:nvPr>
        </p:nvSpPr>
        <p:spPr>
          <a:xfrm>
            <a:off x="500063" y="1571625"/>
            <a:ext cx="8229600" cy="4714875"/>
          </a:xfrm>
        </p:spPr>
        <p:txBody>
          <a:bodyPr>
            <a:normAutofit fontScale="70000" lnSpcReduction="20000"/>
          </a:bodyPr>
          <a:lstStyle/>
          <a:p>
            <a:pPr eaLnBrk="1" hangingPunct="1">
              <a:buClr>
                <a:srgbClr val="FF0000"/>
              </a:buClr>
              <a:buNone/>
            </a:pPr>
            <a:endParaRPr lang="cs-CZ" dirty="0" smtClean="0">
              <a:solidFill>
                <a:srgbClr val="FF0000"/>
              </a:solidFill>
              <a:latin typeface="Arial Black" pitchFamily="34" charset="0"/>
            </a:endParaRPr>
          </a:p>
          <a:p>
            <a:pPr eaLnBrk="1" hangingPunct="1">
              <a:buClr>
                <a:srgbClr val="FF0000"/>
              </a:buClr>
              <a:buFont typeface="Arial" charset="0"/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eaLnBrk="1" hangingPunct="1">
              <a:buClr>
                <a:srgbClr val="FF0000"/>
              </a:buClr>
              <a:buFont typeface="Arial" charset="0"/>
              <a:buNone/>
            </a:pPr>
            <a:r>
              <a:rPr lang="cs-CZ" dirty="0" smtClean="0">
                <a:solidFill>
                  <a:srgbClr val="FF0000"/>
                </a:solidFill>
              </a:rPr>
              <a:t> </a:t>
            </a:r>
          </a:p>
          <a:p>
            <a:endParaRPr lang="cs-CZ" sz="1400" dirty="0" smtClean="0"/>
          </a:p>
          <a:p>
            <a:pPr>
              <a:buNone/>
            </a:pPr>
            <a:r>
              <a:rPr lang="cs-CZ" dirty="0" smtClean="0"/>
              <a:t>                                           </a:t>
            </a:r>
          </a:p>
          <a:p>
            <a:pPr>
              <a:buNone/>
            </a:pPr>
            <a:r>
              <a:rPr lang="cs-CZ" dirty="0" smtClean="0"/>
              <a:t>                                                      </a:t>
            </a:r>
          </a:p>
          <a:p>
            <a:endParaRPr lang="cs-CZ" sz="1400" dirty="0" smtClean="0"/>
          </a:p>
          <a:p>
            <a:endParaRPr lang="cs-CZ" sz="1400" dirty="0" smtClean="0"/>
          </a:p>
          <a:p>
            <a:pPr>
              <a:buNone/>
              <a:defRPr/>
            </a:pPr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                                                            </a:t>
            </a:r>
            <a:r>
              <a:rPr lang="cs-CZ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každý čtverec má 4 strany</a:t>
            </a:r>
          </a:p>
          <a:p>
            <a:pPr>
              <a:buNone/>
              <a:defRPr/>
            </a:pPr>
            <a:r>
              <a:rPr lang="cs-CZ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                                                stranu čtverce tvoří úsečka</a:t>
            </a:r>
          </a:p>
          <a:p>
            <a:pPr>
              <a:buNone/>
              <a:defRPr/>
            </a:pPr>
            <a:r>
              <a:rPr lang="cs-CZ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                                                všechny strany čtverce mají</a:t>
            </a:r>
            <a:br>
              <a:rPr lang="cs-CZ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</a:br>
            <a:r>
              <a:rPr lang="cs-CZ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                                            stejnou délku, jsou shodné</a:t>
            </a:r>
          </a:p>
          <a:p>
            <a:pPr>
              <a:buNone/>
            </a:pPr>
            <a:r>
              <a:rPr lang="cs-CZ" dirty="0" smtClean="0"/>
              <a:t/>
            </a:r>
            <a:br>
              <a:rPr lang="cs-CZ" dirty="0" smtClean="0"/>
            </a:br>
            <a:endParaRPr lang="cs-CZ" dirty="0" smtClean="0"/>
          </a:p>
          <a:p>
            <a:endParaRPr lang="cs-CZ" dirty="0" smtClean="0"/>
          </a:p>
          <a:p>
            <a:pPr>
              <a:buFont typeface="Arial" charset="0"/>
              <a:buChar char="•"/>
            </a:pPr>
            <a:endParaRPr lang="cs-CZ" dirty="0" smtClean="0"/>
          </a:p>
          <a:p>
            <a:pPr eaLnBrk="1" hangingPunct="1">
              <a:buClr>
                <a:srgbClr val="FF0000"/>
              </a:buClr>
              <a:buFont typeface="Arial" charset="0"/>
              <a:buNone/>
            </a:pPr>
            <a:endParaRPr lang="cs-CZ" dirty="0" smtClean="0">
              <a:solidFill>
                <a:srgbClr val="FF0000"/>
              </a:solidFill>
            </a:endParaRPr>
          </a:p>
        </p:txBody>
      </p:sp>
      <p:sp>
        <p:nvSpPr>
          <p:cNvPr id="5" name="Obdélník 4"/>
          <p:cNvSpPr>
            <a:spLocks/>
          </p:cNvSpPr>
          <p:nvPr/>
        </p:nvSpPr>
        <p:spPr>
          <a:xfrm>
            <a:off x="1143000" y="3071813"/>
            <a:ext cx="2700338" cy="2700337"/>
          </a:xfrm>
          <a:prstGeom prst="rect">
            <a:avLst/>
          </a:prstGeom>
          <a:solidFill>
            <a:srgbClr val="FFFF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/>
          </a:p>
        </p:txBody>
      </p:sp>
      <p:sp>
        <p:nvSpPr>
          <p:cNvPr id="10245" name="TextovéPole 5"/>
          <p:cNvSpPr txBox="1">
            <a:spLocks noChangeArrowheads="1"/>
          </p:cNvSpPr>
          <p:nvPr/>
        </p:nvSpPr>
        <p:spPr bwMode="auto">
          <a:xfrm>
            <a:off x="857250" y="5786438"/>
            <a:ext cx="42862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/>
              <a:t>A</a:t>
            </a:r>
          </a:p>
        </p:txBody>
      </p:sp>
      <p:sp>
        <p:nvSpPr>
          <p:cNvPr id="10246" name="TextovéPole 6"/>
          <p:cNvSpPr txBox="1">
            <a:spLocks noChangeArrowheads="1"/>
          </p:cNvSpPr>
          <p:nvPr/>
        </p:nvSpPr>
        <p:spPr bwMode="auto">
          <a:xfrm>
            <a:off x="3714750" y="5786438"/>
            <a:ext cx="42862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/>
              <a:t>B</a:t>
            </a:r>
          </a:p>
        </p:txBody>
      </p:sp>
      <p:sp>
        <p:nvSpPr>
          <p:cNvPr id="10247" name="TextovéPole 7"/>
          <p:cNvSpPr txBox="1">
            <a:spLocks noChangeArrowheads="1"/>
          </p:cNvSpPr>
          <p:nvPr/>
        </p:nvSpPr>
        <p:spPr bwMode="auto">
          <a:xfrm>
            <a:off x="3786188" y="2571750"/>
            <a:ext cx="42862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 dirty="0"/>
              <a:t>C</a:t>
            </a:r>
          </a:p>
        </p:txBody>
      </p:sp>
      <p:sp>
        <p:nvSpPr>
          <p:cNvPr id="10248" name="TextovéPole 8"/>
          <p:cNvSpPr txBox="1">
            <a:spLocks noChangeArrowheads="1"/>
          </p:cNvSpPr>
          <p:nvPr/>
        </p:nvSpPr>
        <p:spPr bwMode="auto">
          <a:xfrm>
            <a:off x="857250" y="2571750"/>
            <a:ext cx="42862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/>
              <a:t>D</a:t>
            </a:r>
          </a:p>
        </p:txBody>
      </p:sp>
      <p:sp>
        <p:nvSpPr>
          <p:cNvPr id="26" name="Obdélník 25"/>
          <p:cNvSpPr/>
          <p:nvPr/>
        </p:nvSpPr>
        <p:spPr>
          <a:xfrm>
            <a:off x="1143000" y="5749925"/>
            <a:ext cx="2700338" cy="36513"/>
          </a:xfrm>
          <a:prstGeom prst="rect">
            <a:avLst/>
          </a:prstGeom>
          <a:solidFill>
            <a:srgbClr val="FF0000"/>
          </a:solidFill>
          <a:ln w="3175"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1143000" y="3071813"/>
            <a:ext cx="2700338" cy="36512"/>
          </a:xfrm>
          <a:prstGeom prst="rect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0" name="Obdélník 29"/>
          <p:cNvSpPr/>
          <p:nvPr/>
        </p:nvSpPr>
        <p:spPr>
          <a:xfrm rot="5400000">
            <a:off x="2489994" y="4404519"/>
            <a:ext cx="2700337" cy="34925"/>
          </a:xfrm>
          <a:prstGeom prst="rect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1" name="Obdélník 30"/>
          <p:cNvSpPr/>
          <p:nvPr/>
        </p:nvSpPr>
        <p:spPr>
          <a:xfrm rot="5400000">
            <a:off x="-188912" y="4403725"/>
            <a:ext cx="2700337" cy="36513"/>
          </a:xfrm>
          <a:prstGeom prst="rect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>
            <a:spLocks noChangeArrowheads="1"/>
          </p:cNvSpPr>
          <p:nvPr/>
        </p:nvSpPr>
        <p:spPr bwMode="auto">
          <a:xfrm>
            <a:off x="4139952" y="1988840"/>
            <a:ext cx="4289673" cy="12003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>
              <a:buFont typeface="Arial" pitchFamily="34" charset="0"/>
              <a:buChar char="•"/>
              <a:defRPr/>
            </a:pPr>
            <a:r>
              <a:rPr lang="cs-CZ" sz="2400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sousední strany </a:t>
            </a:r>
            <a:r>
              <a:rPr lang="cs-CZ" sz="2400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čtverce</a:t>
            </a:r>
            <a:br>
              <a:rPr lang="cs-CZ" sz="2400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</a:br>
            <a:r>
              <a:rPr lang="cs-CZ" sz="2400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 jsou navzájem 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kolmé, </a:t>
            </a:r>
            <a:r>
              <a:rPr lang="cs-CZ" sz="2400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svírají</a:t>
            </a:r>
            <a:br>
              <a:rPr lang="cs-CZ" sz="2400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</a:br>
            <a:r>
              <a:rPr lang="cs-CZ" sz="2400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 úhel 90</a:t>
            </a:r>
            <a:r>
              <a:rPr lang="cs-CZ" sz="2400" dirty="0" smtClean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°</a:t>
            </a:r>
            <a:endParaRPr lang="cs-CZ" sz="2400" dirty="0">
              <a:solidFill>
                <a:schemeClr val="accent1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5" name="Ohnutý pruh 14"/>
          <p:cNvSpPr/>
          <p:nvPr/>
        </p:nvSpPr>
        <p:spPr>
          <a:xfrm rot="3448352">
            <a:off x="909638" y="5476875"/>
            <a:ext cx="471487" cy="550863"/>
          </a:xfrm>
          <a:prstGeom prst="blockArc">
            <a:avLst>
              <a:gd name="adj1" fmla="val 12925524"/>
              <a:gd name="adj2" fmla="val 18602807"/>
              <a:gd name="adj3" fmla="val 2319"/>
            </a:avLst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9" name="Elipsa 18"/>
          <p:cNvSpPr/>
          <p:nvPr/>
        </p:nvSpPr>
        <p:spPr>
          <a:xfrm>
            <a:off x="1239838" y="5643563"/>
            <a:ext cx="46037" cy="46037"/>
          </a:xfrm>
          <a:prstGeom prst="ellipse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3074" name="Picture 2" descr="C:\Users\Miky\AppData\Local\Microsoft\Windows\Temporary Internet Files\Content.IE5\GA2D9YLR\MC900016895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092280" y="332656"/>
            <a:ext cx="1628546" cy="932688"/>
          </a:xfrm>
          <a:prstGeom prst="rect">
            <a:avLst/>
          </a:prstGeom>
          <a:noFill/>
        </p:spPr>
      </p:pic>
      <p:pic>
        <p:nvPicPr>
          <p:cNvPr id="3075" name="Picture 3" descr="C:\Users\Miky\AppData\Local\Microsoft\Windows\Temporary Internet Files\Content.IE5\94057IS2\MC900232444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flipH="1">
            <a:off x="7906553" y="4755584"/>
            <a:ext cx="1547664" cy="1868032"/>
          </a:xfrm>
          <a:prstGeom prst="rect">
            <a:avLst/>
          </a:prstGeom>
          <a:noFill/>
        </p:spPr>
      </p:pic>
      <p:cxnSp>
        <p:nvCxnSpPr>
          <p:cNvPr id="3" name="Přímá spojnice 2"/>
          <p:cNvCxnSpPr/>
          <p:nvPr/>
        </p:nvCxnSpPr>
        <p:spPr>
          <a:xfrm flipH="1">
            <a:off x="2326704" y="1898830"/>
            <a:ext cx="7652" cy="26299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>
            <a:off x="2177988" y="2161828"/>
            <a:ext cx="297433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1669556" y="1898830"/>
            <a:ext cx="4427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AB</a:t>
            </a:r>
            <a:endParaRPr lang="cs-CZ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2494409" y="1898830"/>
            <a:ext cx="43313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BC</a:t>
            </a:r>
            <a:endParaRPr lang="cs-CZ" dirty="0"/>
          </a:p>
        </p:txBody>
      </p:sp>
    </p:spTree>
  </p:cSld>
  <p:clrMapOvr>
    <a:masterClrMapping/>
  </p:clrMapOvr>
  <p:transition spd="slow">
    <p:pull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2" dur="3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-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3" dur="3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-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14" dur="3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-7200000" s="0" l="0"/>
                                      </p:by>
                                    </p:animClr>
                                    <p:set>
                                      <p:cBhvr>
                                        <p:cTn id="15" dur="3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19" dur="3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-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20" dur="3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-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21" dur="3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-7200000" s="0" l="0"/>
                                      </p:by>
                                    </p:animClr>
                                    <p:set>
                                      <p:cBhvr>
                                        <p:cTn id="22" dur="3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02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02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102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02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3" grpId="0" uiExpand="1" build="p"/>
      <p:bldP spid="26" grpId="0" animBg="1"/>
      <p:bldP spid="31" grpId="0" animBg="1"/>
      <p:bldP spid="19" grpId="0" animBg="1"/>
      <p:bldP spid="10" grpId="0"/>
      <p:bldP spid="2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>
            <a:normAutofit fontScale="90000"/>
          </a:bodyPr>
          <a:lstStyle/>
          <a:p>
            <a:r>
              <a:rPr lang="cs-CZ" sz="3600" b="1" dirty="0" smtClean="0">
                <a:solidFill>
                  <a:srgbClr val="92D050"/>
                </a:solidFill>
                <a:latin typeface="Arial" pitchFamily="34" charset="0"/>
                <a:cs typeface="Arial" pitchFamily="34" charset="0"/>
              </a:rPr>
              <a:t>Čtverec-</a:t>
            </a:r>
            <a:r>
              <a:rPr lang="cs-CZ" dirty="0" smtClean="0"/>
              <a:t> </a:t>
            </a:r>
            <a:r>
              <a:rPr lang="cs-CZ" sz="2700" b="1" dirty="0" smtClean="0">
                <a:latin typeface="Arial" pitchFamily="34" charset="0"/>
                <a:cs typeface="Arial" pitchFamily="34" charset="0"/>
              </a:rPr>
              <a:t>Které strany čtverce jsou</a:t>
            </a:r>
            <a:br>
              <a:rPr lang="cs-CZ" sz="2700" b="1" dirty="0" smtClean="0">
                <a:latin typeface="Arial" pitchFamily="34" charset="0"/>
                <a:cs typeface="Arial" pitchFamily="34" charset="0"/>
              </a:rPr>
            </a:br>
            <a:r>
              <a:rPr lang="cs-CZ" sz="2700" b="1" dirty="0" smtClean="0">
                <a:latin typeface="Arial" pitchFamily="34" charset="0"/>
                <a:cs typeface="Arial" pitchFamily="34" charset="0"/>
              </a:rPr>
              <a:t>  sousední? Který bod mají společný?</a:t>
            </a:r>
            <a:br>
              <a:rPr lang="cs-CZ" sz="2700" b="1" dirty="0" smtClean="0">
                <a:latin typeface="Arial" pitchFamily="34" charset="0"/>
                <a:cs typeface="Arial" pitchFamily="34" charset="0"/>
              </a:rPr>
            </a:br>
            <a:endParaRPr lang="cs-CZ" sz="2700" b="1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7171" name="Zástupný symbol pro obsah 2"/>
          <p:cNvSpPr>
            <a:spLocks noGrp="1"/>
          </p:cNvSpPr>
          <p:nvPr>
            <p:ph idx="1"/>
          </p:nvPr>
        </p:nvSpPr>
        <p:spPr>
          <a:xfrm>
            <a:off x="500063" y="1571625"/>
            <a:ext cx="8229600" cy="4714875"/>
          </a:xfr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txBody>
          <a:bodyPr/>
          <a:lstStyle/>
          <a:p>
            <a:pPr eaLnBrk="1" hangingPunct="1">
              <a:buClr>
                <a:srgbClr val="FF0000"/>
              </a:buClr>
              <a:buNone/>
            </a:pPr>
            <a:endParaRPr lang="cs-CZ" dirty="0" smtClean="0">
              <a:solidFill>
                <a:srgbClr val="FFC000"/>
              </a:solidFill>
              <a:latin typeface="Arial" pitchFamily="34" charset="0"/>
              <a:cs typeface="Arial" pitchFamily="34" charset="0"/>
            </a:endParaRPr>
          </a:p>
          <a:p>
            <a:pPr eaLnBrk="1" hangingPunct="1">
              <a:buClr>
                <a:srgbClr val="FF0000"/>
              </a:buClr>
              <a:buFont typeface="Arial" charset="0"/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eaLnBrk="1" hangingPunct="1">
              <a:buClr>
                <a:srgbClr val="FF0000"/>
              </a:buClr>
              <a:buFont typeface="Arial" charset="0"/>
              <a:buNone/>
            </a:pPr>
            <a:r>
              <a:rPr lang="cs-CZ" dirty="0" smtClean="0">
                <a:solidFill>
                  <a:srgbClr val="FF0000"/>
                </a:solidFill>
              </a:rPr>
              <a:t> </a:t>
            </a:r>
          </a:p>
          <a:p>
            <a:pPr eaLnBrk="1" hangingPunct="1">
              <a:buClr>
                <a:srgbClr val="FF0000"/>
              </a:buClr>
              <a:buFont typeface="Arial" charset="0"/>
              <a:buNone/>
            </a:pPr>
            <a:endParaRPr lang="cs-CZ" dirty="0" smtClean="0">
              <a:solidFill>
                <a:srgbClr val="FF0000"/>
              </a:solidFill>
            </a:endParaRPr>
          </a:p>
        </p:txBody>
      </p:sp>
      <p:sp>
        <p:nvSpPr>
          <p:cNvPr id="5" name="Obdélník 4"/>
          <p:cNvSpPr>
            <a:spLocks/>
          </p:cNvSpPr>
          <p:nvPr/>
        </p:nvSpPr>
        <p:spPr>
          <a:xfrm>
            <a:off x="1143000" y="3071813"/>
            <a:ext cx="2700338" cy="2700337"/>
          </a:xfrm>
          <a:prstGeom prst="rect">
            <a:avLst/>
          </a:prstGeom>
          <a:ln/>
        </p:spPr>
        <p:style>
          <a:lnRef idx="1">
            <a:schemeClr val="accent6"/>
          </a:lnRef>
          <a:fillRef idx="3">
            <a:schemeClr val="accent6"/>
          </a:fillRef>
          <a:effectRef idx="2">
            <a:schemeClr val="accent6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/>
          </a:p>
        </p:txBody>
      </p:sp>
      <p:sp>
        <p:nvSpPr>
          <p:cNvPr id="9221" name="TextovéPole 5"/>
          <p:cNvSpPr txBox="1">
            <a:spLocks noChangeArrowheads="1"/>
          </p:cNvSpPr>
          <p:nvPr/>
        </p:nvSpPr>
        <p:spPr bwMode="auto">
          <a:xfrm>
            <a:off x="857250" y="5786438"/>
            <a:ext cx="42862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/>
              <a:t>A</a:t>
            </a:r>
          </a:p>
        </p:txBody>
      </p:sp>
      <p:sp>
        <p:nvSpPr>
          <p:cNvPr id="7174" name="TextovéPole 6"/>
          <p:cNvSpPr txBox="1">
            <a:spLocks noChangeArrowheads="1"/>
          </p:cNvSpPr>
          <p:nvPr/>
        </p:nvSpPr>
        <p:spPr bwMode="auto">
          <a:xfrm>
            <a:off x="3714750" y="5786438"/>
            <a:ext cx="42862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/>
              <a:t>B</a:t>
            </a:r>
          </a:p>
        </p:txBody>
      </p:sp>
      <p:sp>
        <p:nvSpPr>
          <p:cNvPr id="9223" name="TextovéPole 7"/>
          <p:cNvSpPr txBox="1">
            <a:spLocks noChangeArrowheads="1"/>
          </p:cNvSpPr>
          <p:nvPr/>
        </p:nvSpPr>
        <p:spPr bwMode="auto">
          <a:xfrm>
            <a:off x="3786188" y="2571750"/>
            <a:ext cx="42862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/>
              <a:t>C</a:t>
            </a:r>
          </a:p>
        </p:txBody>
      </p:sp>
      <p:sp>
        <p:nvSpPr>
          <p:cNvPr id="7176" name="TextovéPole 8"/>
          <p:cNvSpPr txBox="1">
            <a:spLocks noChangeArrowheads="1"/>
          </p:cNvSpPr>
          <p:nvPr/>
        </p:nvSpPr>
        <p:spPr bwMode="auto">
          <a:xfrm>
            <a:off x="857250" y="2571750"/>
            <a:ext cx="42862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/>
              <a:t>D</a:t>
            </a:r>
          </a:p>
        </p:txBody>
      </p:sp>
      <p:sp>
        <p:nvSpPr>
          <p:cNvPr id="26" name="Obdélník 25"/>
          <p:cNvSpPr/>
          <p:nvPr/>
        </p:nvSpPr>
        <p:spPr>
          <a:xfrm>
            <a:off x="1143000" y="5749925"/>
            <a:ext cx="2700338" cy="36513"/>
          </a:xfrm>
          <a:prstGeom prst="rect">
            <a:avLst/>
          </a:prstGeom>
          <a:solidFill>
            <a:srgbClr val="FF0000"/>
          </a:solidFill>
          <a:ln w="3175"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1143000" y="3071813"/>
            <a:ext cx="2700338" cy="36512"/>
          </a:xfrm>
          <a:prstGeom prst="rect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0" name="Obdélník 29"/>
          <p:cNvSpPr/>
          <p:nvPr/>
        </p:nvSpPr>
        <p:spPr>
          <a:xfrm rot="5400000">
            <a:off x="2489994" y="4404519"/>
            <a:ext cx="2700337" cy="34925"/>
          </a:xfrm>
          <a:prstGeom prst="rect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1" name="Obdélník 30"/>
          <p:cNvSpPr/>
          <p:nvPr/>
        </p:nvSpPr>
        <p:spPr>
          <a:xfrm rot="5400000">
            <a:off x="-188912" y="4403725"/>
            <a:ext cx="2700337" cy="36513"/>
          </a:xfrm>
          <a:prstGeom prst="rect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7209" name="TextovéPole 22"/>
          <p:cNvSpPr txBox="1">
            <a:spLocks noChangeArrowheads="1"/>
          </p:cNvSpPr>
          <p:nvPr/>
        </p:nvSpPr>
        <p:spPr bwMode="auto">
          <a:xfrm>
            <a:off x="4357688" y="4572000"/>
            <a:ext cx="4143375" cy="6771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 b="1" dirty="0"/>
          </a:p>
          <a:p>
            <a:endParaRPr lang="cs-CZ" sz="1000" dirty="0"/>
          </a:p>
          <a:p>
            <a:endParaRPr lang="cs-CZ" sz="1000" dirty="0"/>
          </a:p>
        </p:txBody>
      </p:sp>
      <p:sp>
        <p:nvSpPr>
          <p:cNvPr id="16" name="TextovéPole 15"/>
          <p:cNvSpPr txBox="1">
            <a:spLocks noChangeArrowheads="1"/>
          </p:cNvSpPr>
          <p:nvPr/>
        </p:nvSpPr>
        <p:spPr bwMode="auto">
          <a:xfrm>
            <a:off x="4214813" y="2108200"/>
            <a:ext cx="4357687" cy="19389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lvl="1">
              <a:defRPr/>
            </a:pP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například </a:t>
            </a:r>
            <a:r>
              <a:rPr lang="cs-CZ" sz="2400" dirty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strany </a:t>
            </a:r>
            <a:r>
              <a:rPr lang="cs-CZ" sz="2400" b="1" dirty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AB a BC</a:t>
            </a:r>
            <a:r>
              <a:rPr lang="cs-CZ" sz="2400" dirty="0" smtClean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,  </a:t>
            </a:r>
            <a:r>
              <a:rPr lang="cs-CZ" sz="2400" dirty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společným bodem je bod </a:t>
            </a:r>
            <a:r>
              <a:rPr lang="cs-CZ" sz="24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B</a:t>
            </a:r>
          </a:p>
          <a:p>
            <a:pPr>
              <a:defRPr/>
            </a:pPr>
            <a:endParaRPr lang="cs-CZ" sz="2400" dirty="0">
              <a:solidFill>
                <a:srgbClr val="92D050"/>
              </a:solidFill>
              <a:latin typeface="Arial" pitchFamily="34" charset="0"/>
              <a:cs typeface="Arial" pitchFamily="34" charset="0"/>
            </a:endParaRPr>
          </a:p>
          <a:p>
            <a:pPr>
              <a:defRPr/>
            </a:pPr>
            <a:r>
              <a:rPr lang="cs-CZ" sz="2400" dirty="0">
                <a:solidFill>
                  <a:srgbClr val="92D05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strany </a:t>
            </a:r>
            <a:r>
              <a:rPr lang="cs-CZ" sz="2400" b="1" dirty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CD a DA</a:t>
            </a:r>
            <a:r>
              <a:rPr lang="cs-CZ" sz="2400" dirty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, společným</a:t>
            </a:r>
            <a:br>
              <a:rPr lang="cs-CZ" sz="2400" dirty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</a:br>
            <a:r>
              <a:rPr lang="cs-CZ" sz="2400" dirty="0">
                <a:solidFill>
                  <a:schemeClr val="tx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 bodem je bod </a:t>
            </a:r>
            <a:r>
              <a:rPr lang="cs-CZ" sz="2400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D</a:t>
            </a:r>
            <a:endParaRPr lang="cs-CZ" sz="2400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4098" name="Picture 2" descr="C:\Users\Miky\AppData\Local\Microsoft\Windows\Temporary Internet Files\Content.IE5\94057IS2\MP900178706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44008" y="4077072"/>
            <a:ext cx="3657600" cy="2292096"/>
          </a:xfrm>
          <a:prstGeom prst="rect">
            <a:avLst/>
          </a:prstGeom>
          <a:noFill/>
        </p:spPr>
      </p:pic>
      <p:pic>
        <p:nvPicPr>
          <p:cNvPr id="4099" name="Picture 3" descr="C:\Users\Miky\AppData\Local\Microsoft\Windows\Temporary Internet Files\Content.IE5\16D996EB\MP900390485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6200000">
            <a:off x="778214" y="310018"/>
            <a:ext cx="829392" cy="1162699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7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2" dur="1500" autoRev="1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13" dur="1500" autoRev="1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14" dur="1500" autoRev="1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1500" autoRev="1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7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9" dur="1500" autoRev="1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20" dur="1500" autoRev="1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21" dur="1500" autoRev="1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1500" autoRev="1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6" dur="2000" fill="hold"/>
                                        <p:tgtEl>
                                          <p:spTgt spid="717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1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7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6" dur="1500" autoRev="1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37" dur="1500" autoRev="1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38" dur="1500" autoRev="1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9" dur="1500" autoRev="1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7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3" dur="1500" autoRev="1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44" dur="1500" autoRev="1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45" dur="1500" autoRev="1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6" dur="1500" autoRev="1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50" dur="2000" fill="hold"/>
                                        <p:tgtEl>
                                          <p:spTgt spid="717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 animBg="1"/>
      <p:bldP spid="27" grpId="0" animBg="1"/>
      <p:bldP spid="30" grpId="0" animBg="1"/>
      <p:bldP spid="31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>
            <a:normAutofit/>
          </a:bodyPr>
          <a:lstStyle/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Čtverec-</a:t>
            </a:r>
            <a:r>
              <a:rPr lang="cs-CZ" sz="2800" dirty="0" smtClean="0"/>
              <a:t>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které strany 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>
                <a:latin typeface="Arial" pitchFamily="34" charset="0"/>
                <a:cs typeface="Arial" pitchFamily="34" charset="0"/>
              </a:rPr>
              <a:t> jsou strany protější?</a:t>
            </a:r>
            <a:endParaRPr lang="cs-CZ" sz="2800" b="1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7171" name="Zástupný symbol pro obsah 2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4714875"/>
          </a:xfr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pPr eaLnBrk="1" hangingPunct="1">
              <a:buClr>
                <a:srgbClr val="FF0000"/>
              </a:buClr>
              <a:buFont typeface="Arial" charset="0"/>
              <a:buNone/>
            </a:pPr>
            <a:endParaRPr lang="cs-CZ" dirty="0" smtClean="0">
              <a:solidFill>
                <a:srgbClr val="FF0000"/>
              </a:solidFill>
            </a:endParaRPr>
          </a:p>
          <a:p>
            <a:pPr eaLnBrk="1" hangingPunct="1">
              <a:buClr>
                <a:srgbClr val="FF0000"/>
              </a:buClr>
              <a:buFont typeface="Arial" charset="0"/>
              <a:buNone/>
            </a:pPr>
            <a:r>
              <a:rPr lang="cs-CZ" dirty="0" smtClean="0">
                <a:solidFill>
                  <a:srgbClr val="FF0000"/>
                </a:solidFill>
              </a:rPr>
              <a:t> </a:t>
            </a:r>
          </a:p>
          <a:p>
            <a:pPr eaLnBrk="1" hangingPunct="1">
              <a:buClr>
                <a:srgbClr val="FF0000"/>
              </a:buClr>
              <a:buFont typeface="Arial" charset="0"/>
              <a:buNone/>
            </a:pPr>
            <a:endParaRPr lang="cs-CZ" dirty="0" smtClean="0">
              <a:solidFill>
                <a:srgbClr val="FF0000"/>
              </a:solidFill>
            </a:endParaRPr>
          </a:p>
        </p:txBody>
      </p:sp>
      <p:sp>
        <p:nvSpPr>
          <p:cNvPr id="5" name="Obdélník 4"/>
          <p:cNvSpPr>
            <a:spLocks/>
          </p:cNvSpPr>
          <p:nvPr/>
        </p:nvSpPr>
        <p:spPr>
          <a:xfrm>
            <a:off x="1143000" y="3071813"/>
            <a:ext cx="2700338" cy="2700337"/>
          </a:xfrm>
          <a:prstGeom prst="rect">
            <a:avLst/>
          </a:prstGeom>
          <a:ln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anchor="ctr"/>
          <a:lstStyle/>
          <a:p>
            <a:pPr algn="ctr">
              <a:defRPr/>
            </a:pPr>
            <a:endParaRPr lang="cs-CZ" dirty="0"/>
          </a:p>
        </p:txBody>
      </p:sp>
      <p:sp>
        <p:nvSpPr>
          <p:cNvPr id="11269" name="TextovéPole 5"/>
          <p:cNvSpPr txBox="1">
            <a:spLocks noChangeArrowheads="1"/>
          </p:cNvSpPr>
          <p:nvPr/>
        </p:nvSpPr>
        <p:spPr bwMode="auto">
          <a:xfrm>
            <a:off x="857250" y="5786438"/>
            <a:ext cx="42862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 dirty="0">
                <a:latin typeface="Arial" pitchFamily="34" charset="0"/>
                <a:cs typeface="Arial" pitchFamily="34" charset="0"/>
              </a:rPr>
              <a:t>A</a:t>
            </a:r>
          </a:p>
        </p:txBody>
      </p:sp>
      <p:sp>
        <p:nvSpPr>
          <p:cNvPr id="11270" name="TextovéPole 6"/>
          <p:cNvSpPr txBox="1">
            <a:spLocks noChangeArrowheads="1"/>
          </p:cNvSpPr>
          <p:nvPr/>
        </p:nvSpPr>
        <p:spPr bwMode="auto">
          <a:xfrm>
            <a:off x="3714750" y="5786438"/>
            <a:ext cx="42862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 dirty="0">
                <a:latin typeface="Arial" pitchFamily="34" charset="0"/>
                <a:cs typeface="Arial" pitchFamily="34" charset="0"/>
              </a:rPr>
              <a:t>B</a:t>
            </a:r>
          </a:p>
        </p:txBody>
      </p:sp>
      <p:sp>
        <p:nvSpPr>
          <p:cNvPr id="11271" name="TextovéPole 7"/>
          <p:cNvSpPr txBox="1">
            <a:spLocks noChangeArrowheads="1"/>
          </p:cNvSpPr>
          <p:nvPr/>
        </p:nvSpPr>
        <p:spPr bwMode="auto">
          <a:xfrm>
            <a:off x="3786188" y="2571750"/>
            <a:ext cx="42862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 dirty="0">
                <a:latin typeface="Arial" pitchFamily="34" charset="0"/>
                <a:cs typeface="Arial" pitchFamily="34" charset="0"/>
              </a:rPr>
              <a:t>C</a:t>
            </a:r>
          </a:p>
        </p:txBody>
      </p:sp>
      <p:sp>
        <p:nvSpPr>
          <p:cNvPr id="11272" name="TextovéPole 8"/>
          <p:cNvSpPr txBox="1">
            <a:spLocks noChangeArrowheads="1"/>
          </p:cNvSpPr>
          <p:nvPr/>
        </p:nvSpPr>
        <p:spPr bwMode="auto">
          <a:xfrm>
            <a:off x="857250" y="2571750"/>
            <a:ext cx="42862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 dirty="0">
                <a:latin typeface="Arial" pitchFamily="34" charset="0"/>
                <a:cs typeface="Arial" pitchFamily="34" charset="0"/>
              </a:rPr>
              <a:t>D</a:t>
            </a:r>
          </a:p>
        </p:txBody>
      </p:sp>
      <p:sp>
        <p:nvSpPr>
          <p:cNvPr id="21" name="TextovéPole 20"/>
          <p:cNvSpPr txBox="1">
            <a:spLocks noChangeArrowheads="1"/>
          </p:cNvSpPr>
          <p:nvPr/>
        </p:nvSpPr>
        <p:spPr bwMode="auto">
          <a:xfrm>
            <a:off x="4214813" y="2214563"/>
            <a:ext cx="4214812" cy="830997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Font typeface="Arial" pitchFamily="34" charset="0"/>
              <a:buChar char="•"/>
              <a:defRPr/>
            </a:pPr>
            <a:r>
              <a:rPr lang="cs-CZ" sz="2400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strany </a:t>
            </a:r>
            <a:r>
              <a:rPr lang="cs-CZ" sz="2400" b="1" dirty="0">
                <a:solidFill>
                  <a:schemeClr val="accent1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AB a CD</a:t>
            </a:r>
          </a:p>
          <a:p>
            <a:pPr>
              <a:buFont typeface="Arial" pitchFamily="34" charset="0"/>
              <a:buChar char="•"/>
              <a:defRPr/>
            </a:pPr>
            <a:r>
              <a:rPr lang="cs-CZ" sz="24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cs-CZ" sz="2400" dirty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strany </a:t>
            </a:r>
            <a:r>
              <a:rPr lang="cs-CZ" sz="2400" b="1" dirty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AD a </a:t>
            </a:r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BC</a:t>
            </a:r>
            <a:endParaRPr lang="cs-CZ" sz="2400" b="1" dirty="0">
              <a:solidFill>
                <a:schemeClr val="accent1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1143000" y="5749925"/>
            <a:ext cx="2700338" cy="36513"/>
          </a:xfrm>
          <a:prstGeom prst="rect">
            <a:avLst/>
          </a:prstGeom>
          <a:solidFill>
            <a:srgbClr val="FF0000"/>
          </a:solidFill>
          <a:ln w="3175"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1143000" y="3071813"/>
            <a:ext cx="2700338" cy="36512"/>
          </a:xfrm>
          <a:prstGeom prst="rect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0" name="Obdélník 29"/>
          <p:cNvSpPr/>
          <p:nvPr/>
        </p:nvSpPr>
        <p:spPr>
          <a:xfrm rot="5400000">
            <a:off x="2489994" y="4404519"/>
            <a:ext cx="2700337" cy="34925"/>
          </a:xfrm>
          <a:prstGeom prst="rect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1" name="Obdélník 30"/>
          <p:cNvSpPr/>
          <p:nvPr/>
        </p:nvSpPr>
        <p:spPr>
          <a:xfrm rot="5400000">
            <a:off x="-188912" y="4403725"/>
            <a:ext cx="2700337" cy="36513"/>
          </a:xfrm>
          <a:prstGeom prst="rect">
            <a:avLst/>
          </a:prstGeom>
          <a:solidFill>
            <a:srgbClr val="FF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7209" name="TextovéPole 22"/>
          <p:cNvSpPr txBox="1">
            <a:spLocks noChangeArrowheads="1"/>
          </p:cNvSpPr>
          <p:nvPr/>
        </p:nvSpPr>
        <p:spPr bwMode="auto">
          <a:xfrm>
            <a:off x="4357688" y="4071938"/>
            <a:ext cx="3714750" cy="28007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 b="1" dirty="0"/>
          </a:p>
          <a:p>
            <a:endParaRPr lang="cs-CZ" sz="1000" dirty="0"/>
          </a:p>
          <a:p>
            <a:pPr>
              <a:buFont typeface="Arial" charset="0"/>
              <a:buChar char="•"/>
            </a:pPr>
            <a:r>
              <a:rPr lang="cs-CZ" dirty="0"/>
              <a:t> </a:t>
            </a:r>
            <a:r>
              <a:rPr lang="cs-CZ" sz="2000" b="1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Protější strany </a:t>
            </a:r>
            <a:r>
              <a:rPr lang="cs-CZ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čtverce nemají</a:t>
            </a:r>
            <a:br>
              <a:rPr lang="cs-CZ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</a:br>
            <a:r>
              <a:rPr lang="cs-CZ" dirty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 žádný společný bod. </a:t>
            </a:r>
            <a:endParaRPr lang="cs-CZ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pPr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protější strany čtverce jsou</a:t>
            </a:r>
            <a:br>
              <a:rPr lang="cs-CZ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</a:br>
            <a:r>
              <a:rPr lang="cs-CZ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 rovnoběžné</a:t>
            </a:r>
          </a:p>
          <a:p>
            <a:pPr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AD // BC</a:t>
            </a:r>
          </a:p>
          <a:p>
            <a:pPr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AB // DC</a:t>
            </a:r>
          </a:p>
          <a:p>
            <a:pPr>
              <a:buFont typeface="Arial" charset="0"/>
              <a:buChar char="•"/>
            </a:pPr>
            <a:endParaRPr lang="cs-CZ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endParaRPr lang="cs-CZ" sz="1000" dirty="0"/>
          </a:p>
          <a:p>
            <a:pPr>
              <a:buFont typeface="Arial" charset="0"/>
              <a:buChar char="•"/>
            </a:pPr>
            <a:endParaRPr lang="cs-CZ" sz="1000" dirty="0"/>
          </a:p>
        </p:txBody>
      </p:sp>
      <p:pic>
        <p:nvPicPr>
          <p:cNvPr id="5128" name="Picture 8" descr="C:\Users\Miky\AppData\Local\Microsoft\Windows\Temporary Internet Files\Content.IE5\94057IS2\MM900234761[1].gif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71600" y="476672"/>
            <a:ext cx="1247775" cy="809625"/>
          </a:xfrm>
          <a:prstGeom prst="rect">
            <a:avLst/>
          </a:prstGeom>
          <a:noFill/>
        </p:spPr>
      </p:pic>
      <p:pic>
        <p:nvPicPr>
          <p:cNvPr id="5129" name="Picture 9" descr="C:\Users\Miky\AppData\Local\Microsoft\Windows\Temporary Internet Files\Content.IE5\16D996EB\MC90019653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flipH="1">
            <a:off x="6876256" y="2708920"/>
            <a:ext cx="1512168" cy="1814170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strips dir="r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0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720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20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720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0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20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20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720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0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720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20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720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0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720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20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720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1000" fill="hold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1000" fill="hold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7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0" dur="1500" autoRev="1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41" dur="1500" autoRev="1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42" dur="1500" autoRev="1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3" dur="1500" autoRev="1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7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7" dur="1500" autoRev="1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48" dur="1500" autoRev="1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49" dur="1500" autoRev="1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0" dur="1500" autoRev="1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1000" fill="hold"/>
                                        <p:tgtEl>
                                          <p:spTgt spid="2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1000" fill="hold"/>
                                        <p:tgtEl>
                                          <p:spTgt spid="2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7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0" dur="1500" autoRev="1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61" dur="1500" autoRev="1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62" dur="1500" autoRev="1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3" dur="1500" autoRev="1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7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7" dur="1500" autoRev="1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68" dur="1500" autoRev="1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69" dur="1500" autoRev="1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0" dur="1500" autoRev="1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5" dur="500"/>
                                        <p:tgtEl>
                                          <p:spTgt spid="51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 animBg="1"/>
      <p:bldP spid="27" grpId="0" animBg="1"/>
      <p:bldP spid="30" grpId="0" animBg="1"/>
      <p:bldP spid="31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Opakujeme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1628801"/>
            <a:ext cx="4042792" cy="3816424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  <a:ln/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076056" y="1772816"/>
            <a:ext cx="3276859" cy="276998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 smtClean="0"/>
          </a:p>
          <a:p>
            <a:r>
              <a:rPr lang="cs-CZ" b="1" dirty="0" smtClean="0">
                <a:latin typeface="Arial" pitchFamily="34" charset="0"/>
                <a:cs typeface="Arial" pitchFamily="34" charset="0"/>
              </a:rPr>
              <a:t>Co je čtverec? </a:t>
            </a:r>
          </a:p>
          <a:p>
            <a:endParaRPr lang="cs-CZ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6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Vrcholy čtverce – označ je !</a:t>
            </a:r>
          </a:p>
          <a:p>
            <a:r>
              <a:rPr lang="cs-CZ" sz="16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Označ protější strany – červeně</a:t>
            </a:r>
          </a:p>
          <a:p>
            <a:r>
              <a:rPr lang="cs-CZ" sz="16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Označ sousední strany – černě</a:t>
            </a:r>
          </a:p>
          <a:p>
            <a:endParaRPr lang="cs-CZ" dirty="0" smtClean="0"/>
          </a:p>
          <a:p>
            <a:endParaRPr lang="cs-CZ" b="1" dirty="0" smtClean="0">
              <a:solidFill>
                <a:srgbClr val="00B050"/>
              </a:solidFill>
              <a:latin typeface="Arial" pitchFamily="34" charset="0"/>
              <a:cs typeface="Arial" pitchFamily="34" charset="0"/>
            </a:endParaRPr>
          </a:p>
          <a:p>
            <a:endParaRPr lang="cs-CZ" b="1" dirty="0" smtClean="0">
              <a:solidFill>
                <a:srgbClr val="00B050"/>
              </a:solidFill>
              <a:latin typeface="Arial" pitchFamily="34" charset="0"/>
              <a:cs typeface="Arial" pitchFamily="34" charset="0"/>
            </a:endParaRPr>
          </a:p>
          <a:p>
            <a:endParaRPr lang="cs-CZ" dirty="0"/>
          </a:p>
        </p:txBody>
      </p:sp>
      <p:pic>
        <p:nvPicPr>
          <p:cNvPr id="8197" name="Picture 5" descr="C:\Users\Miky\AppData\Local\Microsoft\Windows\Temporary Internet Files\Content.IE5\GA2D9YLR\MC90007102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948264" y="0"/>
            <a:ext cx="1782439" cy="1793250"/>
          </a:xfrm>
          <a:prstGeom prst="rect">
            <a:avLst/>
          </a:prstGeom>
          <a:noFill/>
        </p:spPr>
      </p:pic>
      <p:pic>
        <p:nvPicPr>
          <p:cNvPr id="8198" name="Picture 6" descr="C:\Users\Miky\AppData\Local\Microsoft\Windows\Temporary Internet Files\Content.IE5\94057IS2\MC900089678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84368" y="5085184"/>
            <a:ext cx="939988" cy="1341876"/>
          </a:xfrm>
          <a:prstGeom prst="rect">
            <a:avLst/>
          </a:prstGeom>
          <a:noFill/>
        </p:spPr>
      </p:pic>
      <p:pic>
        <p:nvPicPr>
          <p:cNvPr id="8199" name="Picture 7" descr="C:\Users\Miky\AppData\Local\Microsoft\Windows\Temporary Internet Files\Content.IE5\94057IS2\MC900234431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flipV="1">
            <a:off x="6084168" y="5517232"/>
            <a:ext cx="1233705" cy="839800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392907" y="5756122"/>
            <a:ext cx="3665042" cy="923330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AB     BC, BC    CD , CD    DA, DA      AB</a:t>
            </a:r>
          </a:p>
          <a:p>
            <a:r>
              <a:rPr lang="cs-CZ" dirty="0" smtClean="0">
                <a:solidFill>
                  <a:srgbClr val="C00000"/>
                </a:solidFill>
              </a:rPr>
              <a:t>AB     CD, BC    AD</a:t>
            </a:r>
          </a:p>
          <a:p>
            <a:r>
              <a:rPr lang="cs-CZ" dirty="0" smtClean="0"/>
              <a:t>Doplň    //,</a:t>
            </a:r>
            <a:endParaRPr lang="cs-CZ" dirty="0"/>
          </a:p>
        </p:txBody>
      </p:sp>
      <p:cxnSp>
        <p:nvCxnSpPr>
          <p:cNvPr id="8" name="Přímá spojnice 7"/>
          <p:cNvCxnSpPr/>
          <p:nvPr/>
        </p:nvCxnSpPr>
        <p:spPr>
          <a:xfrm>
            <a:off x="1547664" y="6533494"/>
            <a:ext cx="367967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>
            <a:off x="1731647" y="6357032"/>
            <a:ext cx="0" cy="17646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81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81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81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81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81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Použité zdroje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>
                <a:solidFill>
                  <a:srgbClr val="CCCCFF"/>
                </a:solidFill>
                <a:latin typeface="Trebuchet MS" pitchFamily="32" charset="0"/>
                <a:cs typeface="Arial Unicode MS" charset="0"/>
                <a:hlinkClick r:id="rId2"/>
              </a:rPr>
              <a:t>WWW.OFFICE.MICROSOFT.COM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101046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234</TotalTime>
  <Words>166</Words>
  <Application>Microsoft Office PowerPoint</Application>
  <PresentationFormat>Předvádění na obrazovce (4:3)</PresentationFormat>
  <Paragraphs>75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Anotace</vt:lpstr>
      <vt:lpstr>  Čtverec  Co tvoří stranu čtverce ? </vt:lpstr>
      <vt:lpstr>Čtverec- Které strany čtverce jsou   sousední? Který bod mají společný? </vt:lpstr>
      <vt:lpstr>Čtverec- které strany   jsou strany protější?</vt:lpstr>
      <vt:lpstr>Opakujeme</vt:lpstr>
      <vt:lpstr>Použité zdroje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Dana</cp:lastModifiedBy>
  <cp:revision>45</cp:revision>
  <dcterms:created xsi:type="dcterms:W3CDTF">2011-06-20T10:40:08Z</dcterms:created>
  <dcterms:modified xsi:type="dcterms:W3CDTF">2013-03-12T15:47:16Z</dcterms:modified>
</cp:coreProperties>
</file>