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2B2C2C-1971-43C6-90D6-491226B2E41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V%C3%A1penec" TargetMode="External"/><Relationship Id="rId3" Type="http://schemas.openxmlformats.org/officeDocument/2006/relationships/hyperlink" Target="http://cs.wikipedia.org/wiki/%C4%8Cern%C3%A9_uhl%C3%AD" TargetMode="External"/><Relationship Id="rId7" Type="http://schemas.openxmlformats.org/officeDocument/2006/relationships/hyperlink" Target="http://cs.wikipedia.org/wiki/Kaolin" TargetMode="External"/><Relationship Id="rId2" Type="http://schemas.openxmlformats.org/officeDocument/2006/relationships/hyperlink" Target="http://cs.wikipedia.org/wiki/Nerostn%C3%A9_surovin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Zemn%C3%AD_plyn" TargetMode="External"/><Relationship Id="rId5" Type="http://schemas.openxmlformats.org/officeDocument/2006/relationships/hyperlink" Target="http://cs.wikipedia.org/wiki/Ropa" TargetMode="External"/><Relationship Id="rId4" Type="http://schemas.openxmlformats.org/officeDocument/2006/relationships/hyperlink" Target="http://cs.wikipedia.org/wiki/Hn%C4%9Bd%C3%A9_uhl%C3%A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0/04/Pohled_z_Hazmburku,_t%C4%9B%C5%BEba_v%C3%A1pence_u_%C3%9Apohlav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V%C3%A1penec" TargetMode="External"/><Relationship Id="rId3" Type="http://schemas.openxmlformats.org/officeDocument/2006/relationships/hyperlink" Target="http://cs.wikipedia.org/wiki/%C4%8Cern%C3%A9_uhl%C3%AD" TargetMode="External"/><Relationship Id="rId7" Type="http://schemas.openxmlformats.org/officeDocument/2006/relationships/hyperlink" Target="http://cs.wikipedia.org/wiki/Kaolin" TargetMode="External"/><Relationship Id="rId2" Type="http://schemas.openxmlformats.org/officeDocument/2006/relationships/hyperlink" Target="http://cs.wikipedia.org/wiki/Nerostn%C3%A9_surovin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Zemn%C3%AD_plyn" TargetMode="External"/><Relationship Id="rId5" Type="http://schemas.openxmlformats.org/officeDocument/2006/relationships/hyperlink" Target="http://cs.wikipedia.org/wiki/Ropa" TargetMode="External"/><Relationship Id="rId4" Type="http://schemas.openxmlformats.org/officeDocument/2006/relationships/hyperlink" Target="http://cs.wikipedia.org/wiki/Hn%C4%9Bd%C3%A9_uhl%C3%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0232" y="571480"/>
            <a:ext cx="4572000" cy="32316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ZŠ </a:t>
            </a:r>
            <a:r>
              <a:rPr lang="cs-CZ" b="1" dirty="0" err="1" smtClean="0"/>
              <a:t>Štětí</a:t>
            </a:r>
            <a:r>
              <a:rPr lang="cs-CZ" b="1" dirty="0" smtClean="0"/>
              <a:t>, Ostrovní 300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Autor: </a:t>
            </a:r>
            <a:r>
              <a:rPr lang="cs-CZ" b="1" dirty="0" smtClean="0"/>
              <a:t>MGR. SOŇA KYSELOVÁ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 materiálu: </a:t>
            </a:r>
            <a:br>
              <a:rPr lang="cs-CZ" dirty="0" smtClean="0"/>
            </a:br>
            <a:r>
              <a:rPr lang="cs-CZ" b="1" dirty="0" smtClean="0"/>
              <a:t>VY_12_INOVACE_ Z.8.A.03_</a:t>
            </a:r>
            <a:r>
              <a:rPr lang="cs-CZ" b="1" dirty="0" err="1" smtClean="0"/>
              <a:t>prirodni</a:t>
            </a:r>
            <a:r>
              <a:rPr lang="cs-CZ" b="1" dirty="0" smtClean="0"/>
              <a:t>_zdroje_</a:t>
            </a:r>
            <a:r>
              <a:rPr lang="cs-CZ" b="1" dirty="0" err="1" smtClean="0"/>
              <a:t>cr</a:t>
            </a:r>
            <a:r>
              <a:rPr lang="cs-CZ" b="1" dirty="0" smtClean="0"/>
              <a:t>_</a:t>
            </a:r>
            <a:r>
              <a:rPr lang="cs-CZ" b="1" dirty="0" err="1" smtClean="0"/>
              <a:t>nerostne</a:t>
            </a:r>
            <a:r>
              <a:rPr lang="cs-CZ" b="1" dirty="0" smtClean="0"/>
              <a:t>_suroviny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Název: PŘÍRODNÍ ZDROJE ČR – NEROSTNÉ SUROVINY</a:t>
            </a:r>
            <a:br>
              <a:rPr lang="cs-CZ" dirty="0" smtClean="0"/>
            </a:br>
            <a:r>
              <a:rPr lang="cs-CZ" dirty="0" smtClean="0"/>
              <a:t>Číslo operačního programu: </a:t>
            </a:r>
            <a:r>
              <a:rPr lang="cs-CZ" b="1" dirty="0" smtClean="0"/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/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61751" y="3857628"/>
            <a:ext cx="59898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2400" b="1" dirty="0" smtClean="0">
                <a:solidFill>
                  <a:srgbClr val="FF0000"/>
                </a:solidFill>
              </a:rPr>
              <a:t>PŘÍRODNÍ ZDROJE ČR – NEROSTNÉ SUROVINY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464344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accent6">
                    <a:lumMod val="75000"/>
                  </a:schemeClr>
                </a:solidFill>
              </a:rPr>
              <a:t>ANOTACE</a:t>
            </a:r>
            <a:endParaRPr lang="cs-CZ" sz="36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Materiál je určen pro 8. ročník a slouží k opakování a porozumění textu o nerostných </a:t>
            </a:r>
            <a:r>
              <a:rPr lang="cs-CZ" sz="2800" dirty="0" smtClean="0"/>
              <a:t>surovinách.</a:t>
            </a:r>
            <a:endParaRPr lang="cs-CZ" sz="2800" dirty="0" smtClean="0"/>
          </a:p>
          <a:p>
            <a:pPr algn="just"/>
            <a:r>
              <a:rPr lang="cs-CZ" sz="2800" dirty="0" smtClean="0"/>
              <a:t>Vyjmenovat hlavní surovinové zdroje v ČR a znát jejich naleziště a </a:t>
            </a:r>
            <a:r>
              <a:rPr lang="cs-CZ" sz="2800" dirty="0" smtClean="0"/>
              <a:t>využití.</a:t>
            </a:r>
            <a:endParaRPr lang="cs-CZ" sz="2800" dirty="0" smtClean="0"/>
          </a:p>
          <a:p>
            <a:r>
              <a:rPr lang="cs-CZ" sz="2800" dirty="0" smtClean="0"/>
              <a:t>Umět využít znalostí z informatiky (práce s hypertextovým odkazem</a:t>
            </a:r>
            <a:r>
              <a:rPr lang="cs-CZ" sz="2800" dirty="0" smtClean="0"/>
              <a:t>).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ÚVOD</a:t>
            </a:r>
            <a:endParaRPr lang="cs-CZ" u="sng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Soňa\Pictures\28-03-07_184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41634" b="27165"/>
          <a:stretch>
            <a:fillRect/>
          </a:stretch>
        </p:blipFill>
        <p:spPr bwMode="auto">
          <a:xfrm>
            <a:off x="571472" y="1428736"/>
            <a:ext cx="2372000" cy="221999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1472" y="3643314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/>
              <a:t>Foto:</a:t>
            </a:r>
          </a:p>
          <a:p>
            <a:pPr algn="just"/>
            <a:r>
              <a:rPr lang="cs-CZ" sz="1400" dirty="0" smtClean="0"/>
              <a:t> Mgr. Soňa Kyselová</a:t>
            </a:r>
            <a:endParaRPr lang="cs-CZ" sz="1400" dirty="0"/>
          </a:p>
        </p:txBody>
      </p:sp>
      <p:sp>
        <p:nvSpPr>
          <p:cNvPr id="8" name="Oválný popisek 7"/>
          <p:cNvSpPr/>
          <p:nvPr/>
        </p:nvSpPr>
        <p:spPr>
          <a:xfrm>
            <a:off x="3571868" y="1142984"/>
            <a:ext cx="5000660" cy="4714908"/>
          </a:xfrm>
          <a:prstGeom prst="wedgeEllipseCallout">
            <a:avLst>
              <a:gd name="adj1" fmla="val -72303"/>
              <a:gd name="adj2" fmla="val -320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4810" y="2643182"/>
            <a:ext cx="3948710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2060"/>
                </a:solidFill>
              </a:rPr>
              <a:t>Haf, vlastně ahoj!!! Dnes vás vítám v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 učebně informatiky, protože ke své 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práci budete potřebovat internet.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Přesvědčíme se, jak si povedete 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při samostatném  plnění úkolů.</a:t>
            </a:r>
            <a:endParaRPr lang="cs-CZ" sz="20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1. ÚKOL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Rozdělte se do skupin po 3 </a:t>
            </a:r>
            <a:r>
              <a:rPr lang="cs-CZ" sz="2800" dirty="0" smtClean="0"/>
              <a:t>žácích.</a:t>
            </a:r>
            <a:endParaRPr lang="cs-CZ" sz="2800" dirty="0" smtClean="0"/>
          </a:p>
          <a:p>
            <a:r>
              <a:rPr lang="cs-CZ" sz="2800" dirty="0" smtClean="0"/>
              <a:t>Otevřete si </a:t>
            </a:r>
            <a:r>
              <a:rPr lang="cs-CZ" sz="2800" dirty="0" smtClean="0"/>
              <a:t>internet.</a:t>
            </a:r>
            <a:endParaRPr lang="cs-CZ" sz="2800" dirty="0" smtClean="0"/>
          </a:p>
          <a:p>
            <a:r>
              <a:rPr lang="cs-CZ" sz="2800" dirty="0" smtClean="0"/>
              <a:t>Dále otevřete soubor umístěný na ploše pod názvem 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b="1" u="sng" dirty="0" smtClean="0">
                <a:solidFill>
                  <a:srgbClr val="00B0F0"/>
                </a:solidFill>
              </a:rPr>
              <a:t>Nerostné suroviny</a:t>
            </a:r>
            <a:endParaRPr lang="cs-CZ" sz="2800" dirty="0" smtClean="0">
              <a:solidFill>
                <a:srgbClr val="00B0F0"/>
              </a:solidFill>
            </a:endParaRPr>
          </a:p>
          <a:p>
            <a:r>
              <a:rPr lang="cs-CZ" sz="2800" dirty="0" smtClean="0"/>
              <a:t>Obsahuje následující text: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</a:t>
            </a:r>
            <a:endParaRPr lang="cs-CZ" sz="6000" dirty="0" smtClean="0"/>
          </a:p>
          <a:p>
            <a:pPr>
              <a:buNone/>
            </a:pPr>
            <a:endParaRPr lang="cs-CZ" sz="2800" b="1" u="sng" dirty="0">
              <a:solidFill>
                <a:srgbClr val="00B0F0"/>
              </a:solidFill>
            </a:endParaRPr>
          </a:p>
        </p:txBody>
      </p:sp>
      <p:sp>
        <p:nvSpPr>
          <p:cNvPr id="11" name="Šipka dolů 10"/>
          <p:cNvSpPr/>
          <p:nvPr/>
        </p:nvSpPr>
        <p:spPr>
          <a:xfrm>
            <a:off x="3786182" y="4214818"/>
            <a:ext cx="1071570" cy="18573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NEROSTNÉ SUROVINY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sz="2400" dirty="0" smtClean="0"/>
              <a:t>         Naše země byla kdysi bohatá na </a:t>
            </a:r>
            <a:r>
              <a:rPr lang="cs-CZ" sz="2400" b="1" u="sng" dirty="0" smtClean="0">
                <a:solidFill>
                  <a:srgbClr val="00B050"/>
                </a:solidFill>
                <a:hlinkClick r:id="rId2"/>
              </a:rPr>
              <a:t>nerostné suroviny</a:t>
            </a:r>
            <a:r>
              <a:rPr lang="cs-CZ" sz="2400" dirty="0" smtClean="0"/>
              <a:t>. Nyní se zásoby tenčí , proto musíme některé dovážet. Mezi hlavní suroviny patří  </a:t>
            </a:r>
            <a:r>
              <a:rPr lang="cs-CZ" sz="2400" b="1" u="sng" dirty="0" smtClean="0">
                <a:solidFill>
                  <a:srgbClr val="00B050"/>
                </a:solidFill>
                <a:hlinkClick r:id="rId3"/>
              </a:rPr>
              <a:t>černé uhlí</a:t>
            </a:r>
            <a:r>
              <a:rPr lang="cs-CZ" sz="2400" dirty="0" smtClean="0">
                <a:solidFill>
                  <a:srgbClr val="00B050"/>
                </a:solidFill>
              </a:rPr>
              <a:t>,  </a:t>
            </a:r>
            <a:r>
              <a:rPr lang="cs-CZ" sz="2400" b="1" u="sng" dirty="0" smtClean="0">
                <a:solidFill>
                  <a:srgbClr val="00B050"/>
                </a:solidFill>
                <a:hlinkClick r:id="rId4"/>
              </a:rPr>
              <a:t>hnědé uhlí</a:t>
            </a:r>
            <a:r>
              <a:rPr lang="cs-CZ" sz="2400" dirty="0" smtClean="0"/>
              <a:t>, </a:t>
            </a:r>
            <a:r>
              <a:rPr lang="cs-CZ" sz="2400" b="1" u="sng" dirty="0" smtClean="0">
                <a:solidFill>
                  <a:srgbClr val="00B050"/>
                </a:solidFill>
                <a:hlinkClick r:id="rId5"/>
              </a:rPr>
              <a:t>ropa</a:t>
            </a:r>
            <a:r>
              <a:rPr lang="cs-CZ" sz="2400" dirty="0" smtClean="0">
                <a:hlinkClick r:id="rId5"/>
              </a:rPr>
              <a:t> </a:t>
            </a:r>
            <a:r>
              <a:rPr lang="cs-CZ" sz="2400" dirty="0" smtClean="0"/>
              <a:t>a </a:t>
            </a:r>
            <a:r>
              <a:rPr lang="cs-CZ" sz="2400" b="1" u="sng" dirty="0" smtClean="0">
                <a:solidFill>
                  <a:srgbClr val="00B050"/>
                </a:solidFill>
                <a:hlinkClick r:id="rId6"/>
              </a:rPr>
              <a:t>zemní plyn</a:t>
            </a:r>
            <a:r>
              <a:rPr lang="cs-CZ" sz="2400" dirty="0" smtClean="0">
                <a:hlinkClick r:id="rId6"/>
              </a:rPr>
              <a:t>.</a:t>
            </a:r>
            <a:endParaRPr lang="cs-CZ" sz="2400" dirty="0" smtClean="0"/>
          </a:p>
          <a:p>
            <a:pPr algn="just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Do nerudných surovin zahrnujeme </a:t>
            </a:r>
            <a:r>
              <a:rPr lang="cs-CZ" sz="2400" b="1" u="sng" dirty="0" smtClean="0">
                <a:solidFill>
                  <a:srgbClr val="00B050"/>
                </a:solidFill>
                <a:hlinkClick r:id="rId7"/>
              </a:rPr>
              <a:t>kaolin</a:t>
            </a:r>
            <a:r>
              <a:rPr lang="cs-CZ" sz="2400" dirty="0" smtClean="0"/>
              <a:t>, u nás se těží i stavební kámen, štěrk a písek. Pro výrobu cementu jsou důležitá naleziště </a:t>
            </a:r>
            <a:r>
              <a:rPr lang="cs-CZ" sz="2400" b="1" u="sng" dirty="0" smtClean="0">
                <a:solidFill>
                  <a:srgbClr val="7030A0"/>
                </a:solidFill>
                <a:hlinkClick r:id="rId8"/>
              </a:rPr>
              <a:t>vápence</a:t>
            </a:r>
            <a:r>
              <a:rPr lang="cs-CZ" sz="2400" b="1" u="sng" dirty="0" smtClean="0">
                <a:solidFill>
                  <a:srgbClr val="7030A0"/>
                </a:solidFill>
              </a:rPr>
              <a:t>.</a:t>
            </a:r>
          </a:p>
          <a:p>
            <a:pPr algn="just">
              <a:buNone/>
            </a:pPr>
            <a:endParaRPr lang="cs-CZ" sz="2800" dirty="0"/>
          </a:p>
          <a:p>
            <a:pPr algn="just">
              <a:buNone/>
            </a:pPr>
            <a:endParaRPr lang="cs-CZ" sz="1400" dirty="0" smtClean="0"/>
          </a:p>
          <a:p>
            <a:pPr algn="just">
              <a:buNone/>
            </a:pPr>
            <a:endParaRPr lang="cs-CZ" sz="1400" dirty="0"/>
          </a:p>
          <a:p>
            <a:pPr algn="just">
              <a:buNone/>
            </a:pPr>
            <a:endParaRPr lang="cs-CZ" sz="1400" dirty="0" smtClean="0"/>
          </a:p>
          <a:p>
            <a:pPr algn="just">
              <a:buNone/>
            </a:pPr>
            <a:endParaRPr lang="cs-CZ" sz="1400" dirty="0"/>
          </a:p>
          <a:p>
            <a:pPr algn="just">
              <a:buNone/>
            </a:pPr>
            <a:endParaRPr lang="cs-CZ" sz="1400" dirty="0" smtClean="0"/>
          </a:p>
          <a:p>
            <a:pPr algn="just">
              <a:buNone/>
            </a:pPr>
            <a:r>
              <a:rPr lang="cs-CZ" sz="1400" dirty="0" smtClean="0"/>
              <a:t>Autorka textu: Mgr. Soňa Kyselová</a:t>
            </a:r>
            <a:endParaRPr lang="cs-CZ" sz="1400" dirty="0"/>
          </a:p>
          <a:p>
            <a:pPr algn="just">
              <a:buNone/>
            </a:pPr>
            <a:endParaRPr lang="cs-CZ" sz="2000" dirty="0" smtClean="0"/>
          </a:p>
          <a:p>
            <a:pPr algn="just">
              <a:buNone/>
            </a:pPr>
            <a:endParaRPr lang="cs-CZ" sz="2000" dirty="0"/>
          </a:p>
          <a:p>
            <a:pPr algn="just">
              <a:buNone/>
            </a:pPr>
            <a:endParaRPr lang="cs-CZ" sz="2000" dirty="0" smtClean="0"/>
          </a:p>
          <a:p>
            <a:pPr algn="just">
              <a:buNone/>
            </a:pPr>
            <a:endParaRPr lang="cs-CZ" sz="2000" dirty="0"/>
          </a:p>
          <a:p>
            <a:pPr algn="just">
              <a:buNone/>
            </a:pPr>
            <a:endParaRPr lang="cs-CZ" sz="2000" dirty="0" smtClean="0"/>
          </a:p>
          <a:p>
            <a:pPr algn="just"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2.ÚKOL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Zástupci skupin se dohodnou, každý vybere </a:t>
            </a:r>
            <a:r>
              <a:rPr lang="cs-CZ" sz="2000" dirty="0" smtClean="0">
                <a:solidFill>
                  <a:schemeClr val="tx2"/>
                </a:solidFill>
              </a:rPr>
              <a:t>1 zvýrazněný </a:t>
            </a:r>
            <a:r>
              <a:rPr lang="cs-CZ" sz="2000" dirty="0" smtClean="0">
                <a:solidFill>
                  <a:schemeClr val="tx2"/>
                </a:solidFill>
              </a:rPr>
              <a:t>pojem.</a:t>
            </a:r>
            <a:endParaRPr lang="cs-CZ" sz="2000" dirty="0" smtClean="0">
              <a:solidFill>
                <a:schemeClr val="tx2"/>
              </a:solidFill>
            </a:endParaRPr>
          </a:p>
          <a:p>
            <a:r>
              <a:rPr lang="cs-CZ" sz="2000" dirty="0" smtClean="0"/>
              <a:t>Za každým tímto  pojmem se skrývá </a:t>
            </a:r>
            <a:r>
              <a:rPr lang="cs-CZ" sz="2000" dirty="0" smtClean="0">
                <a:solidFill>
                  <a:schemeClr val="tx2"/>
                </a:solidFill>
              </a:rPr>
              <a:t>hypertextový </a:t>
            </a:r>
            <a:r>
              <a:rPr lang="cs-CZ" sz="2000" dirty="0" smtClean="0">
                <a:solidFill>
                  <a:schemeClr val="tx2"/>
                </a:solidFill>
              </a:rPr>
              <a:t>odkaz.</a:t>
            </a:r>
            <a:endParaRPr lang="cs-CZ" sz="2000" dirty="0" smtClean="0">
              <a:solidFill>
                <a:schemeClr val="tx2"/>
              </a:solidFill>
            </a:endParaRPr>
          </a:p>
          <a:p>
            <a:r>
              <a:rPr lang="cs-CZ" sz="2000" dirty="0" smtClean="0"/>
              <a:t>z daných webových stránek zjistěte následující údaje </a:t>
            </a:r>
            <a:r>
              <a:rPr lang="cs-CZ" sz="2000" dirty="0" smtClean="0">
                <a:solidFill>
                  <a:schemeClr val="tx2"/>
                </a:solidFill>
              </a:rPr>
              <a:t>a vypište si je do sešitu: </a:t>
            </a:r>
          </a:p>
          <a:p>
            <a:pPr>
              <a:buAutoNum type="alphaLcParenR"/>
            </a:pPr>
            <a:r>
              <a:rPr lang="cs-CZ" sz="2000" dirty="0" smtClean="0">
                <a:solidFill>
                  <a:srgbClr val="C00000"/>
                </a:solidFill>
              </a:rPr>
              <a:t>Černé uhlí </a:t>
            </a:r>
            <a:r>
              <a:rPr lang="cs-CZ" sz="2000" dirty="0" smtClean="0"/>
              <a:t>– naleziště v Čechách a na Moravě, zopakujte jeho vznik</a:t>
            </a:r>
          </a:p>
          <a:p>
            <a:pPr>
              <a:buAutoNum type="alphaLcParenR"/>
            </a:pPr>
            <a:r>
              <a:rPr lang="cs-CZ" sz="2000" dirty="0" smtClean="0">
                <a:solidFill>
                  <a:srgbClr val="C00000"/>
                </a:solidFill>
              </a:rPr>
              <a:t>Hnědé uhlí </a:t>
            </a:r>
            <a:r>
              <a:rPr lang="cs-CZ" sz="2000" dirty="0" smtClean="0"/>
              <a:t>– naleziště, jak vzniklo</a:t>
            </a:r>
          </a:p>
          <a:p>
            <a:pPr>
              <a:buAutoNum type="alphaLcParenR"/>
            </a:pPr>
            <a:r>
              <a:rPr lang="cs-CZ" sz="2000" dirty="0" smtClean="0">
                <a:solidFill>
                  <a:srgbClr val="C00000"/>
                </a:solidFill>
              </a:rPr>
              <a:t>Ropa </a:t>
            </a:r>
            <a:r>
              <a:rPr lang="cs-CZ" sz="2000" dirty="0" smtClean="0"/>
              <a:t>– vysvětlete tento pojem, odkud se dováží</a:t>
            </a:r>
          </a:p>
          <a:p>
            <a:pPr>
              <a:buAutoNum type="alphaLcParenR"/>
            </a:pPr>
            <a:r>
              <a:rPr lang="cs-CZ" sz="2000" dirty="0" smtClean="0">
                <a:solidFill>
                  <a:srgbClr val="C00000"/>
                </a:solidFill>
              </a:rPr>
              <a:t>Zemní plyn </a:t>
            </a:r>
            <a:r>
              <a:rPr lang="cs-CZ" sz="2000" dirty="0" smtClean="0"/>
              <a:t>– jeho složení, využití</a:t>
            </a:r>
          </a:p>
          <a:p>
            <a:pPr>
              <a:buAutoNum type="alphaLcParenR"/>
            </a:pPr>
            <a:r>
              <a:rPr lang="cs-CZ" sz="2000" dirty="0" smtClean="0">
                <a:solidFill>
                  <a:srgbClr val="C00000"/>
                </a:solidFill>
              </a:rPr>
              <a:t>Kaolin</a:t>
            </a:r>
            <a:r>
              <a:rPr lang="cs-CZ" sz="2000" dirty="0" smtClean="0"/>
              <a:t> – naleziště, využití</a:t>
            </a:r>
          </a:p>
          <a:p>
            <a:pPr>
              <a:buAutoNum type="alphaLcParenR"/>
            </a:pPr>
            <a:r>
              <a:rPr lang="cs-CZ" sz="2000" dirty="0" smtClean="0">
                <a:solidFill>
                  <a:srgbClr val="C00000"/>
                </a:solidFill>
              </a:rPr>
              <a:t>Vápenec</a:t>
            </a:r>
            <a:r>
              <a:rPr lang="cs-CZ" sz="2000" dirty="0" smtClean="0"/>
              <a:t> – výskyt v ČR, kde se těží v našem kraji</a:t>
            </a:r>
          </a:p>
          <a:p>
            <a:pPr>
              <a:buAutoNum type="alphaLcParenR"/>
            </a:pPr>
            <a:r>
              <a:rPr lang="cs-CZ" sz="2000" dirty="0" smtClean="0">
                <a:solidFill>
                  <a:srgbClr val="C00000"/>
                </a:solidFill>
              </a:rPr>
              <a:t>Nerostné suroviny</a:t>
            </a:r>
            <a:r>
              <a:rPr lang="cs-CZ" sz="2000" dirty="0" smtClean="0"/>
              <a:t> – vysvětlit pojem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ZÁVĚR PRÁCE, HODNOCENÍ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Zástupci skupin nyní sdělí spolužákům výsledky své </a:t>
            </a:r>
            <a:r>
              <a:rPr lang="cs-CZ" dirty="0" smtClean="0"/>
              <a:t>práce.</a:t>
            </a:r>
            <a:endParaRPr lang="cs-CZ" dirty="0" smtClean="0"/>
          </a:p>
          <a:p>
            <a:r>
              <a:rPr lang="cs-CZ" dirty="0" smtClean="0"/>
              <a:t>Všichni si dělejte poznámky o jednotlivých </a:t>
            </a:r>
            <a:r>
              <a:rPr lang="cs-CZ" dirty="0" smtClean="0"/>
              <a:t>pojmech.</a:t>
            </a:r>
            <a:endParaRPr lang="cs-CZ" dirty="0" smtClean="0"/>
          </a:p>
          <a:p>
            <a:r>
              <a:rPr lang="cs-CZ" dirty="0" smtClean="0"/>
              <a:t>Závěrem zhodnoťte práci svých spolužáků v ostatních </a:t>
            </a:r>
            <a:r>
              <a:rPr lang="cs-CZ" dirty="0" smtClean="0"/>
              <a:t>skupinách.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DONŮV TEST   - I.</a:t>
            </a:r>
            <a:endParaRPr lang="cs-CZ" b="1" u="sng" dirty="0">
              <a:solidFill>
                <a:srgbClr val="C00000"/>
              </a:solidFill>
            </a:endParaRPr>
          </a:p>
        </p:txBody>
      </p:sp>
      <p:pic>
        <p:nvPicPr>
          <p:cNvPr id="1026" name="Picture 2" descr="D:\Pictures\untitled1.bmp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142984"/>
            <a:ext cx="2208000" cy="1656000"/>
          </a:xfrm>
          <a:prstGeom prst="rect">
            <a:avLst/>
          </a:prstGeom>
          <a:noFill/>
        </p:spPr>
      </p:pic>
      <p:sp>
        <p:nvSpPr>
          <p:cNvPr id="6" name="Zaoblený obdélníkový popisek 5"/>
          <p:cNvSpPr/>
          <p:nvPr/>
        </p:nvSpPr>
        <p:spPr>
          <a:xfrm>
            <a:off x="3500430" y="1428736"/>
            <a:ext cx="3571900" cy="4000528"/>
          </a:xfrm>
          <a:prstGeom prst="wedgeRoundRectCallout">
            <a:avLst>
              <a:gd name="adj1" fmla="val -101409"/>
              <a:gd name="adj2" fmla="val -21086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9058" y="1928802"/>
            <a:ext cx="207170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Jsem po té dnešní práci poněkud unavený.  Ale nezapomněl jsem na vás. I dnes následuje můj test. Dobře si prohlédněte následující fotografii. A teď už dobrou…….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2857496"/>
            <a:ext cx="19933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Foto: Mgr. Soňa Kyselová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Pohled z Hazmburku, těžba vápence u Úpohla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785794"/>
            <a:ext cx="7620000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Donův test – II.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 fotografii vidíte: </a:t>
            </a:r>
          </a:p>
          <a:p>
            <a:pPr marL="514350" indent="-514350">
              <a:buAutoNum type="alphaLcParenR"/>
            </a:pPr>
            <a:r>
              <a:rPr lang="cs-CZ" dirty="0" smtClean="0"/>
              <a:t>l</a:t>
            </a:r>
            <a:r>
              <a:rPr lang="cs-CZ" dirty="0" smtClean="0"/>
              <a:t>edovec </a:t>
            </a:r>
            <a:r>
              <a:rPr lang="cs-CZ" dirty="0" smtClean="0"/>
              <a:t>vznikající v krajině pod Řípem</a:t>
            </a:r>
          </a:p>
          <a:p>
            <a:pPr marL="514350" indent="-514350" algn="just">
              <a:buAutoNum type="alphaLcParenR"/>
            </a:pPr>
            <a:r>
              <a:rPr lang="cs-CZ" dirty="0" smtClean="0"/>
              <a:t>pohled </a:t>
            </a:r>
            <a:r>
              <a:rPr lang="cs-CZ" dirty="0" smtClean="0"/>
              <a:t>z </a:t>
            </a:r>
            <a:r>
              <a:rPr lang="cs-CZ" dirty="0" err="1" smtClean="0"/>
              <a:t>Hazmburku</a:t>
            </a:r>
            <a:r>
              <a:rPr lang="cs-CZ" dirty="0" smtClean="0"/>
              <a:t> na těžbu vápence u </a:t>
            </a:r>
            <a:r>
              <a:rPr lang="cs-CZ" dirty="0" err="1" smtClean="0"/>
              <a:t>Úpohlav</a:t>
            </a:r>
            <a:endParaRPr lang="cs-CZ" dirty="0" smtClean="0"/>
          </a:p>
          <a:p>
            <a:pPr marL="514350" indent="-514350" algn="just">
              <a:buAutoNum type="alphaLcParenR"/>
            </a:pPr>
            <a:r>
              <a:rPr lang="cs-CZ" dirty="0" smtClean="0"/>
              <a:t>p</a:t>
            </a:r>
            <a:r>
              <a:rPr lang="cs-CZ" dirty="0" smtClean="0"/>
              <a:t>očínající </a:t>
            </a:r>
            <a:r>
              <a:rPr lang="cs-CZ" dirty="0" smtClean="0"/>
              <a:t>stavba </a:t>
            </a:r>
            <a:r>
              <a:rPr lang="cs-CZ" dirty="0" err="1" smtClean="0"/>
              <a:t>Džegrova</a:t>
            </a:r>
            <a:r>
              <a:rPr lang="cs-CZ" dirty="0" smtClean="0"/>
              <a:t> zimního stadionu v Polabí</a:t>
            </a:r>
          </a:p>
        </p:txBody>
      </p:sp>
      <p:pic>
        <p:nvPicPr>
          <p:cNvPr id="22530" name="Picture 2" descr="C:\Users\Soňa\AppData\Local\Microsoft\Windows\Temporary Internet Files\Content.IE5\M7MHNHS7\MP9003875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32780" y="5715016"/>
            <a:ext cx="1211220" cy="86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28 -0.01827 L -0.57535 -0.374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00" y="-1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/>
              <a:t>Prezentace poskytuje návod na jednu z možností osvojení nové </a:t>
            </a:r>
            <a:r>
              <a:rPr lang="cs-CZ" sz="1800" dirty="0" smtClean="0"/>
              <a:t>látky. </a:t>
            </a:r>
            <a:endParaRPr lang="cs-CZ" sz="1800" dirty="0" smtClean="0"/>
          </a:p>
          <a:p>
            <a:r>
              <a:rPr lang="cs-CZ" sz="1800" dirty="0" smtClean="0"/>
              <a:t>Je zaměřena na hlavní část </a:t>
            </a:r>
            <a:r>
              <a:rPr lang="cs-CZ" sz="1800" dirty="0" smtClean="0"/>
              <a:t>hodiny.</a:t>
            </a:r>
            <a:endParaRPr lang="cs-CZ" sz="1800" dirty="0" smtClean="0"/>
          </a:p>
          <a:p>
            <a:r>
              <a:rPr lang="cs-CZ" sz="1800" dirty="0" smtClean="0"/>
              <a:t>Vyučující předem zajistí, aby žáci měli k dispozici hlavní text na svých PC v učebně </a:t>
            </a:r>
            <a:r>
              <a:rPr lang="cs-CZ" sz="1800" dirty="0" smtClean="0"/>
              <a:t>informatiky.</a:t>
            </a:r>
            <a:endParaRPr lang="cs-CZ" sz="1800" dirty="0" smtClean="0"/>
          </a:p>
          <a:p>
            <a:r>
              <a:rPr lang="cs-CZ" sz="1800" dirty="0" smtClean="0"/>
              <a:t>Žáci pracují ve skupinách, optimální počet je do </a:t>
            </a:r>
            <a:r>
              <a:rPr lang="cs-CZ" sz="1800" dirty="0" smtClean="0"/>
              <a:t>tří.</a:t>
            </a:r>
            <a:endParaRPr lang="cs-CZ" sz="1800" dirty="0" smtClean="0"/>
          </a:p>
          <a:p>
            <a:r>
              <a:rPr lang="cs-CZ" sz="1800" dirty="0" smtClean="0"/>
              <a:t>Mělo by jít o skupiny heterogenní, aby zběhlejší žáci pomáhali slabším, a to hlavně při výběru </a:t>
            </a:r>
            <a:r>
              <a:rPr lang="cs-CZ" sz="1800" dirty="0" smtClean="0"/>
              <a:t>informací.</a:t>
            </a:r>
            <a:endParaRPr lang="cs-CZ" sz="1800" dirty="0" smtClean="0"/>
          </a:p>
          <a:p>
            <a:r>
              <a:rPr lang="cs-CZ" sz="1800" dirty="0" smtClean="0"/>
              <a:t>Při závěrečném vyhodnocení můžeme ponechat rozvinout diskusi o tom, jak si skupiny vedly, jak splnily své zadání a vytřídily </a:t>
            </a:r>
            <a:r>
              <a:rPr lang="cs-CZ" sz="1800" dirty="0" smtClean="0"/>
              <a:t>informace.</a:t>
            </a:r>
            <a:endParaRPr lang="cs-CZ" sz="1800" dirty="0" smtClean="0"/>
          </a:p>
          <a:p>
            <a:r>
              <a:rPr lang="cs-CZ" sz="1800" dirty="0" smtClean="0"/>
              <a:t>Závěrečný „ Donův test“ je oddechový, přesto se dotýká regionální </a:t>
            </a:r>
            <a:r>
              <a:rPr lang="cs-CZ" sz="1800" dirty="0" smtClean="0"/>
              <a:t>výuky.</a:t>
            </a:r>
            <a:endParaRPr lang="cs-CZ" sz="1800" dirty="0" smtClean="0"/>
          </a:p>
          <a:p>
            <a:r>
              <a:rPr lang="cs-CZ" sz="1800" dirty="0" smtClean="0"/>
              <a:t>První tři úspěšní řešitelé mohou být hodnoceni např. kladným znaménkem; až jich nasbírají pět, dávám jedničku, ale to záleží na individuálních hodnotících způsobech </a:t>
            </a:r>
            <a:r>
              <a:rPr lang="cs-CZ" sz="1800" dirty="0" smtClean="0"/>
              <a:t>vyučujících.</a:t>
            </a:r>
            <a:endParaRPr lang="cs-CZ" sz="1800" dirty="0" smtClean="0"/>
          </a:p>
          <a:p>
            <a:r>
              <a:rPr lang="cs-CZ" sz="1800" dirty="0" smtClean="0"/>
              <a:t>V hodině dojde na využití mezipředmětových vztahů; je dobré předem konzultovat s vyučujícími informatiky, zda žáci znají pojem hypertextový odkaz a podle toho </a:t>
            </a:r>
            <a:r>
              <a:rPr lang="cs-CZ" sz="1800" dirty="0" smtClean="0"/>
              <a:t>postupovat.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   </a:t>
            </a:r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642918"/>
            <a:ext cx="8229600" cy="5857916"/>
          </a:xfrm>
        </p:spPr>
        <p:txBody>
          <a:bodyPr>
            <a:normAutofit fontScale="92500"/>
          </a:bodyPr>
          <a:lstStyle/>
          <a:p>
            <a:r>
              <a:rPr lang="cs-CZ" sz="2000" b="1" u="sng" dirty="0" smtClean="0"/>
              <a:t>Klíčová slova</a:t>
            </a:r>
            <a:r>
              <a:rPr lang="cs-CZ" sz="2000" dirty="0" smtClean="0"/>
              <a:t>: porozumět textu (čtenářská gramotnost), nerostné suroviny, černé uhlí, hnědé uhlí, ropa, zemní plyn, kaolin, vápenec, hypertextový odkaz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 samostatnost žáků při výuce nové látky, hledání informací na PC,</a:t>
            </a:r>
          </a:p>
          <a:p>
            <a:pPr>
              <a:buNone/>
            </a:pPr>
            <a:r>
              <a:rPr lang="cs-CZ" sz="2000" dirty="0" smtClean="0"/>
              <a:t>       tím, že si informace vyhledají sami, lépe si je osvojí. A to i formou diskuse o nich. Nezanedbatelný význam má i jejich vzájemná </a:t>
            </a:r>
            <a:r>
              <a:rPr lang="cs-CZ" sz="2000" dirty="0" smtClean="0"/>
              <a:t>spolupráce.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u="sng" dirty="0" smtClean="0"/>
              <a:t>POUŽITÉ ZDROJE</a:t>
            </a:r>
          </a:p>
          <a:p>
            <a:r>
              <a:rPr lang="cs-CZ" sz="2000" dirty="0" smtClean="0"/>
              <a:t>Nerostné suroviny: </a:t>
            </a:r>
            <a:r>
              <a:rPr lang="cs-CZ" sz="2000" u="sng" dirty="0" smtClean="0">
                <a:hlinkClick r:id="rId2"/>
              </a:rPr>
              <a:t>http://cs.wikipedia.org/wiki/Nerostn%C3%A9_suroviny</a:t>
            </a:r>
            <a:endParaRPr lang="cs-CZ" sz="2000" dirty="0" smtClean="0"/>
          </a:p>
          <a:p>
            <a:r>
              <a:rPr lang="cs-CZ" sz="2000" dirty="0" smtClean="0"/>
              <a:t>Černé uhlí: </a:t>
            </a:r>
            <a:r>
              <a:rPr lang="cs-CZ" sz="2000" u="sng" dirty="0" smtClean="0">
                <a:hlinkClick r:id="rId3"/>
              </a:rPr>
              <a:t>http://cs.wikipedia.org/wiki/%C4%8Cern%C3%A9_uhl%C3%AD</a:t>
            </a:r>
            <a:endParaRPr lang="cs-CZ" sz="2000" dirty="0" smtClean="0"/>
          </a:p>
          <a:p>
            <a:r>
              <a:rPr lang="cs-CZ" sz="2000" dirty="0" smtClean="0"/>
              <a:t>Hnědé uhlí: </a:t>
            </a:r>
            <a:r>
              <a:rPr lang="cs-CZ" sz="2000" u="sng" dirty="0" smtClean="0">
                <a:hlinkClick r:id="rId4"/>
              </a:rPr>
              <a:t>http://cs.wikipedia.org/wiki/Hn%C4%9Bd%C3%A9_uhl%C3%AD</a:t>
            </a:r>
            <a:endParaRPr lang="cs-CZ" sz="2000" dirty="0" smtClean="0"/>
          </a:p>
          <a:p>
            <a:r>
              <a:rPr lang="cs-CZ" sz="2000" dirty="0" smtClean="0"/>
              <a:t>Ropa: </a:t>
            </a:r>
            <a:r>
              <a:rPr lang="cs-CZ" sz="2000" u="sng" dirty="0" smtClean="0">
                <a:hlinkClick r:id="rId5"/>
              </a:rPr>
              <a:t>http://cs.wikipedia.org/wiki/Ropa</a:t>
            </a:r>
            <a:endParaRPr lang="cs-CZ" sz="2000" dirty="0" smtClean="0"/>
          </a:p>
          <a:p>
            <a:r>
              <a:rPr lang="cs-CZ" sz="2000" dirty="0" smtClean="0"/>
              <a:t>Zemní plyn: </a:t>
            </a:r>
            <a:r>
              <a:rPr lang="cs-CZ" sz="2000" u="sng" dirty="0" smtClean="0">
                <a:hlinkClick r:id="rId6"/>
              </a:rPr>
              <a:t>http://cs.wikipedia.org/wiki/Zemn%C3%AD_plyn</a:t>
            </a:r>
            <a:endParaRPr lang="cs-CZ" sz="2000" dirty="0" smtClean="0"/>
          </a:p>
          <a:p>
            <a:r>
              <a:rPr lang="cs-CZ" sz="2000" dirty="0" smtClean="0"/>
              <a:t>Kaolin: </a:t>
            </a:r>
            <a:r>
              <a:rPr lang="cs-CZ" sz="2000" u="sng" dirty="0" smtClean="0">
                <a:hlinkClick r:id="rId7"/>
              </a:rPr>
              <a:t>http://cs.wikipedia.org/wiki/Kaolin</a:t>
            </a:r>
            <a:endParaRPr lang="cs-CZ" sz="2000" dirty="0" smtClean="0"/>
          </a:p>
          <a:p>
            <a:r>
              <a:rPr lang="cs-CZ" sz="2000" dirty="0" smtClean="0"/>
              <a:t>Vápenec: </a:t>
            </a:r>
            <a:r>
              <a:rPr lang="cs-CZ" sz="2000" u="sng" dirty="0" smtClean="0">
                <a:hlinkClick r:id="rId8"/>
              </a:rPr>
              <a:t>http://cs.wikipedia.org/wiki/V%C3%A1penec</a:t>
            </a:r>
            <a:endParaRPr lang="cs-CZ" sz="2000" dirty="0" smtClean="0"/>
          </a:p>
          <a:p>
            <a:r>
              <a:rPr lang="cs-CZ" sz="2000" dirty="0" smtClean="0"/>
              <a:t>Foto – Donův test -http://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cs.wikipedia.org/wiki/Soubor:Pohled_z_Hazmburku,_t%C4%9B%C5%BEba_v%C3%A1pence_u_%C3%9Apohlav.JPG</a:t>
            </a:r>
          </a:p>
          <a:p>
            <a:pPr>
              <a:buNone/>
            </a:pPr>
            <a:endParaRPr lang="cs-CZ" sz="2000" b="1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686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ÚVOD</vt:lpstr>
      <vt:lpstr>1. ÚKOL</vt:lpstr>
      <vt:lpstr>NEROSTNÉ SUROVINY</vt:lpstr>
      <vt:lpstr>2.ÚKOL</vt:lpstr>
      <vt:lpstr>ZÁVĚR PRÁCE, HODNOCENÍ</vt:lpstr>
      <vt:lpstr>DONŮV TEST   - I.</vt:lpstr>
      <vt:lpstr>Snímek 9</vt:lpstr>
      <vt:lpstr>Donův test – II.</vt:lpstr>
      <vt:lpstr>METODICKÝ NÁVOD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expert</cp:lastModifiedBy>
  <cp:revision>31</cp:revision>
  <dcterms:created xsi:type="dcterms:W3CDTF">2011-10-08T18:36:08Z</dcterms:created>
  <dcterms:modified xsi:type="dcterms:W3CDTF">2012-03-15T08:02:17Z</dcterms:modified>
</cp:coreProperties>
</file>