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6" r:id="rId3"/>
    <p:sldId id="259" r:id="rId4"/>
    <p:sldId id="258" r:id="rId5"/>
    <p:sldId id="264" r:id="rId6"/>
    <p:sldId id="260" r:id="rId7"/>
    <p:sldId id="261" r:id="rId8"/>
    <p:sldId id="265" r:id="rId9"/>
    <p:sldId id="272" r:id="rId10"/>
    <p:sldId id="274" r:id="rId11"/>
    <p:sldId id="271" r:id="rId12"/>
    <p:sldId id="275" r:id="rId13"/>
    <p:sldId id="273" r:id="rId14"/>
    <p:sldId id="266" r:id="rId15"/>
    <p:sldId id="267" r:id="rId16"/>
    <p:sldId id="263" r:id="rId17"/>
    <p:sldId id="268" r:id="rId18"/>
    <p:sldId id="269" r:id="rId19"/>
    <p:sldId id="270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4F9E403-744A-4664-82FF-C32224DF1867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3A11FF8-6721-413A-B237-D3F765622B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static.akcniceny.cz/foto/vyrobky/818500/818362.jpg" TargetMode="External"/><Relationship Id="rId13" Type="http://schemas.openxmlformats.org/officeDocument/2006/relationships/hyperlink" Target="http://static.akcniceny.cz/foto/vyrobky/466500/466425.jpg" TargetMode="External"/><Relationship Id="rId18" Type="http://schemas.openxmlformats.org/officeDocument/2006/relationships/hyperlink" Target="http://nd01.jxs.cz/518/963/282e3ecb98_18775984_o2.jpg" TargetMode="External"/><Relationship Id="rId3" Type="http://schemas.openxmlformats.org/officeDocument/2006/relationships/hyperlink" Target="http://www.chovatelka.cz/system/files/posts/895/images/original.jpg" TargetMode="External"/><Relationship Id="rId21" Type="http://schemas.openxmlformats.org/officeDocument/2006/relationships/hyperlink" Target="http://static.akcniceny.cz/foto/vyrobky/1140250/1140147.jpg" TargetMode="External"/><Relationship Id="rId7" Type="http://schemas.openxmlformats.org/officeDocument/2006/relationships/hyperlink" Target="http://cukrarnatropez.cz/wp-content/uploads/2011/12/%C4%8COKOL%C3%81DA1-300x200.jpg" TargetMode="External"/><Relationship Id="rId12" Type="http://schemas.openxmlformats.org/officeDocument/2006/relationships/hyperlink" Target="http://static.akcniceny.cz/foto/vyrobky/732750/732605.jpg" TargetMode="External"/><Relationship Id="rId17" Type="http://schemas.openxmlformats.org/officeDocument/2006/relationships/hyperlink" Target="http://nd01.jxs.cz/695/573/bf08aa8869_18777093_o2.jpg" TargetMode="External"/><Relationship Id="rId2" Type="http://schemas.openxmlformats.org/officeDocument/2006/relationships/hyperlink" Target="http://followers.thcnet.cz/CyberNet/Punk-Rock%20Rebels%20Library/7.%20Relaxation/XTRAS/BIOTOX/www.biotox.cz/enpsyro/data/natural.obr/pj3rthe2.jpg" TargetMode="External"/><Relationship Id="rId16" Type="http://schemas.openxmlformats.org/officeDocument/2006/relationships/hyperlink" Target="http://nd01.jxs.cz/619/286/0296eb32c1_18777090_o2.jpg" TargetMode="External"/><Relationship Id="rId20" Type="http://schemas.openxmlformats.org/officeDocument/2006/relationships/hyperlink" Target="http://www.cokoreklama.cz/fotky622/fotos/coko/advent0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ukrarnatropez.cz/wp-content/uploads/2011/12/cokolady.jpg" TargetMode="External"/><Relationship Id="rId11" Type="http://schemas.openxmlformats.org/officeDocument/2006/relationships/hyperlink" Target="http://static.akcniceny.cz/foto/vyrobky/794750/794594.jpg" TargetMode="External"/><Relationship Id="rId5" Type="http://schemas.openxmlformats.org/officeDocument/2006/relationships/hyperlink" Target="http://cukrarnatropez.cz/wp-content/uploads/2011/12/%C4%8COKOL%C3%81DA1.jpg" TargetMode="External"/><Relationship Id="rId15" Type="http://schemas.openxmlformats.org/officeDocument/2006/relationships/hyperlink" Target="http://static.akcniceny.cz/foto/vyrobky/696250/696230.jpg" TargetMode="External"/><Relationship Id="rId10" Type="http://schemas.openxmlformats.org/officeDocument/2006/relationships/hyperlink" Target="http://static.akcniceny.cz/foto/vyrobky/1125000/1124805.jpg" TargetMode="External"/><Relationship Id="rId19" Type="http://schemas.openxmlformats.org/officeDocument/2006/relationships/hyperlink" Target="http://nd01.jxs.cz/986/522/9609d5cb8b_18776339_o2.jpg" TargetMode="External"/><Relationship Id="rId4" Type="http://schemas.openxmlformats.org/officeDocument/2006/relationships/hyperlink" Target="http://www.odhaleno.cz/images/textiky/20080613095340_cokolada.jpg" TargetMode="External"/><Relationship Id="rId9" Type="http://schemas.openxmlformats.org/officeDocument/2006/relationships/hyperlink" Target="http://www.dobrydarek.cz/images/katalog/1/meaidle.jpg" TargetMode="External"/><Relationship Id="rId14" Type="http://schemas.openxmlformats.org/officeDocument/2006/relationships/hyperlink" Target="http://nd01.jxs.cz/742/020/dd7e353ef1_42040732_o2.jpg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161112" cy="922114"/>
          </a:xfrm>
        </p:spPr>
        <p:txBody>
          <a:bodyPr/>
          <a:lstStyle/>
          <a:p>
            <a:r>
              <a:rPr lang="cs-CZ" sz="1600" b="1" dirty="0">
                <a:solidFill>
                  <a:srgbClr val="575F6D"/>
                </a:solidFill>
              </a:rPr>
              <a:t>Střední průmyslová škola</a:t>
            </a:r>
            <a:br>
              <a:rPr lang="cs-CZ" sz="1600" b="1" dirty="0">
                <a:solidFill>
                  <a:srgbClr val="575F6D"/>
                </a:solidFill>
              </a:rPr>
            </a:br>
            <a:r>
              <a:rPr lang="cs-CZ" sz="1600" b="1" dirty="0">
                <a:solidFill>
                  <a:srgbClr val="575F6D"/>
                </a:solidFill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457200" y="1216893"/>
            <a:ext cx="7467600" cy="4660379"/>
          </a:xfrm>
        </p:spPr>
        <p:txBody>
          <a:bodyPr/>
          <a:lstStyle/>
          <a:p>
            <a:pPr marL="0" lvl="0" indent="0" algn="ctr">
              <a:buClr>
                <a:srgbClr val="B13F9A"/>
              </a:buClr>
              <a:buSzPct val="73000"/>
              <a:buNone/>
            </a:pPr>
            <a:r>
              <a:rPr lang="cs-CZ" sz="4400" dirty="0">
                <a:solidFill>
                  <a:prstClr val="black"/>
                </a:solidFill>
                <a:latin typeface="Calibri"/>
              </a:rPr>
              <a:t>DIGITÁLNÍ UČEBNÍ 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>MATERIÁL</a:t>
            </a:r>
          </a:p>
          <a:p>
            <a:pPr marL="0" lvl="0" indent="0" algn="ctr">
              <a:buClr>
                <a:srgbClr val="B13F9A"/>
              </a:buClr>
              <a:buSzPct val="73000"/>
              <a:buNone/>
            </a:pPr>
            <a:endParaRPr lang="cs-CZ" sz="4400" dirty="0">
              <a:solidFill>
                <a:prstClr val="black"/>
              </a:solidFill>
              <a:latin typeface="Calibri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949281"/>
            <a:ext cx="3822700" cy="883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32855"/>
            <a:ext cx="8137847" cy="381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390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457200"/>
            <a:ext cx="7488832" cy="1819672"/>
          </a:xfrm>
        </p:spPr>
        <p:txBody>
          <a:bodyPr/>
          <a:lstStyle/>
          <a:p>
            <a:r>
              <a:rPr lang="cs-CZ" sz="9600" dirty="0">
                <a:solidFill>
                  <a:srgbClr val="B83D68">
                    <a:satMod val="150000"/>
                  </a:srgbClr>
                </a:solidFill>
                <a:latin typeface="Algerian" pitchFamily="82" charset="0"/>
                <a:cs typeface="+mj-cs"/>
              </a:rPr>
              <a:t>ČOKOLÁDA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924944"/>
            <a:ext cx="8572500" cy="3507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363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994122"/>
          </a:xfrm>
        </p:spPr>
        <p:txBody>
          <a:bodyPr>
            <a:normAutofit fontScale="90000"/>
          </a:bodyPr>
          <a:lstStyle/>
          <a:p>
            <a:r>
              <a:rPr lang="cs-CZ" sz="4100" b="1" cap="none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PLOD  KAKAOVNÍKU  A  </a:t>
            </a:r>
            <a:r>
              <a:rPr lang="cs-CZ" sz="4100" b="1" cap="none" dirty="0" smtClean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JEHO  BOBY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2047875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390800"/>
            <a:ext cx="498157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151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400" b="1" cap="none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JAK </a:t>
            </a:r>
            <a:r>
              <a:rPr lang="cs-CZ" sz="4400" b="1" cap="none" dirty="0" smtClean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 POZNAT  ČOKOLÁDU</a:t>
            </a:r>
            <a:r>
              <a:rPr lang="cs-CZ" sz="4300" b="1" cap="none" dirty="0">
                <a:solidFill>
                  <a:srgbClr val="D71E5F"/>
                </a:solidFill>
                <a:latin typeface="Corbel"/>
              </a:rPr>
              <a:t/>
            </a:r>
            <a:br>
              <a:rPr lang="cs-CZ" sz="4300" b="1" cap="none" dirty="0">
                <a:solidFill>
                  <a:srgbClr val="D71E5F"/>
                </a:solidFill>
                <a:latin typeface="Corbel"/>
              </a:rPr>
            </a:b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7467600" cy="3960440"/>
          </a:xfrm>
        </p:spPr>
        <p:txBody>
          <a:bodyPr>
            <a:normAutofit fontScale="92500" lnSpcReduction="10000"/>
          </a:bodyPr>
          <a:lstStyle/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None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Aby </a:t>
            </a: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mluvilo </a:t>
            </a: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čokoládě, ne o sladké pochoutce, </a:t>
            </a: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musí obsahovat určité množství kakaových součástí:</a:t>
            </a: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None/>
            </a:pP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Hořká čokoláda </a:t>
            </a: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musí </a:t>
            </a: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obsahovat minimálně   </a:t>
            </a:r>
            <a:r>
              <a:rPr lang="cs-CZ" sz="32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35 % kakaových součástí. </a:t>
            </a: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Mléčná čokoláda </a:t>
            </a: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musí</a:t>
            </a:r>
            <a:r>
              <a:rPr lang="cs-CZ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obsahovat </a:t>
            </a: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alespoň </a:t>
            </a: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32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25 % kakaových součástí</a:t>
            </a:r>
            <a:r>
              <a:rPr lang="cs-CZ" sz="3200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kakaových součástí. 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335574"/>
            <a:ext cx="2571750" cy="2259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193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500" b="1" cap="none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VÝZNAM  VE  VÝŽIVĚ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16832"/>
            <a:ext cx="8003232" cy="4557120"/>
          </a:xfrm>
        </p:spPr>
        <p:txBody>
          <a:bodyPr/>
          <a:lstStyle/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" pitchFamily="2" charset="2"/>
              <a:buChar char="q"/>
            </a:pP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některé  čokolády obsahují vysokou  energetickou  hodnotu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" pitchFamily="2" charset="2"/>
              <a:buChar char="q"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iné obsahují navíc vitamíny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minerální látky –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které jsou do čokoláda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přidávány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v podobě ořechů, ovocných náplní…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" pitchFamily="2" charset="2"/>
              <a:buChar char="q"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doplněk stravy pro namáhavou práci a sportovní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výkony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" pitchFamily="2" charset="2"/>
              <a:buChar char="q"/>
            </a:pPr>
            <a:r>
              <a:rPr lang="cs-CZ" sz="28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ozor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při větší konzumaci - obezita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kažení zubů, nemoc cukrovka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" pitchFamily="2" charset="2"/>
              <a:buChar char="q"/>
            </a:pP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404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313240" cy="1143000"/>
          </a:xfrm>
        </p:spPr>
        <p:txBody>
          <a:bodyPr/>
          <a:lstStyle/>
          <a:p>
            <a:r>
              <a:rPr lang="cs-CZ" sz="4500" b="1" cap="none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SUROVINY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KAKAOVÝ  PRÁŠEK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endParaRPr lang="cs-CZ" sz="1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KAKAOVÉ  MÁSLO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endParaRPr lang="cs-CZ" sz="1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CUKR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endParaRPr lang="cs-CZ" sz="1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None/>
            </a:pPr>
            <a:r>
              <a:rPr lang="cs-CZ" sz="28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PŘÍDAVNÉ  SUROVINY: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None/>
            </a:pPr>
            <a:endParaRPr lang="cs-CZ" sz="1100" b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lískové oříšky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arašídy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mandle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kandované ovoce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želé  …..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643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7467600" cy="1224136"/>
          </a:xfrm>
        </p:spPr>
        <p:txBody>
          <a:bodyPr>
            <a:noAutofit/>
          </a:bodyPr>
          <a:lstStyle/>
          <a:p>
            <a:pPr algn="ctr"/>
            <a:r>
              <a:rPr lang="cs-CZ" sz="4800" b="1" cap="none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VÝROBA </a:t>
            </a:r>
            <a:r>
              <a:rPr lang="cs-CZ" sz="4800" b="1" cap="none" dirty="0" smtClean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 ČOKOLÁDY</a:t>
            </a:r>
            <a:r>
              <a:rPr lang="cs-CZ" sz="4800" b="1" cap="none" dirty="0">
                <a:solidFill>
                  <a:srgbClr val="D71E5F"/>
                </a:solidFill>
                <a:latin typeface="Corbel"/>
              </a:rPr>
              <a:t/>
            </a:r>
            <a:br>
              <a:rPr lang="cs-CZ" sz="4800" b="1" cap="none" dirty="0">
                <a:solidFill>
                  <a:srgbClr val="D71E5F"/>
                </a:solidFill>
                <a:latin typeface="Corbel"/>
              </a:rPr>
            </a:b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119062" lvl="0" indent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None/>
            </a:pPr>
            <a:r>
              <a:rPr lang="cs-CZ" sz="3200" b="1" i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POSTUP:</a:t>
            </a:r>
          </a:p>
          <a:p>
            <a:pPr marL="119062" lvl="0" indent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None/>
            </a:pPr>
            <a:endParaRPr lang="cs-CZ" sz="2800" b="1" i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Čištění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Pražení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Drcení a mletí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Oddělování kakaového másla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Míchání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Konšování</a:t>
            </a:r>
            <a:endParaRPr lang="cs-CZ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Temperování a tvarování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Chlazení a balení</a:t>
            </a:r>
          </a:p>
          <a:p>
            <a:endParaRPr lang="cs-CZ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124745"/>
            <a:ext cx="4381500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824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100" b="1" cap="none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ROZDĚLENÍ   PRO  PRODEJ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219256" cy="5760640"/>
          </a:xfrm>
        </p:spPr>
        <p:txBody>
          <a:bodyPr>
            <a:normAutofit fontScale="92500"/>
          </a:bodyPr>
          <a:lstStyle/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TABULKOVÁ  ČOKOLÁDA –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hořká, mléčná, smetanová</a:t>
            </a: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endParaRPr lang="cs-CZ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TABULKOVÁ  ČOKOLÁDA  - 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  přísadami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endParaRPr lang="cs-CZ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TABULKOVÁ  ČOKOLÁDA  -  BÍLÁ,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 přísadami</a:t>
            </a: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endParaRPr lang="cs-CZ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TABULKOVÁ  ČOKOLÁDA  -  DIA, mléčná, hořká</a:t>
            </a: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endParaRPr lang="cs-CZ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TABULKOVÁ  ČOKOLÁDA  -  porézní</a:t>
            </a: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endParaRPr lang="cs-CZ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ČOKOLÁDA  NA  VAŘENÍ</a:t>
            </a: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endParaRPr lang="cs-CZ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PLAKETY – medaile, kočičí jazýčky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endParaRPr lang="cs-CZ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FIGURKY – velikonoční, vánoční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endParaRPr lang="cs-CZ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FIGURKOVÉ 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SETY – několik figurek v balení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endParaRPr lang="cs-CZ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1825" lvl="0" indent="-5143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  <a:defRPr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LEDOVÁ  ČOKOLÁDA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632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ČOKOLÁDY - TABULKOVÉ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56792"/>
            <a:ext cx="2847975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59124"/>
            <a:ext cx="2476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645024"/>
            <a:ext cx="28575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601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ČOKOLÁDA NA VAŘENÍ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374" y="1943100"/>
            <a:ext cx="2857500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972" y="2682230"/>
            <a:ext cx="1295400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520555"/>
            <a:ext cx="302895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050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PLAKETY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76611"/>
            <a:ext cx="3333750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52936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789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FIGURKY A FIGURKOVÉ SETY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3419847" cy="4024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52936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4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ČOKOLÁDA  -  LEDOVÁ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11238"/>
            <a:ext cx="2857500" cy="224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256" y="3544838"/>
            <a:ext cx="1914525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00250"/>
            <a:ext cx="28575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153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500" b="1" cap="none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OBALY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hliníková   fólie  s  přebalem  křídového  potištěného  papíru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krabička  z  kartonu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hliníková  fólie  s  potiskem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dóza  z  </a:t>
            </a:r>
            <a:r>
              <a:rPr lang="cs-CZ" sz="3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pvc</a:t>
            </a:r>
            <a:endParaRPr lang="cs-CZ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tvrzený  celofán s potiskem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627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500" b="1" cap="none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VADY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rozteklá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rozlámaná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čokoládový  výkvět  /tuk na povrchu čokolády/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prošlá  záruční  lhůta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šedý  povrch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přísady – ořechy s červy, žluklé, plesnivé,  málo, záměna přísad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nepravidelný tvar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 lomu nemá lesk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756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500" b="1" cap="none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SKLADOVÁNÍ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 suchu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 chladu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čistotě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 regálu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 cm od zdi a od podlahy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provádíme  obměnu  zásob</a:t>
            </a:r>
          </a:p>
          <a:p>
            <a:pPr marL="438150" lvl="0" indent="-319088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</a:pP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pozor  na mravence  a  myši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812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endParaRPr lang="cs-CZ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Které suroviny se používají při výrobě čokolády?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Jaký je rozdíl mezi hořkou a mléčnou čokoládou?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Které znáte tabulkové čokolády?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Co to jsou plakety?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Patří čokoláda na vaření mezi tabulkovou čokoládu?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29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628800"/>
            <a:ext cx="7467600" cy="4873752"/>
          </a:xfrm>
        </p:spPr>
        <p:txBody>
          <a:bodyPr>
            <a:normAutofit fontScale="25000" lnSpcReduction="20000"/>
          </a:bodyPr>
          <a:lstStyle/>
          <a:p>
            <a:r>
              <a:rPr lang="cs-CZ" sz="4400" dirty="0">
                <a:hlinkClick r:id="rId2"/>
              </a:rPr>
              <a:t>http://followers.thcnet.cz/CyberNet/Punk-Rock%20Rebels%20Library/7.%</a:t>
            </a:r>
            <a:r>
              <a:rPr lang="cs-CZ" sz="4400" dirty="0" smtClean="0">
                <a:hlinkClick r:id="rId2"/>
              </a:rPr>
              <a:t>20Relaxation/XTRAS/BIOTOX/www.biotox.cz/enpsyro/data/natural.obr/pj3rthe2.jpg</a:t>
            </a:r>
            <a:endParaRPr lang="cs-CZ" sz="4400" dirty="0" smtClean="0"/>
          </a:p>
          <a:p>
            <a:r>
              <a:rPr lang="cs-CZ" sz="4400" dirty="0">
                <a:hlinkClick r:id="rId3"/>
              </a:rPr>
              <a:t>http://</a:t>
            </a:r>
            <a:r>
              <a:rPr lang="cs-CZ" sz="4400" dirty="0" smtClean="0">
                <a:hlinkClick r:id="rId3"/>
              </a:rPr>
              <a:t>www.chovatelka.cz/system/files/posts/895/images/original.jpg</a:t>
            </a:r>
            <a:endParaRPr lang="cs-CZ" sz="4400" dirty="0" smtClean="0"/>
          </a:p>
          <a:p>
            <a:r>
              <a:rPr lang="cs-CZ" sz="4400" dirty="0">
                <a:hlinkClick r:id="rId4"/>
              </a:rPr>
              <a:t>http://</a:t>
            </a:r>
            <a:r>
              <a:rPr lang="cs-CZ" sz="4400" dirty="0" smtClean="0">
                <a:hlinkClick r:id="rId4"/>
              </a:rPr>
              <a:t>www.odhaleno.cz/images/textiky/20080613095340_cokolada.jpg</a:t>
            </a:r>
            <a:endParaRPr lang="cs-CZ" sz="4400" dirty="0" smtClean="0"/>
          </a:p>
          <a:p>
            <a:r>
              <a:rPr lang="cs-CZ" sz="4400" dirty="0">
                <a:hlinkClick r:id="rId5"/>
              </a:rPr>
              <a:t>http://cukrarnatropez.cz/wp-content/uploads/2011/12/%</a:t>
            </a:r>
            <a:r>
              <a:rPr lang="cs-CZ" sz="4400" dirty="0" smtClean="0">
                <a:hlinkClick r:id="rId5"/>
              </a:rPr>
              <a:t>C4%8COKOL%C3%81DA1.jpg</a:t>
            </a:r>
            <a:endParaRPr lang="cs-CZ" sz="4400" dirty="0" smtClean="0"/>
          </a:p>
          <a:p>
            <a:r>
              <a:rPr lang="cs-CZ" sz="4400" dirty="0">
                <a:hlinkClick r:id="rId6"/>
              </a:rPr>
              <a:t>http://</a:t>
            </a:r>
            <a:r>
              <a:rPr lang="cs-CZ" sz="4400" dirty="0" smtClean="0">
                <a:hlinkClick r:id="rId6"/>
              </a:rPr>
              <a:t>cukrarnatropez.cz/wp-content/uploads/2011/12/cokolady.jpg</a:t>
            </a:r>
            <a:endParaRPr lang="cs-CZ" sz="4400" dirty="0" smtClean="0"/>
          </a:p>
          <a:p>
            <a:r>
              <a:rPr lang="cs-CZ" sz="4400" dirty="0">
                <a:hlinkClick r:id="rId7"/>
              </a:rPr>
              <a:t>http://cukrarnatropez.cz/wp-content/uploads/2011/12/%</a:t>
            </a:r>
            <a:r>
              <a:rPr lang="cs-CZ" sz="4400" dirty="0" smtClean="0">
                <a:hlinkClick r:id="rId7"/>
              </a:rPr>
              <a:t>C4%8COKOL%C3%81DA1-300x200.jpg</a:t>
            </a:r>
            <a:endParaRPr lang="cs-CZ" sz="4400" dirty="0" smtClean="0"/>
          </a:p>
          <a:p>
            <a:r>
              <a:rPr lang="cs-CZ" sz="4400" dirty="0">
                <a:hlinkClick r:id="rId8"/>
              </a:rPr>
              <a:t>http://</a:t>
            </a:r>
            <a:r>
              <a:rPr lang="cs-CZ" sz="4400" dirty="0" smtClean="0">
                <a:hlinkClick r:id="rId8"/>
              </a:rPr>
              <a:t>static.akcniceny.cz/foto/vyrobky/818500/818362.jpg</a:t>
            </a:r>
            <a:endParaRPr lang="cs-CZ" sz="4400" dirty="0" smtClean="0"/>
          </a:p>
          <a:p>
            <a:r>
              <a:rPr lang="cs-CZ" sz="4400" dirty="0">
                <a:hlinkClick r:id="rId9"/>
              </a:rPr>
              <a:t>http://</a:t>
            </a:r>
            <a:r>
              <a:rPr lang="cs-CZ" sz="4400" dirty="0" smtClean="0">
                <a:hlinkClick r:id="rId9"/>
              </a:rPr>
              <a:t>www.dobrydarek.cz/images/katalog/1/meaidle.jpg</a:t>
            </a:r>
            <a:endParaRPr lang="cs-CZ" sz="4400" dirty="0" smtClean="0"/>
          </a:p>
          <a:p>
            <a:r>
              <a:rPr lang="cs-CZ" sz="4400" dirty="0">
                <a:hlinkClick r:id="rId10"/>
              </a:rPr>
              <a:t>http://</a:t>
            </a:r>
            <a:r>
              <a:rPr lang="cs-CZ" sz="4400" dirty="0" smtClean="0">
                <a:hlinkClick r:id="rId10"/>
              </a:rPr>
              <a:t>static.akcniceny.cz/foto/vyrobky/1125000/1124805.jpg</a:t>
            </a:r>
            <a:endParaRPr lang="cs-CZ" sz="4400" dirty="0" smtClean="0"/>
          </a:p>
          <a:p>
            <a:r>
              <a:rPr lang="cs-CZ" sz="4400" dirty="0">
                <a:hlinkClick r:id="rId11"/>
              </a:rPr>
              <a:t>http://</a:t>
            </a:r>
            <a:r>
              <a:rPr lang="cs-CZ" sz="4400" dirty="0" smtClean="0">
                <a:hlinkClick r:id="rId11"/>
              </a:rPr>
              <a:t>static.akcniceny.cz/foto/vyrobky/794750/794594.jpg</a:t>
            </a:r>
            <a:endParaRPr lang="cs-CZ" sz="4400" dirty="0" smtClean="0"/>
          </a:p>
          <a:p>
            <a:r>
              <a:rPr lang="cs-CZ" sz="4400" dirty="0">
                <a:hlinkClick r:id="rId12"/>
              </a:rPr>
              <a:t>http://</a:t>
            </a:r>
            <a:r>
              <a:rPr lang="cs-CZ" sz="4400" dirty="0" smtClean="0">
                <a:hlinkClick r:id="rId12"/>
              </a:rPr>
              <a:t>static.akcniceny.cz/foto/vyrobky/732750/732605.jpg</a:t>
            </a:r>
            <a:endParaRPr lang="cs-CZ" sz="4400" dirty="0" smtClean="0"/>
          </a:p>
          <a:p>
            <a:r>
              <a:rPr lang="cs-CZ" sz="4400" dirty="0">
                <a:hlinkClick r:id="rId13"/>
              </a:rPr>
              <a:t>http://</a:t>
            </a:r>
            <a:r>
              <a:rPr lang="cs-CZ" sz="4400" dirty="0" smtClean="0">
                <a:hlinkClick r:id="rId13"/>
              </a:rPr>
              <a:t>static.akcniceny.cz/foto/vyrobky/466500/466425.jpg</a:t>
            </a:r>
            <a:endParaRPr lang="cs-CZ" sz="4400" dirty="0" smtClean="0"/>
          </a:p>
          <a:p>
            <a:r>
              <a:rPr lang="cs-CZ" sz="4400" dirty="0">
                <a:hlinkClick r:id="rId14"/>
              </a:rPr>
              <a:t>http://</a:t>
            </a:r>
            <a:r>
              <a:rPr lang="cs-CZ" sz="4400" dirty="0" smtClean="0">
                <a:hlinkClick r:id="rId14"/>
              </a:rPr>
              <a:t>nd01.jxs.cz/742/020/dd7e353ef1_42040732_o2.jpg</a:t>
            </a:r>
            <a:endParaRPr lang="cs-CZ" sz="4400" dirty="0" smtClean="0"/>
          </a:p>
          <a:p>
            <a:r>
              <a:rPr lang="cs-CZ" sz="4400" dirty="0">
                <a:hlinkClick r:id="rId15"/>
              </a:rPr>
              <a:t>http://</a:t>
            </a:r>
            <a:r>
              <a:rPr lang="cs-CZ" sz="4400" dirty="0" smtClean="0">
                <a:hlinkClick r:id="rId15"/>
              </a:rPr>
              <a:t>static.akcniceny.cz/foto/vyrobky/696250/696230.jpg</a:t>
            </a:r>
            <a:endParaRPr lang="cs-CZ" sz="4400" dirty="0" smtClean="0"/>
          </a:p>
          <a:p>
            <a:r>
              <a:rPr lang="cs-CZ" sz="4400" dirty="0">
                <a:hlinkClick r:id="rId16"/>
              </a:rPr>
              <a:t>http://</a:t>
            </a:r>
            <a:r>
              <a:rPr lang="cs-CZ" sz="4400" dirty="0" smtClean="0">
                <a:hlinkClick r:id="rId16"/>
              </a:rPr>
              <a:t>nd01.jxs.cz/619/286/0296eb32c1_18777090_o2.jpg</a:t>
            </a:r>
            <a:endParaRPr lang="cs-CZ" sz="4400" dirty="0" smtClean="0"/>
          </a:p>
          <a:p>
            <a:r>
              <a:rPr lang="cs-CZ" sz="4400" dirty="0">
                <a:hlinkClick r:id="rId17"/>
              </a:rPr>
              <a:t>http://</a:t>
            </a:r>
            <a:r>
              <a:rPr lang="cs-CZ" sz="4400" dirty="0" smtClean="0">
                <a:hlinkClick r:id="rId17"/>
              </a:rPr>
              <a:t>nd01.jxs.cz/695/573/bf08aa8869_18777093_o2.jpg</a:t>
            </a:r>
            <a:endParaRPr lang="cs-CZ" sz="4400" dirty="0" smtClean="0"/>
          </a:p>
          <a:p>
            <a:r>
              <a:rPr lang="cs-CZ" sz="4400" dirty="0">
                <a:hlinkClick r:id="rId18"/>
              </a:rPr>
              <a:t>http://</a:t>
            </a:r>
            <a:r>
              <a:rPr lang="cs-CZ" sz="4400" dirty="0" smtClean="0">
                <a:hlinkClick r:id="rId18"/>
              </a:rPr>
              <a:t>nd01.jxs.cz/518/963/282e3ecb98_18775984_o2.jpg</a:t>
            </a:r>
            <a:endParaRPr lang="cs-CZ" sz="4400" dirty="0" smtClean="0"/>
          </a:p>
          <a:p>
            <a:r>
              <a:rPr lang="cs-CZ" sz="4400" dirty="0">
                <a:hlinkClick r:id="rId19"/>
              </a:rPr>
              <a:t>http://</a:t>
            </a:r>
            <a:r>
              <a:rPr lang="cs-CZ" sz="4400" dirty="0" smtClean="0">
                <a:hlinkClick r:id="rId19"/>
              </a:rPr>
              <a:t>nd01.jxs.cz/986/522/9609d5cb8b_18776339_o2.jpg</a:t>
            </a:r>
            <a:endParaRPr lang="cs-CZ" sz="4400" dirty="0" smtClean="0"/>
          </a:p>
          <a:p>
            <a:r>
              <a:rPr lang="cs-CZ" sz="4400" dirty="0">
                <a:hlinkClick r:id="rId20"/>
              </a:rPr>
              <a:t>http://</a:t>
            </a:r>
            <a:r>
              <a:rPr lang="cs-CZ" sz="4400" dirty="0" smtClean="0">
                <a:hlinkClick r:id="rId20"/>
              </a:rPr>
              <a:t>www.cokoreklama.cz/fotky622/fotos/coko/advent07.jpg</a:t>
            </a:r>
            <a:endParaRPr lang="cs-CZ" sz="4400" dirty="0" smtClean="0"/>
          </a:p>
          <a:p>
            <a:r>
              <a:rPr lang="cs-CZ" sz="4400" dirty="0">
                <a:hlinkClick r:id="rId21"/>
              </a:rPr>
              <a:t>http://</a:t>
            </a:r>
            <a:r>
              <a:rPr lang="cs-CZ" sz="4400" dirty="0" smtClean="0">
                <a:hlinkClick r:id="rId21"/>
              </a:rPr>
              <a:t>static.akcniceny.cz/foto/vyrobky/1140250/1140147.jpg</a:t>
            </a:r>
            <a:endParaRPr lang="cs-CZ" sz="4400" dirty="0" smtClean="0"/>
          </a:p>
          <a:p>
            <a:endParaRPr lang="cs-CZ" sz="4400" dirty="0" smtClean="0"/>
          </a:p>
          <a:p>
            <a:endParaRPr lang="cs-CZ" sz="4400" dirty="0" smtClean="0"/>
          </a:p>
          <a:p>
            <a:endParaRPr lang="cs-CZ" sz="44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1400" dirty="0" smtClean="0"/>
              <a:t>Autorem materiálu a jeho částí, není-li uvedeno jinak, je Jaroslava </a:t>
            </a:r>
            <a:r>
              <a:rPr lang="cs-CZ" sz="1400" dirty="0" err="1" smtClean="0"/>
              <a:t>Kapalínová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31698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51520" y="548680"/>
            <a:ext cx="8206680" cy="2434044"/>
          </a:xfrm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C00000"/>
                </a:solidFill>
              </a:rPr>
              <a:t>KONEC</a:t>
            </a:r>
            <a:endParaRPr lang="cs-CZ" sz="6600" dirty="0">
              <a:solidFill>
                <a:srgbClr val="C0000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286000" y="2982724"/>
            <a:ext cx="4572000" cy="8925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FontTx/>
              <a:buNone/>
              <a:tabLst/>
              <a:defRPr/>
            </a:pPr>
            <a:r>
              <a:rPr kumimoji="0" lang="cs-CZ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Autorem materiálu a jeho částí 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FontTx/>
              <a:buNone/>
              <a:tabLst/>
              <a:defRPr/>
            </a:pPr>
            <a:r>
              <a:rPr kumimoji="0" lang="cs-CZ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není-li uvedeno jinak,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FontTx/>
              <a:buNone/>
              <a:tabLst/>
              <a:defRPr/>
            </a:pPr>
            <a:r>
              <a:rPr kumimoji="0" lang="cs-CZ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je Jaroslava Kapalín</a:t>
            </a:r>
            <a:endParaRPr kumimoji="0" lang="cs-CZ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764704"/>
            <a:ext cx="4438650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623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121</TotalTime>
  <Words>431</Words>
  <Application>Microsoft Office PowerPoint</Application>
  <PresentationFormat>Předvádění na obrazovce (4:3)</PresentationFormat>
  <Paragraphs>134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Arkýř</vt:lpstr>
      <vt:lpstr>Střední průmyslová škola a Střední odborná škola gastronomie a služeb, Most, příspěvková organizace</vt:lpstr>
      <vt:lpstr>ČOKOLÁDA</vt:lpstr>
      <vt:lpstr>PLOD  KAKAOVNÍKU  A  JEHO  BOBY </vt:lpstr>
      <vt:lpstr>JAK  POZNAT  ČOKOLÁDU </vt:lpstr>
      <vt:lpstr>VÝZNAM  VE  VÝŽIVĚ</vt:lpstr>
      <vt:lpstr>SUROVINY </vt:lpstr>
      <vt:lpstr>VÝROBA  ČOKOLÁDY </vt:lpstr>
      <vt:lpstr>ROZDĚLENÍ   PRO  PRODEJ </vt:lpstr>
      <vt:lpstr>ČOKOLÁDY - TABULKOVÉ</vt:lpstr>
      <vt:lpstr>ČOKOLÁDA NA VAŘENÍ</vt:lpstr>
      <vt:lpstr>PLAKETY</vt:lpstr>
      <vt:lpstr>FIGURKY A FIGURKOVÉ SETY</vt:lpstr>
      <vt:lpstr>ČOKOLÁDA  -  LEDOVÁ</vt:lpstr>
      <vt:lpstr>OBALY</vt:lpstr>
      <vt:lpstr>VADY</vt:lpstr>
      <vt:lpstr>SKLADOVÁNÍ </vt:lpstr>
      <vt:lpstr>OPAKOVÁNÍ</vt:lpstr>
      <vt:lpstr>ZDROJE</vt:lpstr>
      <vt:lpstr>KONEC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9</cp:revision>
  <dcterms:created xsi:type="dcterms:W3CDTF">2013-05-13T20:20:27Z</dcterms:created>
  <dcterms:modified xsi:type="dcterms:W3CDTF">2013-05-14T17:58:00Z</dcterms:modified>
</cp:coreProperties>
</file>