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63" r:id="rId2"/>
    <p:sldId id="256" r:id="rId3"/>
    <p:sldId id="257" r:id="rId4"/>
    <p:sldId id="266" r:id="rId5"/>
    <p:sldId id="258" r:id="rId6"/>
    <p:sldId id="265" r:id="rId7"/>
    <p:sldId id="259" r:id="rId8"/>
    <p:sldId id="260" r:id="rId9"/>
    <p:sldId id="261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103" d="100"/>
          <a:sy n="103" d="100"/>
        </p:scale>
        <p:origin x="-2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B3EBAF-69A5-423D-B3F8-DEB8AA3833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9125-1ED2-4AEE-838C-040751FE1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B3EBAF-69A5-423D-B3F8-DEB8AA3833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9125-1ED2-4AEE-838C-040751FE1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B3EBAF-69A5-423D-B3F8-DEB8AA3833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9125-1ED2-4AEE-838C-040751FE1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B3EBAF-69A5-423D-B3F8-DEB8AA3833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9125-1ED2-4AEE-838C-040751FE1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B3EBAF-69A5-423D-B3F8-DEB8AA3833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9125-1ED2-4AEE-838C-040751FE1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B3EBAF-69A5-423D-B3F8-DEB8AA3833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9125-1ED2-4AEE-838C-040751FE1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B3EBAF-69A5-423D-B3F8-DEB8AA3833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9125-1ED2-4AEE-838C-040751FE1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B3EBAF-69A5-423D-B3F8-DEB8AA3833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9125-1ED2-4AEE-838C-040751FE1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B3EBAF-69A5-423D-B3F8-DEB8AA3833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9125-1ED2-4AEE-838C-040751FE1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B3EBAF-69A5-423D-B3F8-DEB8AA3833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9125-1ED2-4AEE-838C-040751FE1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BB3EBAF-69A5-423D-B3F8-DEB8AA3833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2099125-1ED2-4AEE-838C-040751FE17C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BB3EBAF-69A5-423D-B3F8-DEB8AA38330D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2099125-1ED2-4AEE-838C-040751FE17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myk%C3%A9ny+mapa&amp;source=images&amp;cd=&amp;cad=rja&amp;docid=kD0IB_5Pv9nYrM&amp;tbnid=copdMstfkw126M:&amp;ved=0CAUQjRw&amp;url=http://recko.svetadily.cz/info/&amp;ei=pCozUbT-NsvJswbT4IE4&amp;bvm=bv.43148975,d.Yms&amp;psig=AFQjCNHLhJ4sbwwrmdkIHEbaZjOJBJswMg&amp;ust=136239413826929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hyperlink" Target="http://www.google.cz/url?sa=i&amp;rct=j&amp;q=myk%C3%A9ny&amp;source=images&amp;cd=&amp;cad=rja&amp;docid=4TZIRRvWLy2ciM&amp;tbnid=BgWiNbKH5cXycM:&amp;ved=0CAUQjRw&amp;url=http://www.aneris.cz/recko_13.html&amp;ei=kykzUcjlAs3itQaN64CICw&amp;bvm=bv.43148975,d.Yms&amp;psig=AFQjCNENcvgNq1JTXFXdUyiMboOcVLWAKA&amp;ust=136239386795234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o4lYaqI11TA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AUTOR%20NEUVEDEN.%20www.youtube.com%20%5bonline%5d.%20%5bcit.%2015.5.2013%5d.%20Dostupn&#253;%20na%20WWW:%20http:/www.youtube.com/watch?v=Z227NPyIJg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o4lYaqI11TA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56063366"/>
              </p:ext>
            </p:extLst>
          </p:nvPr>
        </p:nvGraphicFramePr>
        <p:xfrm>
          <a:off x="1792908" y="2924944"/>
          <a:ext cx="6405562" cy="3777616"/>
        </p:xfrm>
        <a:graphic>
          <a:graphicData uri="http://schemas.openxmlformats.org/drawingml/2006/table">
            <a:tbl>
              <a:tblPr/>
              <a:tblGrid>
                <a:gridCol w="1201737"/>
                <a:gridCol w="114300"/>
                <a:gridCol w="5089525"/>
              </a:tblGrid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VY_32_INOVACE_9C_10_MYKÉNY-Mykény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15.1.2013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4543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Z důvodu větší názornosti je uprostřed prezentace zařazen odkaz na krátké (3 min.) video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 tématu Mykény a jejich příbuzné okruhy. Video má za cíl přiblížit žákům prostředí, dobu a život v období starověkých Mykén.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5156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687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2062" y="1671638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58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59" name="Rectangle 4"/>
          <p:cNvSpPr>
            <a:spLocks noChangeArrowheads="1"/>
          </p:cNvSpPr>
          <p:nvPr/>
        </p:nvSpPr>
        <p:spPr bwMode="auto">
          <a:xfrm>
            <a:off x="1115839" y="1109663"/>
            <a:ext cx="77597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160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4379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260648"/>
            <a:ext cx="7406640" cy="779346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effectLst/>
              </a:rPr>
              <a:t>PRVNÍ ŘEKOVÉ</a:t>
            </a:r>
            <a:endParaRPr lang="cs-CZ" sz="4400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924944"/>
            <a:ext cx="7406640" cy="2880320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200000"/>
              </a:lnSpc>
            </a:pPr>
            <a:r>
              <a:rPr lang="cs-CZ" sz="5400" b="1" dirty="0" smtClean="0"/>
              <a:t>MYKÉNSKÉ OBDOBÍ</a:t>
            </a:r>
          </a:p>
          <a:p>
            <a:pPr algn="ctr">
              <a:lnSpc>
                <a:spcPct val="200000"/>
              </a:lnSpc>
            </a:pPr>
            <a:r>
              <a:rPr lang="cs-CZ" sz="4000" dirty="0" smtClean="0"/>
              <a:t>16. – 12. století př.n.l.</a:t>
            </a:r>
            <a:endParaRPr lang="cs-CZ" sz="4000" dirty="0"/>
          </a:p>
        </p:txBody>
      </p:sp>
      <p:pic>
        <p:nvPicPr>
          <p:cNvPr id="2050" name="Picture 2" descr="http://files.tajemstvi.webnode.cz/200000465-228ed24826/mykeny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287" r="8687"/>
          <a:stretch/>
        </p:blipFill>
        <p:spPr bwMode="auto">
          <a:xfrm>
            <a:off x="3995936" y="1268760"/>
            <a:ext cx="1974850" cy="194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0780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První obyvatelé Řecka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8100392" cy="4800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p</a:t>
            </a:r>
            <a:r>
              <a:rPr lang="cs-CZ" dirty="0" smtClean="0"/>
              <a:t>rvní řecké kmeny přišli až kolem 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roku 2000 př.n.l.</a:t>
            </a:r>
          </a:p>
          <a:p>
            <a:pPr>
              <a:lnSpc>
                <a:spcPct val="150000"/>
              </a:lnSpc>
            </a:pPr>
            <a:r>
              <a:rPr lang="cs-CZ" dirty="0"/>
              <a:t>p</a:t>
            </a:r>
            <a:r>
              <a:rPr lang="cs-CZ" dirty="0" smtClean="0"/>
              <a:t>atří tedy k Indoevropanům</a:t>
            </a:r>
          </a:p>
          <a:p>
            <a:pPr>
              <a:lnSpc>
                <a:spcPct val="150000"/>
              </a:lnSpc>
            </a:pPr>
            <a:r>
              <a:rPr lang="cs-CZ" dirty="0"/>
              <a:t>j</a:t>
            </a:r>
            <a:r>
              <a:rPr lang="cs-CZ" dirty="0" smtClean="0"/>
              <a:t>iž osídleno vyspělejšími kulturami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Řekové zaostalejší</a:t>
            </a:r>
          </a:p>
          <a:p>
            <a:pPr marL="402336" lvl="1" indent="0">
              <a:lnSpc>
                <a:spcPct val="150000"/>
              </a:lnSpc>
              <a:buNone/>
            </a:pPr>
            <a:r>
              <a:rPr lang="cs-CZ" dirty="0" smtClean="0"/>
              <a:t>			splynutí s původním obyvatelstvem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2987824" y="5805264"/>
            <a:ext cx="618368" cy="24231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3060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recko.svetadily.cz/userfiles/image/clanky/recko/mapa(1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06404"/>
            <a:ext cx="6177508" cy="5248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67544" y="2852936"/>
            <a:ext cx="2088232" cy="828672"/>
          </a:xfrm>
          <a:prstGeom prst="wedgeEllipseCallout">
            <a:avLst>
              <a:gd name="adj1" fmla="val 156118"/>
              <a:gd name="adj2" fmla="val 13181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Mykény</a:t>
            </a:r>
            <a:endParaRPr lang="cs-CZ" sz="2400" b="1" dirty="0"/>
          </a:p>
        </p:txBody>
      </p:sp>
      <p:sp>
        <p:nvSpPr>
          <p:cNvPr id="5" name="Čtyřcípá hvězda 4"/>
          <p:cNvSpPr/>
          <p:nvPr/>
        </p:nvSpPr>
        <p:spPr>
          <a:xfrm>
            <a:off x="4499992" y="4149080"/>
            <a:ext cx="554360" cy="457200"/>
          </a:xfrm>
          <a:prstGeom prst="star4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799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Paláce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7884368" cy="4800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s</a:t>
            </a:r>
            <a:r>
              <a:rPr lang="cs-CZ" dirty="0" smtClean="0"/>
              <a:t>právní střediska</a:t>
            </a:r>
          </a:p>
          <a:p>
            <a:pPr>
              <a:lnSpc>
                <a:spcPct val="150000"/>
              </a:lnSpc>
            </a:pPr>
            <a:r>
              <a:rPr lang="cs-CZ" dirty="0"/>
              <a:t>o</a:t>
            </a:r>
            <a:r>
              <a:rPr lang="cs-CZ" dirty="0" smtClean="0"/>
              <a:t>pevnění z mohutných kvádrů</a:t>
            </a:r>
          </a:p>
          <a:p>
            <a:pPr marL="82296" indent="0">
              <a:buNone/>
            </a:pPr>
            <a:r>
              <a:rPr lang="cs-CZ" dirty="0" smtClean="0"/>
              <a:t>				kyklopské zdivo</a:t>
            </a:r>
          </a:p>
          <a:p>
            <a:r>
              <a:rPr lang="cs-CZ" dirty="0" smtClean="0"/>
              <a:t>v palácích byly i hrobky</a:t>
            </a:r>
          </a:p>
          <a:p>
            <a:pPr marL="82296" indent="0">
              <a:buNone/>
            </a:pPr>
            <a:r>
              <a:rPr lang="cs-CZ" dirty="0"/>
              <a:t>	</a:t>
            </a:r>
            <a:r>
              <a:rPr lang="cs-CZ" dirty="0" smtClean="0"/>
              <a:t>			bohatá výzdoba i výbava</a:t>
            </a:r>
          </a:p>
          <a:p>
            <a:r>
              <a:rPr lang="cs-CZ" dirty="0"/>
              <a:t>n</a:t>
            </a:r>
            <a:r>
              <a:rPr lang="cs-CZ" dirty="0" smtClean="0"/>
              <a:t>ejznámější palác se nacházel v Mykénách</a:t>
            </a:r>
          </a:p>
          <a:p>
            <a:pPr marL="82296" indent="0">
              <a:buNone/>
            </a:pPr>
            <a:r>
              <a:rPr lang="cs-CZ" dirty="0"/>
              <a:t>	</a:t>
            </a:r>
            <a:r>
              <a:rPr lang="cs-CZ" dirty="0" smtClean="0"/>
              <a:t>			období mykénské</a:t>
            </a:r>
          </a:p>
        </p:txBody>
      </p:sp>
      <p:sp>
        <p:nvSpPr>
          <p:cNvPr id="5" name="Šipka doprava 4"/>
          <p:cNvSpPr/>
          <p:nvPr/>
        </p:nvSpPr>
        <p:spPr>
          <a:xfrm>
            <a:off x="4297449" y="3284984"/>
            <a:ext cx="618368" cy="24231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4297449" y="4365104"/>
            <a:ext cx="618368" cy="24231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4297449" y="5517232"/>
            <a:ext cx="618368" cy="24231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3617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Mykénský palác</a:t>
            </a:r>
            <a:endParaRPr lang="cs-CZ" dirty="0"/>
          </a:p>
        </p:txBody>
      </p:sp>
      <p:pic>
        <p:nvPicPr>
          <p:cNvPr id="1026" name="Picture 2" descr="http://www.aneris.cz/images/recko/mykeny/mykeny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469" y="1772816"/>
            <a:ext cx="8821228" cy="4498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308304" y="6381328"/>
            <a:ext cx="1646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- </a:t>
            </a:r>
            <a:r>
              <a:rPr lang="cs-CZ" dirty="0" smtClean="0">
                <a:hlinkClick r:id="rId4"/>
              </a:rPr>
              <a:t>Mykény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1481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Společnost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268760"/>
            <a:ext cx="8172400" cy="532859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rstva zemědělců, řemeslníků, obchodníků</a:t>
            </a:r>
          </a:p>
          <a:p>
            <a:pPr>
              <a:lnSpc>
                <a:spcPct val="170000"/>
              </a:lnSpc>
            </a:pPr>
            <a:r>
              <a:rPr lang="cs-CZ" dirty="0"/>
              <a:t>v</a:t>
            </a:r>
            <a:r>
              <a:rPr lang="cs-CZ" dirty="0" smtClean="0"/>
              <a:t>rstva vládnoucí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			žila v palácích, hradech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			ovládala okolní krajinu</a:t>
            </a:r>
          </a:p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znik malých státečků, které mezi sebou válčily i obchodovali</a:t>
            </a:r>
          </a:p>
          <a:p>
            <a:pPr>
              <a:lnSpc>
                <a:spcPct val="150000"/>
              </a:lnSpc>
            </a:pPr>
            <a:r>
              <a:rPr lang="cs-CZ" dirty="0"/>
              <a:t>s</a:t>
            </a:r>
            <a:r>
              <a:rPr lang="cs-CZ" dirty="0" smtClean="0"/>
              <a:t>polečnost lovců a válečníků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3779912" y="3140968"/>
            <a:ext cx="618368" cy="24231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779912" y="3834085"/>
            <a:ext cx="618368" cy="24231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1692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Konec mykénského Řecka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991096"/>
            <a:ext cx="8100392" cy="48006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e 13. století př.n.l. byly státy vyčerpány vzájemnými boji</a:t>
            </a:r>
          </a:p>
          <a:p>
            <a:pPr>
              <a:lnSpc>
                <a:spcPct val="150000"/>
              </a:lnSpc>
            </a:pPr>
            <a:r>
              <a:rPr lang="cs-CZ" dirty="0"/>
              <a:t>p</a:t>
            </a:r>
            <a:r>
              <a:rPr lang="cs-CZ" dirty="0" smtClean="0"/>
              <a:t>roto se nemohli bránit náporu jiných kmenů</a:t>
            </a:r>
          </a:p>
          <a:p>
            <a:pPr marL="82296" indent="0">
              <a:lnSpc>
                <a:spcPct val="15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			Dórové</a:t>
            </a:r>
          </a:p>
          <a:p>
            <a:pPr>
              <a:lnSpc>
                <a:spcPct val="150000"/>
              </a:lnSpc>
            </a:pPr>
            <a:r>
              <a:rPr lang="cs-CZ" dirty="0"/>
              <a:t>p</a:t>
            </a:r>
            <a:r>
              <a:rPr lang="cs-CZ" dirty="0" smtClean="0"/>
              <a:t>oslední centra podlehla v polovině 12. století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3923928" y="4653136"/>
            <a:ext cx="618368" cy="242316"/>
          </a:xfrm>
          <a:prstGeom prst="rightArrow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6165304"/>
            <a:ext cx="1877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- </a:t>
            </a:r>
            <a:r>
              <a:rPr lang="cs-CZ" dirty="0" smtClean="0">
                <a:hlinkClick r:id="rId2"/>
              </a:rPr>
              <a:t>Mykény 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273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Opakování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8100392" cy="5410200"/>
          </a:xfrm>
        </p:spPr>
        <p:txBody>
          <a:bodyPr>
            <a:normAutofit fontScale="92500" lnSpcReduction="20000"/>
          </a:bodyPr>
          <a:lstStyle/>
          <a:p>
            <a:pPr marL="596646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Jaký rozdíl je mezi paláci minojskými a mykénskými?</a:t>
            </a:r>
          </a:p>
          <a:p>
            <a:pPr marL="596646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Proč říkáme pojem „kyklopské“ zdivo?</a:t>
            </a:r>
          </a:p>
          <a:p>
            <a:pPr marL="596646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Najdi na mapě nejznámější paláce.</a:t>
            </a:r>
          </a:p>
          <a:p>
            <a:pPr marL="596646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Proč nastal úpadek mykénské kultury?</a:t>
            </a:r>
          </a:p>
          <a:p>
            <a:pPr marL="596646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Kdo byli Dórové?</a:t>
            </a:r>
          </a:p>
          <a:p>
            <a:pPr marL="596646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Jaký je v této době vývoj ve střední Evropě, Egyptě či Mezopotámii?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7794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AUTOR NEUVEDEN. </a:t>
            </a:r>
            <a:r>
              <a:rPr lang="cs-CZ" sz="1400" i="1" dirty="0"/>
              <a:t>Mykény</a:t>
            </a:r>
            <a:r>
              <a:rPr lang="cs-CZ" sz="1400" dirty="0"/>
              <a:t> [online]. [cit. 3.3.2013]. Dostupný na WWW: http://tajemstvi.webnode.cz/clanky/mykeny/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Řecko 2005</a:t>
            </a:r>
            <a:r>
              <a:rPr lang="cs-CZ" sz="1400" dirty="0"/>
              <a:t> [online]. [cit. 3.3.2013]. Dostupný na WWW: http://www.aneris.cz/recko_13.html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Řecko - základní informace</a:t>
            </a:r>
            <a:r>
              <a:rPr lang="cs-CZ" sz="1400" dirty="0"/>
              <a:t> [online]. [cit. 3.3.2013]. Dostupný na WWW: http://recko.svetadily.cz/info</a:t>
            </a:r>
            <a:r>
              <a:rPr lang="cs-CZ" sz="1400" dirty="0" smtClean="0"/>
              <a:t>/</a:t>
            </a:r>
          </a:p>
          <a:p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Použité video:</a:t>
            </a:r>
            <a:endParaRPr lang="cs-CZ" sz="1400" dirty="0" smtClean="0"/>
          </a:p>
          <a:p>
            <a:r>
              <a:rPr lang="pt-BR" sz="1400" dirty="0" smtClean="0"/>
              <a:t>AUTOR NEUVEDEN. </a:t>
            </a:r>
            <a:r>
              <a:rPr lang="pt-BR" sz="1400" i="1" dirty="0" smtClean="0"/>
              <a:t>www.youtube.com</a:t>
            </a:r>
            <a:r>
              <a:rPr lang="pt-BR" sz="1400" dirty="0" smtClean="0"/>
              <a:t> [online]. [cit. 15.5.2013]. Dostupný na WWW: http://</a:t>
            </a:r>
            <a:r>
              <a:rPr lang="pt-BR" sz="1400" dirty="0" smtClean="0"/>
              <a:t>www.youtube.com/watch?v=o4lYaqI11TA</a:t>
            </a:r>
            <a:endParaRPr lang="pt-BR" sz="1400" dirty="0" smtClean="0">
              <a:hlinkClick r:id="rId2"/>
            </a:endParaRPr>
          </a:p>
          <a:p>
            <a:r>
              <a:rPr lang="pt-BR" sz="1400" dirty="0" smtClean="0"/>
              <a:t>AUTOR NEUVEDEN. </a:t>
            </a:r>
            <a:r>
              <a:rPr lang="pt-BR" sz="1400" i="1" dirty="0" smtClean="0"/>
              <a:t>www.youtube.com</a:t>
            </a:r>
            <a:r>
              <a:rPr lang="pt-BR" sz="1400" dirty="0" smtClean="0"/>
              <a:t> [online]. [cit. 15.5.2013]. Dostupný na WWW: http://www.youtube.com/watch?v=Z227NPyIJgA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003142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51907913"/>
              </p:ext>
            </p:extLst>
          </p:nvPr>
        </p:nvGraphicFramePr>
        <p:xfrm>
          <a:off x="1872853" y="3172397"/>
          <a:ext cx="6407150" cy="3189424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2079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640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0860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0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0103" y="2219525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406" name="Rectangle 4"/>
          <p:cNvSpPr>
            <a:spLocks noChangeArrowheads="1"/>
          </p:cNvSpPr>
          <p:nvPr/>
        </p:nvSpPr>
        <p:spPr bwMode="auto">
          <a:xfrm>
            <a:off x="1115616" y="1419425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</a:endParaRPr>
          </a:p>
          <a:p>
            <a:pPr eaLnBrk="0" hangingPunct="0">
              <a:defRPr/>
            </a:pPr>
            <a:endParaRPr lang="cs-CZ" dirty="0">
              <a:ea typeface="Calibri" pitchFamily="34" charset="0"/>
            </a:endParaRPr>
          </a:p>
        </p:txBody>
      </p:sp>
      <p:sp>
        <p:nvSpPr>
          <p:cNvPr id="16407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4002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252</TotalTime>
  <Words>310</Words>
  <Application>Microsoft Office PowerPoint</Application>
  <PresentationFormat>Předvádění na obrazovce (4:3)</PresentationFormat>
  <Paragraphs>85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PRVNÍ ŘEKOVÉ</vt:lpstr>
      <vt:lpstr>První obyvatelé Řecka</vt:lpstr>
      <vt:lpstr>Snímek 4</vt:lpstr>
      <vt:lpstr>Paláce</vt:lpstr>
      <vt:lpstr>Mykénský palác</vt:lpstr>
      <vt:lpstr>Společnost</vt:lpstr>
      <vt:lpstr>Konec mykénského Řecka</vt:lpstr>
      <vt:lpstr>Opakování</vt:lpstr>
      <vt:lpstr>Zdroje: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nedbal</cp:lastModifiedBy>
  <cp:revision>13</cp:revision>
  <dcterms:created xsi:type="dcterms:W3CDTF">2012-12-25T13:43:26Z</dcterms:created>
  <dcterms:modified xsi:type="dcterms:W3CDTF">2013-05-15T06:20:51Z</dcterms:modified>
</cp:coreProperties>
</file>