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C3F0F-CB6A-44B1-8FF4-8132963F3274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9A54B-ED67-461C-BBFE-E49EB1667C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f/ff/Panska_ska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3/38/Milleschau-WJP-1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lleschau-WJP-1.jpg" TargetMode="External"/><Relationship Id="rId2" Type="http://schemas.openxmlformats.org/officeDocument/2006/relationships/hyperlink" Target="http://cs.wikipedia.org/wiki/Soubor:Panska_ska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8/8a/%C5%9Anie%C5%BCka_z_zachodu.jpg" TargetMode="External"/><Relationship Id="rId4" Type="http://schemas.openxmlformats.org/officeDocument/2006/relationships/hyperlink" Target="http://cs.wikipedia.org/wiki/Soubor:Mile%C5%A1ovka-meteorologick%C3%A1_stan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3108" y="214290"/>
            <a:ext cx="4572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Z.8.A.09_prirodni_pomery_cr_test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18.11.2011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TEST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71670" y="378619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TEST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Zeměpis </a:t>
            </a:r>
            <a:r>
              <a:rPr lang="cs-CZ" dirty="0"/>
              <a:t>8. ročník</a:t>
            </a:r>
          </a:p>
          <a:p>
            <a:pPr algn="ctr"/>
            <a:r>
              <a:rPr lang="cs-CZ" dirty="0" smtClean="0"/>
              <a:t>Prověření </a:t>
            </a:r>
            <a:r>
              <a:rPr lang="cs-CZ" dirty="0" smtClean="0"/>
              <a:t>znalostí žáků o pohraničních pohořích a regionu  formou testu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7.bmp"/>
          <p:cNvPicPr>
            <a:picLocks noChangeAspect="1"/>
          </p:cNvPicPr>
          <p:nvPr/>
        </p:nvPicPr>
        <p:blipFill>
          <a:blip r:embed="rId2"/>
          <a:srcRect l="16535" t="33071" r="23622" b="2362"/>
          <a:stretch>
            <a:fillRect/>
          </a:stretch>
        </p:blipFill>
        <p:spPr>
          <a:xfrm>
            <a:off x="285720" y="357166"/>
            <a:ext cx="3647894" cy="2951771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4071934" y="357166"/>
            <a:ext cx="4714908" cy="4500594"/>
          </a:xfrm>
          <a:prstGeom prst="wedgeEllipseCallout">
            <a:avLst>
              <a:gd name="adj1" fmla="val -60954"/>
              <a:gd name="adj2" fmla="val -3792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29190" y="1071546"/>
            <a:ext cx="292895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990099"/>
                </a:solidFill>
              </a:rPr>
              <a:t>Vše, co jsem se naučil, musím stále opakovat. Jak se zchladit v parném létě, jak označkovat své území a vyhnat z něho krtka . I vy v dnešním </a:t>
            </a:r>
            <a:r>
              <a:rPr lang="cs-CZ" sz="2000" b="1" i="1" smtClean="0">
                <a:solidFill>
                  <a:srgbClr val="990099"/>
                </a:solidFill>
              </a:rPr>
              <a:t>testu předvedete</a:t>
            </a:r>
            <a:r>
              <a:rPr lang="cs-CZ" sz="2000" b="1" i="1" dirty="0" smtClean="0">
                <a:solidFill>
                  <a:srgbClr val="990099"/>
                </a:solidFill>
              </a:rPr>
              <a:t>, jak znáte území…….pravda, trochu větší!!!!!</a:t>
            </a:r>
            <a:endParaRPr lang="cs-CZ" sz="2000" b="1" i="1" dirty="0">
              <a:solidFill>
                <a:srgbClr val="990099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TEST – ÚKOL 1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0017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 Ve svém pracovním listu doplňte chybějící údaje</a:t>
            </a:r>
            <a:endParaRPr lang="cs-CZ" sz="2400" b="1" i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2357430"/>
          <a:ext cx="7358114" cy="349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8892"/>
                <a:gridCol w="2428892"/>
                <a:gridCol w="2500330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ŠUMAVA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1378m</a:t>
                      </a:r>
                    </a:p>
                    <a:p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AutoNum type="arabicPeriod"/>
                        <a:tabLst/>
                        <a:defRPr/>
                      </a:pPr>
                      <a:r>
                        <a:rPr lang="cs-CZ" dirty="0" smtClean="0"/>
                        <a:t>113+78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1378m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/>
                        <a:t>11111111113111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JEŠTĚD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KRKONOŠE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ČERCHOV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715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KLÍNOVEC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357686" y="25003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257174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1378 m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8794" y="307181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43702" y="314324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7686" y="3714752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388" y="3643314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1602 m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71670" y="42148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58016" y="4286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47863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478632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00826" y="4786322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1323 m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71670" y="53578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15140" y="535782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TEST – 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r>
              <a:rPr lang="cs-CZ" dirty="0" smtClean="0"/>
              <a:t>Do svého pracovního listu doplň názvy hor a objektů, které vidíš na projektoru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857620" y="2857496"/>
            <a:ext cx="1357322" cy="3143272"/>
          </a:xfrm>
          <a:prstGeom prst="downArrow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Soubor:Panska skal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2000" y="571500"/>
            <a:ext cx="2784000" cy="2088000"/>
          </a:xfrm>
          <a:prstGeom prst="rect">
            <a:avLst/>
          </a:prstGeom>
          <a:noFill/>
        </p:spPr>
      </p:pic>
      <p:pic>
        <p:nvPicPr>
          <p:cNvPr id="5" name="Picture 2" descr="Soubor:Milleschau-WJP-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t="5410"/>
          <a:stretch>
            <a:fillRect/>
          </a:stretch>
        </p:blipFill>
        <p:spPr bwMode="auto">
          <a:xfrm>
            <a:off x="4500562" y="500042"/>
            <a:ext cx="3312000" cy="2051966"/>
          </a:xfrm>
          <a:prstGeom prst="rect">
            <a:avLst/>
          </a:prstGeom>
          <a:noFill/>
        </p:spPr>
      </p:pic>
      <p:pic>
        <p:nvPicPr>
          <p:cNvPr id="6" name="Obrázek 5" descr="http://upload.wikimedia.org/wikipedia/commons/a/a6/Mile%C5%A1ovka-meteorologick%C3%A1_stanice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10" y="3786190"/>
            <a:ext cx="294715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http://upload.wikimedia.org/wikipedia/commons/8/8a/%C5%9Anie%C5%BCka_z_zachodu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4876" y="3500438"/>
            <a:ext cx="2844000" cy="2133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928794" y="27146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2643182"/>
            <a:ext cx="14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1670" y="56435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5715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i="1" u="sng" dirty="0" smtClean="0"/>
              <a:t>Tabulka</a:t>
            </a:r>
          </a:p>
          <a:p>
            <a:pPr>
              <a:buNone/>
            </a:pPr>
            <a:r>
              <a:rPr lang="cs-CZ" sz="2000" dirty="0" smtClean="0"/>
              <a:t>1 – </a:t>
            </a:r>
            <a:r>
              <a:rPr lang="cs-CZ" sz="2000" dirty="0" err="1" smtClean="0"/>
              <a:t>Plechý</a:t>
            </a:r>
            <a:r>
              <a:rPr lang="cs-CZ" sz="2000" dirty="0" smtClean="0"/>
              <a:t>, 2 – Lužické hory, 3 – 1011m, 4 – Sněžka, 5 – Český les, 6 – 1041 m,</a:t>
            </a:r>
          </a:p>
          <a:p>
            <a:pPr>
              <a:buNone/>
            </a:pPr>
            <a:r>
              <a:rPr lang="cs-CZ" sz="2000" dirty="0" smtClean="0"/>
              <a:t>7 – Beskydy, 8 – Lysá hora, 9 – Krušné hory, 10 – 1243 m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i="1" u="sng" dirty="0" smtClean="0"/>
              <a:t>Fotografie</a:t>
            </a:r>
          </a:p>
          <a:p>
            <a:pPr>
              <a:buNone/>
            </a:pPr>
            <a:r>
              <a:rPr lang="cs-CZ" sz="2000" dirty="0" smtClean="0"/>
              <a:t>1 –   Panská skála</a:t>
            </a:r>
          </a:p>
          <a:p>
            <a:pPr>
              <a:buNone/>
            </a:pPr>
            <a:r>
              <a:rPr lang="cs-CZ" sz="2000" dirty="0" smtClean="0"/>
              <a:t>2 –   Milešovka</a:t>
            </a:r>
          </a:p>
          <a:p>
            <a:pPr>
              <a:buNone/>
            </a:pPr>
            <a:r>
              <a:rPr lang="cs-CZ" sz="2000" dirty="0" smtClean="0"/>
              <a:t>3-     meteorologická stanice na Milešovce</a:t>
            </a:r>
          </a:p>
          <a:p>
            <a:pPr>
              <a:buNone/>
            </a:pPr>
            <a:r>
              <a:rPr lang="cs-CZ" sz="2000" dirty="0" smtClean="0"/>
              <a:t>4 -    Sněžka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Znalosti žáků budou prověřeny klasifikovaným testem</a:t>
            </a:r>
          </a:p>
          <a:p>
            <a:r>
              <a:rPr lang="cs-CZ" sz="1800" dirty="0" smtClean="0"/>
              <a:t>Řeší 14 jevů, pro klasifikaci navrhuji tuto stupnici: 1ch.-1, 2ch.-2, 3ch.-3, 4ch.-4, 5ch.a více – 5</a:t>
            </a:r>
          </a:p>
          <a:p>
            <a:r>
              <a:rPr lang="cs-CZ" sz="1800" dirty="0" smtClean="0"/>
              <a:t>Vymezení stupnice je ale individuální záležitostí</a:t>
            </a:r>
          </a:p>
          <a:p>
            <a:r>
              <a:rPr lang="cs-CZ" sz="1800" dirty="0" smtClean="0"/>
              <a:t>Žáci vyplňují pracovní listy, při plnění úkolu podle fotografií na projektoru jim poskytneme dostatek času</a:t>
            </a:r>
          </a:p>
          <a:p>
            <a:r>
              <a:rPr lang="cs-CZ" sz="1800" dirty="0" smtClean="0"/>
              <a:t>Po odevzdání testů provedeme společnou kontrolu na interaktivní tabuli</a:t>
            </a:r>
          </a:p>
          <a:p>
            <a:r>
              <a:rPr lang="cs-CZ" sz="1800" b="1" u="sng" dirty="0" smtClean="0"/>
              <a:t>Klíčová slova: </a:t>
            </a:r>
            <a:r>
              <a:rPr lang="cs-CZ" sz="1800" dirty="0" smtClean="0"/>
              <a:t>pohoří, nejvyšší hora, nadmořská výška , zeměpis regionu (Milešovka, </a:t>
            </a:r>
            <a:r>
              <a:rPr lang="cs-CZ" sz="1800" smtClean="0"/>
              <a:t>Panská skála)</a:t>
            </a:r>
            <a:endParaRPr lang="cs-CZ" sz="1800" dirty="0" smtClean="0"/>
          </a:p>
          <a:p>
            <a:r>
              <a:rPr lang="cs-CZ" sz="1800" b="1" u="sng" dirty="0" smtClean="0"/>
              <a:t>Inovace:</a:t>
            </a:r>
            <a:r>
              <a:rPr lang="cs-CZ" sz="1800" dirty="0" smtClean="0"/>
              <a:t> vypracování testu s využitím audiovizuálních prostředků</a:t>
            </a:r>
            <a:endParaRPr lang="cs-CZ" sz="18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/>
          <a:lstStyle/>
          <a:p>
            <a:pPr>
              <a:buNone/>
            </a:pPr>
            <a:r>
              <a:rPr lang="cs-CZ" sz="1800" b="1" dirty="0" err="1" smtClean="0"/>
              <a:t>Sn.č</a:t>
            </a:r>
            <a:r>
              <a:rPr lang="cs-CZ" sz="1800" b="1" dirty="0" smtClean="0"/>
              <a:t>. 3 </a:t>
            </a:r>
            <a:r>
              <a:rPr lang="cs-CZ" sz="1800" dirty="0" smtClean="0"/>
              <a:t> Foto: soukromý archiv autorky</a:t>
            </a:r>
            <a:endParaRPr lang="cs-CZ" sz="1800" b="1" dirty="0" smtClean="0"/>
          </a:p>
          <a:p>
            <a:pPr>
              <a:buNone/>
            </a:pPr>
            <a:r>
              <a:rPr lang="cs-CZ" sz="2000" b="1" dirty="0" err="1" smtClean="0"/>
              <a:t>Sn.č</a:t>
            </a:r>
            <a:r>
              <a:rPr lang="cs-CZ" sz="2000" b="1" dirty="0" smtClean="0"/>
              <a:t>.  6  </a:t>
            </a:r>
            <a:r>
              <a:rPr lang="cs-CZ" sz="1800" dirty="0" smtClean="0"/>
              <a:t>Uvedené zdroje [ 2011 – 11 – 03]. Dostupné pod licencí </a:t>
            </a:r>
          </a:p>
          <a:p>
            <a:pPr>
              <a:buFontTx/>
              <a:buNone/>
            </a:pPr>
            <a:r>
              <a:rPr lang="cs-CZ" sz="1800" dirty="0" smtClean="0"/>
              <a:t>     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Mirek 256</a:t>
            </a:r>
          </a:p>
          <a:p>
            <a:pPr>
              <a:buFontTx/>
              <a:buNone/>
            </a:pPr>
            <a:r>
              <a:rPr lang="cs-CZ" sz="1800" dirty="0" smtClean="0">
                <a:hlinkClick r:id="rId2"/>
              </a:rPr>
              <a:t>&lt;http://cs.wikipedia.org/wiki/Soubor:Panska_skala.jpg</a:t>
            </a:r>
            <a:r>
              <a:rPr lang="cs-CZ" sz="1800" dirty="0" smtClean="0"/>
              <a:t>&gt;</a:t>
            </a:r>
            <a:endParaRPr lang="cs-CZ" sz="1600" dirty="0" smtClean="0"/>
          </a:p>
          <a:p>
            <a:pPr>
              <a:buNone/>
            </a:pP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Walter.J.Pilsak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 [2011-11-17].Dostupné na www:</a:t>
            </a: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  <a:hlinkClick r:id="rId3"/>
              </a:rPr>
              <a:t>&lt;h</a:t>
            </a:r>
            <a:r>
              <a:rPr lang="cs-CZ" sz="1800" u="sng" dirty="0" smtClean="0">
                <a:latin typeface="Calibri" pitchFamily="34" charset="0"/>
                <a:cs typeface="Calibri" pitchFamily="34" charset="0"/>
                <a:hlinkClick r:id="rId3"/>
              </a:rPr>
              <a:t>ttp://cs.wikipedia.org/wiki/Soubor:Milleschau-WJP-1.jpg</a:t>
            </a:r>
            <a:r>
              <a:rPr lang="cs-CZ" sz="1800" u="sng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pPr>
              <a:buNone/>
            </a:pP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Šjů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18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[2011 – 11 –17]. Dostupné na www: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  <a:hlinkClick r:id="rId4"/>
              </a:rPr>
              <a:t>&lt;http://cs.wikipedia.org/wiki/Soubor:Mile%C5%A1ovka-meteorologick%C3%A1_stanice.jpg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u="sng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0034" y="4572008"/>
            <a:ext cx="77867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Dorbeth.</a:t>
            </a:r>
            <a:r>
              <a:rPr lang="cs-CZ" i="1" dirty="0" err="1" smtClean="0"/>
              <a:t>commons.wikimedia.</a:t>
            </a:r>
            <a:r>
              <a:rPr lang="cs-CZ" dirty="0" err="1" smtClean="0"/>
              <a:t>org</a:t>
            </a:r>
            <a:r>
              <a:rPr lang="cs-CZ" dirty="0" smtClean="0"/>
              <a:t> [2011 – 11 – 17].Dostupné na www:</a:t>
            </a:r>
          </a:p>
          <a:p>
            <a:r>
              <a:rPr lang="cs-CZ" dirty="0" smtClean="0"/>
              <a:t>&lt;</a:t>
            </a:r>
            <a:r>
              <a:rPr lang="cs-CZ" u="sng" dirty="0" smtClean="0">
                <a:hlinkClick r:id="rId5"/>
              </a:rPr>
              <a:t>http://upload.wikimedia.org/wikipedia/commons/8/8a/%C5%9Anie%C5%BCka_z_zachodu.jpg</a:t>
            </a:r>
            <a:r>
              <a:rPr lang="cs-CZ" u="sng" dirty="0" smtClean="0"/>
              <a:t>&gt;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379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TEST – ÚKOL 1</vt:lpstr>
      <vt:lpstr>TEST – ÚKOL 2</vt:lpstr>
      <vt:lpstr>Prezentace aplikace PowerPoint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40</cp:revision>
  <dcterms:created xsi:type="dcterms:W3CDTF">2011-11-16T20:22:38Z</dcterms:created>
  <dcterms:modified xsi:type="dcterms:W3CDTF">2012-03-07T07:18:52Z</dcterms:modified>
</cp:coreProperties>
</file>