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4026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0E185-1E9C-4A38-9CDA-C5B9C113E55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lus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turisimo.cz/assets/country/cesko/upload/photo/large_Kralicky-Sneznik-04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Kralicky-Sneznik-04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0232" y="285728"/>
            <a:ext cx="4572000" cy="32316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Z.8.A.10_prirodni_pomery_cr_vodstvo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23.11.2011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PŘÍRODNÍ POMĚRY ČR – VODSTVO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28860" y="4000504"/>
            <a:ext cx="34995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VODSTVO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500063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571480"/>
            <a:ext cx="7772400" cy="1470025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52" y="2428868"/>
            <a:ext cx="6400800" cy="1752600"/>
          </a:xfrm>
        </p:spPr>
        <p:txBody>
          <a:bodyPr>
            <a:normAutofit/>
          </a:bodyPr>
          <a:lstStyle/>
          <a:p>
            <a:pPr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Zeměpis 8. ročník</a:t>
            </a:r>
          </a:p>
          <a:p>
            <a:pPr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O</a:t>
            </a:r>
            <a:r>
              <a:rPr lang="cs-CZ" sz="2800" dirty="0" smtClean="0">
                <a:solidFill>
                  <a:schemeClr val="tx1"/>
                </a:solidFill>
              </a:rPr>
              <a:t>svojení </a:t>
            </a:r>
            <a:r>
              <a:rPr lang="cs-CZ" sz="2800" dirty="0" smtClean="0">
                <a:solidFill>
                  <a:schemeClr val="tx1"/>
                </a:solidFill>
              </a:rPr>
              <a:t>nové látky (téma:Vodstvo) formou samostatné práce na PC</a:t>
            </a:r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Pictures\untitled9.bmp"/>
          <p:cNvPicPr>
            <a:picLocks noChangeAspect="1" noChangeArrowheads="1"/>
          </p:cNvPicPr>
          <p:nvPr/>
        </p:nvPicPr>
        <p:blipFill>
          <a:blip r:embed="rId2" cstate="print"/>
          <a:srcRect l="14173" t="15748" b="13386"/>
          <a:stretch>
            <a:fillRect/>
          </a:stretch>
        </p:blipFill>
        <p:spPr bwMode="auto">
          <a:xfrm>
            <a:off x="4714876" y="500042"/>
            <a:ext cx="3895024" cy="24120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Obdélníkový popisek 9"/>
          <p:cNvSpPr/>
          <p:nvPr/>
        </p:nvSpPr>
        <p:spPr>
          <a:xfrm>
            <a:off x="1428728" y="1928802"/>
            <a:ext cx="3857652" cy="3429024"/>
          </a:xfrm>
          <a:prstGeom prst="wedgeRectCallout">
            <a:avLst>
              <a:gd name="adj1" fmla="val 74401"/>
              <a:gd name="adj2" fmla="val -27560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28728" y="2214554"/>
            <a:ext cx="364333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Vodu mám rád. Hlavně, když je velké teplo. Někdy nám také zahrozí – když dlouho prší, chodíme s obavami sledovat výšku hladiny Labe.</a:t>
            </a:r>
          </a:p>
          <a:p>
            <a:r>
              <a:rPr lang="cs-CZ" sz="2000" dirty="0" smtClean="0"/>
              <a:t>Dnes </a:t>
            </a:r>
            <a:r>
              <a:rPr lang="cs-CZ" sz="2000" dirty="0" smtClean="0"/>
              <a:t>se naučíme mnoho důležitých věcí o vodstvu v naší zemi. Budete pracovat samostatně.</a:t>
            </a:r>
            <a:endParaRPr lang="cs-CZ" sz="2000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ÚKOL 1 - OPAKOVÁNÍ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do následujícího textu tyto pojmy: </a:t>
            </a:r>
            <a:r>
              <a:rPr lang="cs-CZ" sz="2400" dirty="0" smtClean="0">
                <a:solidFill>
                  <a:srgbClr val="4026DA"/>
                </a:solidFill>
              </a:rPr>
              <a:t>povodí, úmoří, </a:t>
            </a:r>
            <a:r>
              <a:rPr lang="cs-CZ" sz="2400" dirty="0" err="1" smtClean="0">
                <a:solidFill>
                  <a:srgbClr val="4026DA"/>
                </a:solidFill>
              </a:rPr>
              <a:t>rozvodí</a:t>
            </a:r>
            <a:r>
              <a:rPr lang="cs-CZ" sz="2400" dirty="0" smtClean="0">
                <a:solidFill>
                  <a:srgbClr val="4026DA"/>
                </a:solidFill>
              </a:rPr>
              <a:t>. </a:t>
            </a:r>
            <a:r>
              <a:rPr lang="cs-CZ" sz="2400" dirty="0" smtClean="0"/>
              <a:t>Doplněný text si zapiš do sešitu k tématu Vodstvo.</a:t>
            </a:r>
          </a:p>
          <a:p>
            <a:endParaRPr lang="cs-CZ" sz="2400" dirty="0" smtClean="0"/>
          </a:p>
          <a:p>
            <a:r>
              <a:rPr lang="cs-CZ" sz="2400" b="1" i="1" dirty="0" smtClean="0"/>
              <a:t>Území, ze kterého voda stéká do jednoho hlavního toku se nazývá 1 __________.</a:t>
            </a:r>
          </a:p>
          <a:p>
            <a:endParaRPr lang="cs-CZ" sz="2400" b="1" i="1" dirty="0" smtClean="0"/>
          </a:p>
          <a:p>
            <a:r>
              <a:rPr lang="cs-CZ" sz="2400" b="1" i="1" dirty="0" smtClean="0"/>
              <a:t>Hranice  mezi dvěma povodími se nazývá 2__________.</a:t>
            </a:r>
          </a:p>
          <a:p>
            <a:endParaRPr lang="cs-CZ" sz="2400" b="1" i="1" dirty="0" smtClean="0"/>
          </a:p>
          <a:p>
            <a:r>
              <a:rPr lang="cs-CZ" sz="2400" b="1" i="1" dirty="0" smtClean="0"/>
              <a:t>Část pevniny, ze které všechna povrchová voda teče do jednoho moře se nazývá 3__________.</a:t>
            </a:r>
            <a:endParaRPr lang="cs-CZ" sz="2400" b="1" i="1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 našem území se nachází hlavní evropské </a:t>
            </a:r>
            <a:r>
              <a:rPr lang="cs-CZ" sz="2400" dirty="0" err="1" smtClean="0"/>
              <a:t>rozvodí</a:t>
            </a:r>
            <a:endParaRPr lang="cs-CZ" sz="2400" dirty="0" smtClean="0"/>
          </a:p>
          <a:p>
            <a:r>
              <a:rPr lang="cs-CZ" sz="2400" dirty="0" smtClean="0"/>
              <a:t>Zjisti na internetu nebo na mapě, kterým pohořím prochází a zapiš</a:t>
            </a:r>
          </a:p>
          <a:p>
            <a:r>
              <a:rPr lang="cs-CZ" sz="2400" dirty="0" smtClean="0"/>
              <a:t>Pohoří: __________</a:t>
            </a:r>
          </a:p>
          <a:p>
            <a:endParaRPr lang="cs-CZ" sz="2400" dirty="0"/>
          </a:p>
        </p:txBody>
      </p:sp>
      <p:pic>
        <p:nvPicPr>
          <p:cNvPr id="2050" name="Picture 2" descr="Pohled na masiv Králického Sněžníku z Hory Matky Boží nad městem Králíky, autor: Marek Stránský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b="12598"/>
          <a:stretch>
            <a:fillRect/>
          </a:stretch>
        </p:blipFill>
        <p:spPr bwMode="auto">
          <a:xfrm>
            <a:off x="1571604" y="3500438"/>
            <a:ext cx="4572000" cy="249752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a</a:t>
            </a:r>
            <a:r>
              <a:rPr lang="cs-CZ" sz="2000" dirty="0" smtClean="0"/>
              <a:t>) Z našeho území odvádějí vodní toky  vodu do tří úmoří.</a:t>
            </a:r>
          </a:p>
          <a:p>
            <a:pPr>
              <a:buNone/>
            </a:pPr>
            <a:r>
              <a:rPr lang="cs-CZ" sz="2000" dirty="0" smtClean="0"/>
              <a:t>    Na internetu zjisti jejich názvy a zapiš do sešitu .</a:t>
            </a:r>
          </a:p>
          <a:p>
            <a:pPr>
              <a:buNone/>
            </a:pPr>
            <a:r>
              <a:rPr lang="cs-CZ" sz="2000" dirty="0" smtClean="0"/>
              <a:t>b) K úmořím přiřaď řeky; jejich názvy odhalíš ve skrývačkách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ÚMOŘÍ____________________ŘEKA __________</a:t>
            </a:r>
          </a:p>
          <a:p>
            <a:pPr>
              <a:buNone/>
            </a:pPr>
            <a:r>
              <a:rPr lang="cs-CZ" sz="2000" dirty="0" smtClean="0"/>
              <a:t>ÚMOŘÍ____________________ŘEKA __________</a:t>
            </a:r>
          </a:p>
          <a:p>
            <a:pPr>
              <a:buNone/>
            </a:pPr>
            <a:r>
              <a:rPr lang="cs-CZ" sz="2000" dirty="0" smtClean="0"/>
              <a:t>ÚMOŘÍ____________________ŘEKA __________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Slovenským krajem Orava jsme projížděli v noci.</a:t>
            </a:r>
          </a:p>
          <a:p>
            <a:pPr>
              <a:buNone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Míla betonoval základy svého nového domu.</a:t>
            </a:r>
          </a:p>
          <a:p>
            <a:pPr>
              <a:buNone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Odchod Radka nás velmi mrzel.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SPRÁVNÉ ZNĚNÍ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ÚKOL 1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- 1povodí, 2rozvodí, 3úmoří</a:t>
            </a:r>
          </a:p>
          <a:p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ÚKOL 2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– Králický Sněžník</a:t>
            </a:r>
          </a:p>
          <a:p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ÚKOL 3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– </a:t>
            </a:r>
          </a:p>
          <a:p>
            <a:pPr>
              <a:buNone/>
            </a:pPr>
            <a:r>
              <a:rPr lang="cs-CZ" sz="2400" dirty="0" smtClean="0"/>
              <a:t>ÚMOŘÍ</a:t>
            </a:r>
            <a:r>
              <a:rPr lang="cs-CZ" sz="2400" i="1" dirty="0" smtClean="0">
                <a:solidFill>
                  <a:srgbClr val="FF0000"/>
                </a:solidFill>
              </a:rPr>
              <a:t>_Černého moře________</a:t>
            </a:r>
            <a:r>
              <a:rPr lang="cs-CZ" sz="2400" dirty="0" smtClean="0"/>
              <a:t>ŘEKA </a:t>
            </a:r>
            <a:r>
              <a:rPr lang="cs-CZ" sz="2400" i="1" dirty="0" smtClean="0">
                <a:solidFill>
                  <a:srgbClr val="FF0000"/>
                </a:solidFill>
              </a:rPr>
              <a:t>_Morava__</a:t>
            </a:r>
          </a:p>
          <a:p>
            <a:pPr>
              <a:buNone/>
            </a:pPr>
            <a:r>
              <a:rPr lang="cs-CZ" sz="2400" dirty="0" smtClean="0"/>
              <a:t>ÚMOŘÍ</a:t>
            </a:r>
            <a:r>
              <a:rPr lang="cs-CZ" sz="2400" dirty="0" smtClean="0">
                <a:solidFill>
                  <a:srgbClr val="FF0000"/>
                </a:solidFill>
              </a:rPr>
              <a:t>_Baltského moře_______</a:t>
            </a:r>
            <a:r>
              <a:rPr lang="cs-CZ" sz="2400" dirty="0" smtClean="0"/>
              <a:t>ŘEKA </a:t>
            </a:r>
            <a:r>
              <a:rPr lang="cs-CZ" sz="2400" dirty="0" smtClean="0">
                <a:solidFill>
                  <a:srgbClr val="FF0000"/>
                </a:solidFill>
              </a:rPr>
              <a:t>_Odra____</a:t>
            </a:r>
          </a:p>
          <a:p>
            <a:pPr>
              <a:buNone/>
            </a:pPr>
            <a:r>
              <a:rPr lang="cs-CZ" sz="2400" dirty="0" smtClean="0"/>
              <a:t>ÚMOŘÍ</a:t>
            </a:r>
            <a:r>
              <a:rPr lang="cs-CZ" sz="2400" dirty="0" smtClean="0">
                <a:solidFill>
                  <a:srgbClr val="FF0000"/>
                </a:solidFill>
              </a:rPr>
              <a:t>_Severního  moře______</a:t>
            </a:r>
            <a:r>
              <a:rPr lang="cs-CZ" sz="2400" dirty="0" smtClean="0"/>
              <a:t>ŘEKA </a:t>
            </a:r>
            <a:r>
              <a:rPr lang="cs-CZ" sz="2400" dirty="0" smtClean="0">
                <a:solidFill>
                  <a:srgbClr val="FF0000"/>
                </a:solidFill>
              </a:rPr>
              <a:t>_Labe_____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Slovenským kraje</a:t>
            </a:r>
            <a:r>
              <a:rPr lang="cs-CZ" sz="2400" b="1" i="1" dirty="0" smtClean="0">
                <a:solidFill>
                  <a:srgbClr val="C00000"/>
                </a:solidFill>
              </a:rPr>
              <a:t>m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i="1" dirty="0" smtClean="0">
                <a:solidFill>
                  <a:srgbClr val="C00000"/>
                </a:solidFill>
              </a:rPr>
              <a:t>Orava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 jsme projížděli v noci.</a:t>
            </a:r>
          </a:p>
          <a:p>
            <a:pPr>
              <a:buNone/>
            </a:pP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Mí</a:t>
            </a:r>
            <a:r>
              <a:rPr lang="cs-CZ" sz="2400" b="1" i="1" dirty="0" smtClean="0">
                <a:solidFill>
                  <a:srgbClr val="C00000"/>
                </a:solidFill>
              </a:rPr>
              <a:t>la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i="1" dirty="0" smtClean="0">
                <a:solidFill>
                  <a:srgbClr val="C00000"/>
                </a:solidFill>
              </a:rPr>
              <a:t>be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tonoval základy svého nového domu.</a:t>
            </a:r>
          </a:p>
          <a:p>
            <a:pPr>
              <a:buNone/>
            </a:pP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Odch</a:t>
            </a:r>
            <a:r>
              <a:rPr lang="cs-CZ" sz="2400" b="1" i="1" dirty="0" smtClean="0">
                <a:solidFill>
                  <a:srgbClr val="C00000"/>
                </a:solidFill>
              </a:rPr>
              <a:t>od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i="1" dirty="0" smtClean="0">
                <a:solidFill>
                  <a:srgbClr val="C00000"/>
                </a:solidFill>
              </a:rPr>
              <a:t>Ra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dka nás velmi mrzel.</a:t>
            </a:r>
          </a:p>
          <a:p>
            <a:endParaRPr lang="cs-CZ" sz="24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Materiál poslouží k výuce tématu Vodstvo – úvodní hodina</a:t>
            </a:r>
          </a:p>
          <a:p>
            <a:r>
              <a:rPr lang="cs-CZ" sz="1800" dirty="0" smtClean="0"/>
              <a:t>Žáci  pracují samostatně, informace vyhledávají na libovolných internetových stránkách nebo v příslušných mapách v atlasu;sami sestaví výsledný text a tím si nové pojmy dobře upevní</a:t>
            </a:r>
          </a:p>
          <a:p>
            <a:r>
              <a:rPr lang="cs-CZ" sz="1800" dirty="0" smtClean="0"/>
              <a:t>První úkol je opakováním učiva vlastivědy nebo zeměpisu v nižších ročnících</a:t>
            </a:r>
          </a:p>
          <a:p>
            <a:r>
              <a:rPr lang="cs-CZ" sz="1800" dirty="0" smtClean="0"/>
              <a:t>Kontrolu všech úkolů provedeme společně doplněním pojmů do textu na projektoru</a:t>
            </a:r>
          </a:p>
          <a:p>
            <a:r>
              <a:rPr lang="cs-CZ" sz="1800" dirty="0" smtClean="0"/>
              <a:t>Žáci mohou současně pracovat s nástěnnou mapou a ukazovat na ní vše, co je v materiálu obsaženo</a:t>
            </a:r>
          </a:p>
          <a:p>
            <a:r>
              <a:rPr lang="cs-CZ" sz="1800" dirty="0" smtClean="0"/>
              <a:t>Na závěr výsledky práce porovnáme (Správné řešení)</a:t>
            </a:r>
          </a:p>
          <a:p>
            <a:r>
              <a:rPr lang="cs-CZ" sz="1800" b="1" u="sng" dirty="0" smtClean="0"/>
              <a:t>Klíčová slova:</a:t>
            </a:r>
            <a:r>
              <a:rPr lang="cs-CZ" sz="1800" dirty="0" smtClean="0"/>
              <a:t> úmoří, povodí, </a:t>
            </a:r>
            <a:r>
              <a:rPr lang="cs-CZ" sz="1800" dirty="0" err="1" smtClean="0"/>
              <a:t>rozvodí</a:t>
            </a:r>
            <a:r>
              <a:rPr lang="cs-CZ" sz="1800" dirty="0" smtClean="0"/>
              <a:t>, hlavní evropské </a:t>
            </a:r>
            <a:r>
              <a:rPr lang="cs-CZ" sz="1800" dirty="0" err="1" smtClean="0"/>
              <a:t>rozvodí</a:t>
            </a:r>
            <a:r>
              <a:rPr lang="cs-CZ" sz="1800" dirty="0" smtClean="0"/>
              <a:t>, česká úmoří</a:t>
            </a:r>
          </a:p>
          <a:p>
            <a:r>
              <a:rPr lang="cs-CZ" sz="1800" b="1" u="sng" dirty="0" smtClean="0"/>
              <a:t>Inovace:</a:t>
            </a:r>
            <a:r>
              <a:rPr lang="cs-CZ" sz="1800" dirty="0" smtClean="0"/>
              <a:t> využití internetu k získávání informací, práce na interaktivní tabuli</a:t>
            </a:r>
          </a:p>
          <a:p>
            <a:endParaRPr lang="cs-CZ" sz="1800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Sn.č.3 -foto: soukromý archiv autorky</a:t>
            </a:r>
          </a:p>
          <a:p>
            <a:r>
              <a:rPr lang="cs-CZ" sz="2000" dirty="0" smtClean="0"/>
              <a:t>Sn.č.5  - Marek Stránský.</a:t>
            </a:r>
            <a:r>
              <a:rPr lang="cs-CZ" sz="2000" i="1" dirty="0" err="1" smtClean="0"/>
              <a:t>commons.wikimedia.</a:t>
            </a:r>
            <a:r>
              <a:rPr lang="cs-CZ" sz="2000" dirty="0" err="1" smtClean="0"/>
              <a:t>org</a:t>
            </a:r>
            <a:r>
              <a:rPr lang="cs-CZ" sz="2000" dirty="0" smtClean="0"/>
              <a:t>.[2011 – 11 – 22]. Dostupné na www:</a:t>
            </a:r>
            <a:r>
              <a:rPr lang="cs-CZ" sz="2000" dirty="0" smtClean="0">
                <a:hlinkClick r:id="rId2"/>
              </a:rPr>
              <a:t> &lt;http://cs.wikipedia.org/wiki/Soubor:Kralicky-Sneznik-04.jpg</a:t>
            </a:r>
            <a:r>
              <a:rPr lang="cs-CZ" sz="2000" dirty="0" smtClean="0"/>
              <a:t>&gt;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438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ÚKOL 1 - OPAKOVÁNÍ</vt:lpstr>
      <vt:lpstr>ÚKOL 2</vt:lpstr>
      <vt:lpstr>ÚKOL 3</vt:lpstr>
      <vt:lpstr>SPRÁVNÉ ZNĚNÍ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Martin Králík</cp:lastModifiedBy>
  <cp:revision>34</cp:revision>
  <dcterms:created xsi:type="dcterms:W3CDTF">2011-11-19T20:47:51Z</dcterms:created>
  <dcterms:modified xsi:type="dcterms:W3CDTF">2012-03-13T21:21:35Z</dcterms:modified>
</cp:coreProperties>
</file>