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  <p:sldId id="262" r:id="rId5"/>
    <p:sldId id="260" r:id="rId6"/>
    <p:sldId id="261" r:id="rId7"/>
    <p:sldId id="256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6BE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D1006-B888-4E00-8A86-8F6B21ADA8A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D1006-B888-4E00-8A86-8F6B21ADA8A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3F6B6E-F386-4BED-AA2E-913E216B14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e/Talpa_europaea_hg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2/20/Lom_jiri.JPG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alpa_europaea_hg.jpg" TargetMode="External"/><Relationship Id="rId2" Type="http://schemas.openxmlformats.org/officeDocument/2006/relationships/hyperlink" Target="http://cs.wikipedia.org/wiki/Soubor:Tough_tre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Lom_jir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http://upload.wikimedia.org/wikipedia/commons/d/d1/Tough_tree.jpg"/>
          <p:cNvPicPr/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lum bright="28000"/>
          </a:blip>
          <a:srcRect/>
          <a:stretch>
            <a:fillRect/>
          </a:stretch>
        </p:blipFill>
        <p:spPr bwMode="auto">
          <a:xfrm>
            <a:off x="0" y="-142900"/>
            <a:ext cx="9144000" cy="6858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000232" y="357166"/>
            <a:ext cx="4572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Z.8.A.13_prirodni_pomery_cr_zivotni_prostredi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16.02.12.2011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PŘÍRODNÍ  POMĚRY ČR – ŽIVOTNÍ PROSTŘEDÍ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214546" y="4500570"/>
            <a:ext cx="44681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ŽIVOTNÍ PROSTŘEDÍ</a:t>
            </a:r>
            <a:endParaRPr lang="cs-CZ" dirty="0"/>
          </a:p>
        </p:txBody>
      </p:sp>
      <p:pic>
        <p:nvPicPr>
          <p:cNvPr id="7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28860" y="54292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/>
              <a:t>Zeměpis 8. ročník</a:t>
            </a:r>
          </a:p>
          <a:p>
            <a:pPr algn="just"/>
            <a:r>
              <a:rPr lang="cs-CZ" dirty="0" smtClean="0"/>
              <a:t>Změny některých oblastí životního prostředí způsobené člověkem</a:t>
            </a:r>
          </a:p>
          <a:p>
            <a:r>
              <a:rPr lang="cs-CZ" dirty="0" smtClean="0"/>
              <a:t>Samostatné vyhledávání informací na internetu</a:t>
            </a: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http://upload.wikimedia.org/wikipedia/commons/d/d1/Tough_tree.jpg"/>
          <p:cNvPicPr/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lum bright="28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 descr="Soubor:Talpa europaea hg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lum bright="-17000"/>
          </a:blip>
          <a:srcRect/>
          <a:stretch>
            <a:fillRect/>
          </a:stretch>
        </p:blipFill>
        <p:spPr bwMode="auto">
          <a:xfrm>
            <a:off x="214282" y="4786322"/>
            <a:ext cx="2320125" cy="1656000"/>
          </a:xfrm>
          <a:prstGeom prst="rect">
            <a:avLst/>
          </a:prstGeom>
          <a:noFill/>
        </p:spPr>
      </p:pic>
      <p:pic>
        <p:nvPicPr>
          <p:cNvPr id="4099" name="Picture 3" descr="D:\Pictures\28-03-07_1843.jpg"/>
          <p:cNvPicPr>
            <a:picLocks noChangeAspect="1" noChangeArrowheads="1"/>
          </p:cNvPicPr>
          <p:nvPr/>
        </p:nvPicPr>
        <p:blipFill>
          <a:blip r:embed="rId5" cstate="print">
            <a:lum bright="11000"/>
          </a:blip>
          <a:srcRect l="20374" r="24803"/>
          <a:stretch>
            <a:fillRect/>
          </a:stretch>
        </p:blipFill>
        <p:spPr bwMode="auto">
          <a:xfrm>
            <a:off x="5614363" y="357166"/>
            <a:ext cx="2227959" cy="3048000"/>
          </a:xfrm>
          <a:prstGeom prst="rect">
            <a:avLst/>
          </a:prstGeom>
          <a:noFill/>
        </p:spPr>
      </p:pic>
      <p:sp>
        <p:nvSpPr>
          <p:cNvPr id="7" name="Zaoblený obdélníkový popisek 6"/>
          <p:cNvSpPr/>
          <p:nvPr/>
        </p:nvSpPr>
        <p:spPr>
          <a:xfrm>
            <a:off x="1000100" y="214290"/>
            <a:ext cx="3857652" cy="4429156"/>
          </a:xfrm>
          <a:prstGeom prst="wedgeRoundRectCallout">
            <a:avLst>
              <a:gd name="adj1" fmla="val 97676"/>
              <a:gd name="adj2" fmla="val 332"/>
              <a:gd name="adj3" fmla="val 16667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00166" y="642918"/>
            <a:ext cx="785818" cy="369332"/>
          </a:xfrm>
          <a:prstGeom prst="rect">
            <a:avLst/>
          </a:prstGeom>
          <a:noFill/>
          <a:scene3d>
            <a:camera prst="isometricOffAxis1Left"/>
            <a:lightRig rig="threePt" dir="t"/>
          </a:scene3d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57290" y="642918"/>
            <a:ext cx="314327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Má zahrada je vždy pěkně upravená domácími lidmi. Ovšem aby prostředí v ní bylo ještě hezčí, musíme zapracovat i krtek a já. On buduje pohoří, já zase hrabu údolí. Jsou ale zásahy do životního prostředí vždy správné? Posouzení těchto záležitostí bude vaším dnešním úkolem!!!</a:t>
            </a:r>
            <a:endParaRPr lang="cs-CZ" sz="20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http://upload.wikimedia.org/wikipedia/commons/d/d1/Tough_tree.jpg"/>
          <p:cNvPicPr/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lum bright="28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500430" y="785794"/>
            <a:ext cx="171252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u="sng" dirty="0" smtClean="0">
                <a:solidFill>
                  <a:srgbClr val="FF0000"/>
                </a:solidFill>
              </a:rPr>
              <a:t>ÚKOL </a:t>
            </a:r>
            <a:endParaRPr lang="cs-CZ" sz="4800" dirty="0"/>
          </a:p>
        </p:txBody>
      </p:sp>
      <p:sp>
        <p:nvSpPr>
          <p:cNvPr id="6" name="Obdélník 5"/>
          <p:cNvSpPr/>
          <p:nvPr/>
        </p:nvSpPr>
        <p:spPr>
          <a:xfrm>
            <a:off x="857224" y="1714488"/>
            <a:ext cx="757242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Rozdělte se do dvojic po dvou nebo po třech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Každá skupina si vybere jeden z následujících pojmů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Na libovolných internetových stránkách najděte co nejvíce informací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Proveďte výtah, poté zástupce skupiny zapíše nejdůležitější pojmy na PC s projektorem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Výsledky práce zaznamenejte do sešitu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>
                <a:solidFill>
                  <a:schemeClr val="accent3">
                    <a:lumMod val="50000"/>
                  </a:schemeClr>
                </a:solidFill>
              </a:rPr>
              <a:t>O zásazích člověka do životního prostředí rozviňte diskusi</a:t>
            </a:r>
          </a:p>
          <a:p>
            <a:endParaRPr lang="cs-CZ" sz="2400" b="1" i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ZADÁNÍ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Přírodní krajina</a:t>
            </a:r>
          </a:p>
          <a:p>
            <a:pPr marL="514350" indent="-514350">
              <a:buAutoNum type="arabicPeriod"/>
            </a:pPr>
            <a:r>
              <a:rPr lang="cs-CZ" dirty="0" smtClean="0"/>
              <a:t>Kulturní krajina</a:t>
            </a:r>
          </a:p>
          <a:p>
            <a:pPr marL="514350" indent="-514350">
              <a:buAutoNum type="arabicPeriod"/>
            </a:pPr>
            <a:r>
              <a:rPr lang="cs-CZ" dirty="0" smtClean="0"/>
              <a:t>Umělá krajina</a:t>
            </a:r>
          </a:p>
          <a:p>
            <a:pPr marL="514350" indent="-514350">
              <a:buAutoNum type="arabicPeriod"/>
            </a:pPr>
            <a:r>
              <a:rPr lang="cs-CZ" dirty="0" smtClean="0"/>
              <a:t>Smog</a:t>
            </a:r>
          </a:p>
          <a:p>
            <a:pPr marL="514350" indent="-514350">
              <a:buAutoNum type="arabicPeriod"/>
            </a:pPr>
            <a:r>
              <a:rPr lang="cs-CZ" dirty="0" smtClean="0"/>
              <a:t>Emise</a:t>
            </a:r>
          </a:p>
          <a:p>
            <a:pPr marL="514350" indent="-514350">
              <a:buAutoNum type="arabicPeriod"/>
            </a:pPr>
            <a:r>
              <a:rPr lang="cs-CZ" dirty="0" smtClean="0"/>
              <a:t>Imise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MOŽNÉ VYPRACOVÁNÍ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1857364"/>
            <a:ext cx="7429552" cy="4214842"/>
          </a:xfrm>
        </p:spPr>
        <p:txBody>
          <a:bodyPr>
            <a:normAutofit lnSpcReduction="1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Chybí zásah člověka, pouště</a:t>
            </a:r>
            <a:r>
              <a:rPr lang="cs-CZ" sz="2800" dirty="0" smtClean="0">
                <a:solidFill>
                  <a:schemeClr val="tx1"/>
                </a:solidFill>
              </a:rPr>
              <a:t>, bažinatá </a:t>
            </a:r>
            <a:r>
              <a:rPr lang="cs-CZ" sz="2800" dirty="0" smtClean="0">
                <a:solidFill>
                  <a:schemeClr val="tx1"/>
                </a:solidFill>
              </a:rPr>
              <a:t>území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Kombinace činnosti člověka a přírody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Umělá jezera, jeskyně, parky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Chemické znečištění atmosféry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Znečišťování vzduchu, vody; hlukem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sz="2800" dirty="0" smtClean="0">
                <a:solidFill>
                  <a:schemeClr val="tx1"/>
                </a:solidFill>
              </a:rPr>
              <a:t>Emise ŽP, např. těžké</a:t>
            </a:r>
          </a:p>
          <a:p>
            <a:pPr marL="514350" indent="-514350" algn="just"/>
            <a:r>
              <a:rPr lang="cs-CZ" sz="2800" dirty="0" smtClean="0">
                <a:solidFill>
                  <a:schemeClr val="tx1"/>
                </a:solidFill>
              </a:rPr>
              <a:t>      DISKUTUJTE, VYJÁDŘETE  SVŮJ NÁZOR NA STAV ŽIVOTNÍHO  PROSTŘEDÍ V ČR I V NAŠEM </a:t>
            </a:r>
            <a:r>
              <a:rPr lang="cs-CZ" sz="2800" dirty="0" smtClean="0">
                <a:solidFill>
                  <a:schemeClr val="tx1"/>
                </a:solidFill>
              </a:rPr>
              <a:t>KRAJI.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Lom jir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68000" y="0"/>
            <a:ext cx="9312000" cy="6984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20" y="285728"/>
            <a:ext cx="83582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Popište, jak krajinu kolem města Sokolova změnila těžba hnědého uhlí. Ukažte město na mapě. Zjistěte, jak se nazývá pohoří na horizontu. Vypracujte referát o tom, jak se lidé snaží přírodu v tomto pohoří obnovit.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/>
              <a:t>METODICKÝ NÁVOD</a:t>
            </a:r>
            <a:endParaRPr lang="cs-CZ" sz="2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Cílem hodiny je zamyslet se nad současným ohrožením stavu životního prostředí</a:t>
            </a:r>
          </a:p>
          <a:p>
            <a:r>
              <a:rPr lang="cs-CZ" sz="2000" dirty="0" smtClean="0"/>
              <a:t>Žáci pracují samostatně v malých skupinách, informace vyhledávají na webu</a:t>
            </a:r>
          </a:p>
          <a:p>
            <a:r>
              <a:rPr lang="cs-CZ" sz="2000" dirty="0" smtClean="0"/>
              <a:t>Využíváme mezipředmětové vztahy – </a:t>
            </a:r>
            <a:r>
              <a:rPr lang="cs-CZ" sz="2000" dirty="0" err="1" smtClean="0"/>
              <a:t>Čj</a:t>
            </a:r>
            <a:r>
              <a:rPr lang="cs-CZ" sz="2000" dirty="0" smtClean="0"/>
              <a:t> výtah, estetická výchova</a:t>
            </a:r>
          </a:p>
          <a:p>
            <a:r>
              <a:rPr lang="cs-CZ" sz="2000" dirty="0" smtClean="0"/>
              <a:t>Závěrečná fotografie může pomoci k rozvinutí diskuse o stavu životního prostředí na severu Čech</a:t>
            </a:r>
          </a:p>
          <a:p>
            <a:r>
              <a:rPr lang="cs-CZ" sz="2000" dirty="0" smtClean="0"/>
              <a:t>Další údaje mohou žáci zpracovat jako referát na další hodinu</a:t>
            </a:r>
          </a:p>
          <a:p>
            <a:r>
              <a:rPr lang="cs-CZ" sz="2000" b="1" u="sng" dirty="0" smtClean="0"/>
              <a:t>Klíčová slova: </a:t>
            </a:r>
            <a:r>
              <a:rPr lang="cs-CZ" sz="2000" dirty="0" smtClean="0"/>
              <a:t>přírodní , kulturní a umělá krajina, smog, emise, imise</a:t>
            </a:r>
          </a:p>
          <a:p>
            <a:r>
              <a:rPr lang="cs-CZ" sz="2000" b="1" u="sng" dirty="0" smtClean="0"/>
              <a:t>Inovace:</a:t>
            </a:r>
            <a:r>
              <a:rPr lang="cs-CZ" sz="2000" dirty="0" smtClean="0"/>
              <a:t> orientace na webu, samostatné vyhledávání informací na PC</a:t>
            </a:r>
            <a:endParaRPr lang="cs-CZ" sz="20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+mj-lt"/>
              </a:rPr>
              <a:t>Uvedené zdroje [cit.2011 – 12 – 15].Dostupné pod licencí </a:t>
            </a:r>
            <a:r>
              <a:rPr lang="cs-CZ" sz="1800" dirty="0" err="1" smtClean="0">
                <a:latin typeface="+mj-lt"/>
              </a:rPr>
              <a:t>Creative.Commons</a:t>
            </a:r>
            <a:r>
              <a:rPr lang="cs-CZ" sz="1800" dirty="0" smtClean="0">
                <a:latin typeface="+mj-lt"/>
              </a:rPr>
              <a:t> na WWW:</a:t>
            </a:r>
          </a:p>
          <a:p>
            <a:r>
              <a:rPr lang="cs-CZ" sz="1800" dirty="0" smtClean="0">
                <a:latin typeface="+mj-lt"/>
              </a:rPr>
              <a:t>Sn.1,2,3,4,5,6,8,9 </a:t>
            </a:r>
            <a:r>
              <a:rPr lang="cs-CZ" sz="1800" dirty="0" smtClean="0">
                <a:latin typeface="+mj-lt"/>
                <a:hlinkClick r:id="rId2"/>
              </a:rPr>
              <a:t>–</a:t>
            </a:r>
            <a:r>
              <a:rPr lang="cs-CZ" sz="1800" dirty="0" smtClean="0">
                <a:latin typeface="+mj-lt"/>
              </a:rPr>
              <a:t> </a:t>
            </a:r>
            <a:r>
              <a:rPr lang="cs-CZ" sz="1800" dirty="0" err="1" smtClean="0">
                <a:latin typeface="+mj-lt"/>
              </a:rPr>
              <a:t>tongreg</a:t>
            </a:r>
            <a:r>
              <a:rPr lang="cs-CZ" sz="1800" dirty="0" smtClean="0">
                <a:latin typeface="+mj-lt"/>
              </a:rPr>
              <a:t> </a:t>
            </a:r>
            <a:r>
              <a:rPr lang="cs-CZ" sz="1800" dirty="0" err="1" smtClean="0">
                <a:latin typeface="+mj-lt"/>
              </a:rPr>
              <a:t>from</a:t>
            </a:r>
            <a:r>
              <a:rPr lang="cs-CZ" sz="1800" dirty="0" smtClean="0">
                <a:latin typeface="+mj-lt"/>
              </a:rPr>
              <a:t> </a:t>
            </a:r>
            <a:r>
              <a:rPr lang="cs-CZ" sz="1800" dirty="0" err="1" smtClean="0">
                <a:latin typeface="+mj-lt"/>
              </a:rPr>
              <a:t>Wienerwald</a:t>
            </a:r>
            <a:r>
              <a:rPr lang="cs-CZ" sz="1800" dirty="0" smtClean="0">
                <a:latin typeface="+mj-lt"/>
              </a:rPr>
              <a:t> </a:t>
            </a:r>
            <a:r>
              <a:rPr lang="cs-CZ" sz="1800" dirty="0" err="1" smtClean="0">
                <a:latin typeface="+mj-lt"/>
              </a:rPr>
              <a:t>from</a:t>
            </a:r>
            <a:r>
              <a:rPr lang="cs-CZ" sz="1800" dirty="0" smtClean="0">
                <a:latin typeface="+mj-lt"/>
              </a:rPr>
              <a:t> </a:t>
            </a:r>
            <a:r>
              <a:rPr lang="cs-CZ" sz="1800" dirty="0" err="1" smtClean="0">
                <a:latin typeface="+mj-lt"/>
              </a:rPr>
              <a:t>Austria</a:t>
            </a:r>
            <a:r>
              <a:rPr lang="cs-CZ" sz="1800" dirty="0" smtClean="0">
                <a:latin typeface="+mj-lt"/>
              </a:rPr>
              <a:t>. &lt;</a:t>
            </a:r>
            <a:r>
              <a:rPr lang="cs-CZ" sz="1800" u="sng" dirty="0" smtClean="0">
                <a:hlinkClick r:id="rId2"/>
              </a:rPr>
              <a:t>http://cs.wikipedia.org/wiki/Soubor:Tough_tree.jpg</a:t>
            </a:r>
            <a:r>
              <a:rPr lang="cs-CZ" sz="1800" u="sng" dirty="0" smtClean="0"/>
              <a:t>&gt;</a:t>
            </a:r>
          </a:p>
          <a:p>
            <a:r>
              <a:rPr lang="cs-CZ" sz="1800" dirty="0" smtClean="0"/>
              <a:t>Sn.3 – </a:t>
            </a:r>
            <a:r>
              <a:rPr lang="cs-CZ" sz="1800" dirty="0" err="1" smtClean="0"/>
              <a:t>HGrobe</a:t>
            </a:r>
            <a:r>
              <a:rPr lang="cs-CZ" sz="1800" dirty="0" smtClean="0"/>
              <a:t>.&lt;</a:t>
            </a:r>
            <a:r>
              <a:rPr lang="cs-CZ" sz="1800" u="sng" dirty="0" smtClean="0">
                <a:hlinkClick r:id="rId3"/>
              </a:rPr>
              <a:t> http://cs.wikipedia.org/wiki/Soubor:Talpa_europaea_hg.jpg</a:t>
            </a:r>
            <a:r>
              <a:rPr lang="cs-CZ" sz="1800" u="sng" dirty="0" smtClean="0"/>
              <a:t>&gt;</a:t>
            </a:r>
          </a:p>
          <a:p>
            <a:r>
              <a:rPr lang="cs-CZ" sz="1800" dirty="0" smtClean="0"/>
              <a:t>Sn.7 – Cool3d.&lt; </a:t>
            </a:r>
            <a:r>
              <a:rPr lang="cs-CZ" sz="1800" dirty="0" smtClean="0">
                <a:hlinkClick r:id="rId4"/>
              </a:rPr>
              <a:t>http://cs.wikipedia.org/wiki/Soubor:Lom_jiri.JPG</a:t>
            </a:r>
            <a:r>
              <a:rPr lang="cs-CZ" sz="1800" dirty="0" smtClean="0"/>
              <a:t>&gt;</a:t>
            </a:r>
          </a:p>
          <a:p>
            <a:r>
              <a:rPr lang="cs-CZ" sz="1800" dirty="0" err="1" smtClean="0"/>
              <a:t>Sn</a:t>
            </a:r>
            <a:r>
              <a:rPr lang="cs-CZ" sz="1800" dirty="0" smtClean="0"/>
              <a:t>. 3 - foto: soukromý archiv autorky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>
              <a:latin typeface="+mj-lt"/>
            </a:endParaRPr>
          </a:p>
          <a:p>
            <a:endParaRPr lang="cs-CZ" sz="1800" dirty="0">
              <a:latin typeface="+mj-lt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377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ZADÁNÍ</vt:lpstr>
      <vt:lpstr>MOŽNÉ VYPRACOVÁNÍ</vt:lpstr>
      <vt:lpstr>Prezentace aplikace PowerPoint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Martin Králík</cp:lastModifiedBy>
  <cp:revision>22</cp:revision>
  <dcterms:created xsi:type="dcterms:W3CDTF">2011-12-10T11:28:46Z</dcterms:created>
  <dcterms:modified xsi:type="dcterms:W3CDTF">2012-03-13T17:42:30Z</dcterms:modified>
</cp:coreProperties>
</file>