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CB26FC-4DF4-4943-B355-28F771E9FF1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3D05B-4E3A-4AC1-936C-CE0B2648D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2/Elektr%C3%A1rna_Ledvice_z_Mile%C5%A1ovk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f/Shoes_in_the_grass.jpg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//upload.wikimedia.org/wikipedia/commons/1/1a/Czech_newspapers_DSCN5005.JPG" TargetMode="External"/><Relationship Id="rId2" Type="http://schemas.openxmlformats.org/officeDocument/2006/relationships/hyperlink" Target="http://cs.wikipedia.org/wiki/Soubor:Handtu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a/Table_set_by_tapiovaara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0" Type="http://schemas.openxmlformats.org/officeDocument/2006/relationships/hyperlink" Target="//upload.wikimedia.org/wikipedia/commons/5/59/Black_Latex_Catsuit_777.jpg" TargetMode="External"/><Relationship Id="rId4" Type="http://schemas.openxmlformats.org/officeDocument/2006/relationships/hyperlink" Target="//upload.wikimedia.org/wikipedia/commons/1/1b/Green_Aran_Sweater.JPG" TargetMode="Externa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ndtuch.jpg" TargetMode="External"/><Relationship Id="rId7" Type="http://schemas.openxmlformats.org/officeDocument/2006/relationships/hyperlink" Target="http://cs.wikipedia.org/wiki/Soubor:Czech_newspapers_DSCN5005.JPG" TargetMode="External"/><Relationship Id="rId2" Type="http://schemas.openxmlformats.org/officeDocument/2006/relationships/hyperlink" Target="http://cs.wikipedia.org/wiki/Soubor:Elektr%C3%A1rna_Ledvice_z_Mile%C5%A1ov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lack_Latex_Catsuit_777.jpg" TargetMode="External"/><Relationship Id="rId5" Type="http://schemas.openxmlformats.org/officeDocument/2006/relationships/hyperlink" Target="http://cs.wikipedia.org/wiki/Soubor:Table_set_by_tapiovaara.jpg" TargetMode="External"/><Relationship Id="rId4" Type="http://schemas.openxmlformats.org/officeDocument/2006/relationships/hyperlink" Target="http://cs.wikipedia.org/wiki/Soubor:Green_Aran_Swea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143108" y="5714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20_hospodarstvi_cr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8.2.2012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57422" y="4429132"/>
            <a:ext cx="42262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HOSPODÁŘSTVÍ ČR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22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Soubor:Elektrárna Ledvice z Milešovk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lum bright="-5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Rozmístění hospodářských aktivit – opakování 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Průmysl energetický, hutní, strojírenský, papírenský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Vyhledávání informací na internetu – průmysl spotřební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6.bmp"/>
          <p:cNvPicPr>
            <a:picLocks noChangeAspect="1"/>
          </p:cNvPicPr>
          <p:nvPr/>
        </p:nvPicPr>
        <p:blipFill>
          <a:blip r:embed="rId2">
            <a:lum contrast="21000"/>
          </a:blip>
          <a:srcRect r="17717"/>
          <a:stretch>
            <a:fillRect/>
          </a:stretch>
        </p:blipFill>
        <p:spPr>
          <a:xfrm>
            <a:off x="357158" y="357166"/>
            <a:ext cx="3080667" cy="2808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4000496" y="1643050"/>
            <a:ext cx="3857652" cy="4327424"/>
          </a:xfrm>
          <a:prstGeom prst="wedgeRoundRectCallout">
            <a:avLst>
              <a:gd name="adj1" fmla="val -81982"/>
              <a:gd name="adj2" fmla="val -19265"/>
              <a:gd name="adj3" fmla="val 16667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2357430"/>
            <a:ext cx="32147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Dnes si opět prohodíte role se svou vyučující a  budete vyhledávat omyly. Aspoň se přesvědčíte, že opravovat práce s chybami není snadné…..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i="1" u="sng" dirty="0" smtClean="0">
                <a:solidFill>
                  <a:srgbClr val="002060"/>
                </a:solidFill>
              </a:rPr>
              <a:t>V následujícím textu se vyskytují chyby. Najděte je a opravte.</a:t>
            </a:r>
          </a:p>
          <a:p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Nejvíce jaderných elektráren je v 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Podkrušnohoří.</a:t>
            </a:r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U Mělníka leží velká vodní elektrárna.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Největší tepelnou elektrárnou v ČR je Temelín.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Hlavní oblastí hutnictví železa a oceli je Ostravsko.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Strojírenské závody jsou pouze v Praze.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Automobilka ŠKODA AUTO se nachází v Ústí nad Labem.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Ve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štětské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papírně se vyrábějí pytle.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V Podkrušnohoří jsou tepelné </a:t>
            </a:r>
            <a:r>
              <a:rPr lang="cs-CZ" sz="2800" b="1" dirty="0" smtClean="0">
                <a:solidFill>
                  <a:srgbClr val="00B0F0"/>
                </a:solidFill>
              </a:rPr>
              <a:t>elektrárny</a:t>
            </a:r>
            <a:r>
              <a:rPr lang="cs-CZ" sz="2800" b="1" dirty="0" smtClean="0">
                <a:solidFill>
                  <a:srgbClr val="00B0F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U Mělníka leží tepelná elektrárna.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Temelín je největší jadernou elektrárnou.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Správně.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Strojírenské továrny jsou v mnoha městech.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Automobilka ŠKODA AUTO je v Mladé Boleslavi.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Správně.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Vyluštěte názvy </a:t>
            </a:r>
            <a:r>
              <a:rPr lang="cs-CZ" sz="2200" u="sng" dirty="0" smtClean="0">
                <a:solidFill>
                  <a:schemeClr val="tx2">
                    <a:lumMod val="75000"/>
                  </a:schemeClr>
                </a:solidFill>
              </a:rPr>
              <a:t>oborů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 spotřebního průmyslu</a:t>
            </a: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8596" y="2285992"/>
            <a:ext cx="4040188" cy="395128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ILTEXTNÍ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FEKONKČNÍ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VOZPRACUDŘEJÍCÍ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VNICOBUKÝ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ŽEDĚKOLNÝ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LYPOFIGRACKÝ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u="sng" dirty="0" smtClean="0">
                <a:solidFill>
                  <a:schemeClr val="tx2">
                    <a:lumMod val="75000"/>
                  </a:schemeClr>
                </a:solidFill>
              </a:rPr>
              <a:t>Na libovolných webových stránkách najděte příklady výrobků jednotlivých oborů</a:t>
            </a:r>
            <a:endParaRPr lang="cs-CZ" sz="20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3438" y="1285860"/>
            <a:ext cx="4041775" cy="639762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3438" y="2285992"/>
            <a:ext cx="4041775" cy="395128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TEXTILNÍ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KONFEKČNÍ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DŘEVOZPRACUJÍCÍ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OBUVNICKÝ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KOŽEDĚLNÝ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POLYGRAFICKÝ</a:t>
            </a: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5286380" y="4929198"/>
            <a:ext cx="1071570" cy="1357322"/>
          </a:xfrm>
          <a:prstGeom prst="down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PŘÍKLADY</a:t>
            </a:r>
            <a:endParaRPr lang="cs-CZ" dirty="0"/>
          </a:p>
        </p:txBody>
      </p:sp>
      <p:pic>
        <p:nvPicPr>
          <p:cNvPr id="4" name="Zástupný symbol pro obsah 3" descr="http://upload.wikimedia.org/wikipedia/commons/thumb/5/55/Handtuch.jpg/120px-Handtuch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42910" y="714356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Soubor:Green Aran Swea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2214554"/>
            <a:ext cx="1997237" cy="2232000"/>
          </a:xfrm>
          <a:prstGeom prst="rect">
            <a:avLst/>
          </a:prstGeom>
          <a:noFill/>
        </p:spPr>
      </p:pic>
      <p:pic>
        <p:nvPicPr>
          <p:cNvPr id="1028" name="Picture 4" descr="Soubor:Table set by tapiovaar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t="20079"/>
          <a:stretch>
            <a:fillRect/>
          </a:stretch>
        </p:blipFill>
        <p:spPr bwMode="auto">
          <a:xfrm>
            <a:off x="5857884" y="1142984"/>
            <a:ext cx="3002975" cy="1800000"/>
          </a:xfrm>
          <a:prstGeom prst="rect">
            <a:avLst/>
          </a:prstGeom>
          <a:noFill/>
        </p:spPr>
      </p:pic>
      <p:pic>
        <p:nvPicPr>
          <p:cNvPr id="1030" name="Picture 6" descr="Soubor:Shoes in the grass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 t="29251" r="15591"/>
          <a:stretch>
            <a:fillRect/>
          </a:stretch>
        </p:blipFill>
        <p:spPr bwMode="auto">
          <a:xfrm>
            <a:off x="1500166" y="5072074"/>
            <a:ext cx="2836614" cy="1584000"/>
          </a:xfrm>
          <a:prstGeom prst="rect">
            <a:avLst/>
          </a:prstGeom>
          <a:noFill/>
        </p:spPr>
      </p:pic>
      <p:pic>
        <p:nvPicPr>
          <p:cNvPr id="1032" name="Picture 8" descr="Soubor:Black Latex Catsuit 777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643570" y="4357694"/>
            <a:ext cx="2068898" cy="1872000"/>
          </a:xfrm>
          <a:prstGeom prst="rect">
            <a:avLst/>
          </a:prstGeom>
          <a:noFill/>
        </p:spPr>
      </p:pic>
      <p:pic>
        <p:nvPicPr>
          <p:cNvPr id="1034" name="Picture 10" descr="Soubor:Czech newspapers DSCN5005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57158" y="2500306"/>
            <a:ext cx="2592000" cy="1944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METODICKÝ NÁVOD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Dům je vhodné zařadit na úvod hodin</a:t>
            </a:r>
          </a:p>
          <a:p>
            <a:r>
              <a:rPr lang="cs-CZ" sz="2000" dirty="0" smtClean="0"/>
              <a:t>Opakovací část můžeme libovolně vyhodnotit dle našich specifických klasifikačních metod</a:t>
            </a:r>
          </a:p>
          <a:p>
            <a:r>
              <a:rPr lang="cs-CZ" sz="2000" dirty="0" smtClean="0"/>
              <a:t>Ve střední části hodiny se věnujeme novému tématu – spotřebnímu průmyslu</a:t>
            </a:r>
          </a:p>
          <a:p>
            <a:r>
              <a:rPr lang="cs-CZ" sz="2000" dirty="0" smtClean="0"/>
              <a:t>Žáci vyluštěné pojmy vyhledávají na internetu  - příklady výrobků z jednotlivých oborů</a:t>
            </a:r>
          </a:p>
          <a:p>
            <a:r>
              <a:rPr lang="cs-CZ" sz="2000" dirty="0" smtClean="0"/>
              <a:t>V závěru hodiny doplníme formou výkladu a orientace na mapě  centra daného odvětví</a:t>
            </a:r>
          </a:p>
          <a:p>
            <a:r>
              <a:rPr lang="cs-CZ" sz="2000" b="1" u="sng" dirty="0" smtClean="0"/>
              <a:t>Klíčová slova </a:t>
            </a:r>
            <a:r>
              <a:rPr lang="cs-CZ" sz="2000" dirty="0" smtClean="0"/>
              <a:t>: spotřební průmysl + viz.s.6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výuka zábavnou formou, samostatné </a:t>
            </a:r>
            <a:r>
              <a:rPr lang="cs-CZ" sz="2000" dirty="0" err="1" smtClean="0"/>
              <a:t>vyhladávání</a:t>
            </a:r>
            <a:r>
              <a:rPr lang="cs-CZ" sz="2000" dirty="0" smtClean="0"/>
              <a:t> informací na internetu</a:t>
            </a:r>
          </a:p>
          <a:p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S.3 - </a:t>
            </a:r>
            <a:r>
              <a:rPr lang="cs-CZ" sz="1800" i="1" dirty="0"/>
              <a:t>foto</a:t>
            </a:r>
            <a:r>
              <a:rPr lang="cs-CZ" sz="1800" dirty="0"/>
              <a:t>: soukromý archiv autorky</a:t>
            </a:r>
          </a:p>
          <a:p>
            <a:r>
              <a:rPr lang="cs-CZ" sz="1800" dirty="0" smtClean="0"/>
              <a:t>S.1-9 – Uvedený zdroj[cit. 2012-02-04].Dostupný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Juan de Vojníkov:&lt;</a:t>
            </a:r>
            <a:r>
              <a:rPr lang="cs-CZ" sz="1800" u="sng" dirty="0" smtClean="0">
                <a:hlinkClick r:id="rId2"/>
              </a:rPr>
              <a:t>http</a:t>
            </a:r>
            <a:r>
              <a:rPr lang="cs-CZ" sz="1800" u="sng" dirty="0">
                <a:hlinkClick r:id="rId2"/>
              </a:rPr>
              <a:t>://</a:t>
            </a:r>
            <a:r>
              <a:rPr lang="cs-CZ" sz="1800" u="sng" dirty="0" smtClean="0">
                <a:hlinkClick r:id="rId2"/>
              </a:rPr>
              <a:t>cs.wikipedia.org/wiki/Soubor:Elektr%C3%A1rna_Ledvice_z_Mile%C5%A1ovky.JPG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S.7: </a:t>
            </a:r>
            <a:r>
              <a:rPr lang="cs-CZ" sz="1800" dirty="0" err="1" smtClean="0"/>
              <a:t>Uvedný</a:t>
            </a:r>
            <a:r>
              <a:rPr lang="cs-CZ" sz="1800" dirty="0" smtClean="0"/>
              <a:t> zdroj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[cit.2012 -02-04].Dostupný na www:</a:t>
            </a:r>
          </a:p>
          <a:p>
            <a:r>
              <a:rPr lang="cs-CZ" sz="1800" dirty="0" smtClean="0"/>
              <a:t>1.Ryj:&lt;</a:t>
            </a:r>
            <a:r>
              <a:rPr lang="cs-CZ" sz="1800" u="sng" dirty="0" smtClean="0">
                <a:hlinkClick r:id="rId3"/>
              </a:rPr>
              <a:t>http</a:t>
            </a:r>
            <a:r>
              <a:rPr lang="cs-CZ" sz="1800" u="sng" dirty="0">
                <a:hlinkClick r:id="rId3"/>
              </a:rPr>
              <a:t>://</a:t>
            </a:r>
            <a:r>
              <a:rPr lang="cs-CZ" sz="1800" u="sng" dirty="0" smtClean="0">
                <a:hlinkClick r:id="rId3"/>
              </a:rPr>
              <a:t>cs.wikipedia.org/wiki/</a:t>
            </a:r>
            <a:r>
              <a:rPr lang="cs-CZ" sz="1800" u="sng" dirty="0" err="1" smtClean="0">
                <a:hlinkClick r:id="rId3"/>
              </a:rPr>
              <a:t>Soubor:Handtuch.jpg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2.Smee:&lt;</a:t>
            </a:r>
            <a:r>
              <a:rPr lang="cs-CZ" sz="1800" u="sng" dirty="0" smtClean="0">
                <a:hlinkClick r:id="rId4"/>
              </a:rPr>
              <a:t>http</a:t>
            </a:r>
            <a:r>
              <a:rPr lang="cs-CZ" sz="1800" u="sng" dirty="0">
                <a:hlinkClick r:id="rId4"/>
              </a:rPr>
              <a:t>://</a:t>
            </a:r>
            <a:r>
              <a:rPr lang="cs-CZ" sz="1800" u="sng" dirty="0" smtClean="0">
                <a:hlinkClick r:id="rId4"/>
              </a:rPr>
              <a:t>cs.wikipedia.org/wiki/</a:t>
            </a:r>
            <a:r>
              <a:rPr lang="cs-CZ" sz="1800" u="sng" dirty="0" err="1" smtClean="0">
                <a:hlinkClick r:id="rId4"/>
              </a:rPr>
              <a:t>Soubor:Green_Aran_Sweater.JPG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3.Emhoo:&lt;</a:t>
            </a:r>
            <a:r>
              <a:rPr lang="cs-CZ" sz="1800" u="sng" dirty="0" smtClean="0">
                <a:hlinkClick r:id="rId5"/>
              </a:rPr>
              <a:t>http</a:t>
            </a:r>
            <a:r>
              <a:rPr lang="cs-CZ" sz="1800" u="sng" dirty="0">
                <a:hlinkClick r:id="rId5"/>
              </a:rPr>
              <a:t>://</a:t>
            </a:r>
            <a:r>
              <a:rPr lang="cs-CZ" sz="1800" u="sng" dirty="0" smtClean="0">
                <a:hlinkClick r:id="rId5"/>
              </a:rPr>
              <a:t>cs.wikipedia.org/wiki/</a:t>
            </a:r>
            <a:r>
              <a:rPr lang="cs-CZ" sz="1800" u="sng" dirty="0" err="1" smtClean="0">
                <a:hlinkClick r:id="rId5"/>
              </a:rPr>
              <a:t>Soubor:Table_set_by_tapiovaara.jpg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4.Danfoy:&lt;</a:t>
            </a:r>
            <a:r>
              <a:rPr lang="cs-CZ" sz="1800" u="sng" dirty="0" smtClean="0">
                <a:hlinkClick r:id="rId6"/>
              </a:rPr>
              <a:t>http</a:t>
            </a:r>
            <a:r>
              <a:rPr lang="cs-CZ" sz="1800" u="sng" dirty="0">
                <a:hlinkClick r:id="rId6"/>
              </a:rPr>
              <a:t>://</a:t>
            </a:r>
            <a:r>
              <a:rPr lang="cs-CZ" sz="1800" u="sng" dirty="0" smtClean="0">
                <a:hlinkClick r:id="rId6"/>
              </a:rPr>
              <a:t>cs.wikipedia.org/wiki/Soubor:Black_Latex_Catsuit_777.jpg</a:t>
            </a:r>
            <a:r>
              <a:rPr lang="cs-CZ" sz="1800" u="sng" dirty="0" smtClean="0"/>
              <a:t>&gt;</a:t>
            </a:r>
            <a:endParaRPr lang="cs-CZ" sz="1800" dirty="0"/>
          </a:p>
          <a:p>
            <a:r>
              <a:rPr lang="cs-CZ" sz="1800" dirty="0" smtClean="0"/>
              <a:t>5.Adrian777:&lt;</a:t>
            </a:r>
            <a:r>
              <a:rPr lang="cs-CZ" sz="1800" u="sng" dirty="0" smtClean="0">
                <a:hlinkClick r:id="rId7"/>
              </a:rPr>
              <a:t>http</a:t>
            </a:r>
            <a:r>
              <a:rPr lang="cs-CZ" sz="1800" u="sng" dirty="0">
                <a:hlinkClick r:id="rId7"/>
              </a:rPr>
              <a:t>://</a:t>
            </a:r>
            <a:r>
              <a:rPr lang="cs-CZ" sz="1800" u="sng" dirty="0" smtClean="0">
                <a:hlinkClick r:id="rId7"/>
              </a:rPr>
              <a:t>cs.wikipedia.org/wiki/Soubor:Czech_newspapers_DSCN5005.JPG</a:t>
            </a:r>
            <a:r>
              <a:rPr lang="cs-CZ" sz="1800" u="sng" dirty="0" smtClean="0"/>
              <a:t>&gt;</a:t>
            </a:r>
          </a:p>
          <a:p>
            <a:r>
              <a:rPr lang="cs-CZ" sz="1800" dirty="0"/>
              <a:t>6.Sokoljan</a:t>
            </a:r>
            <a:r>
              <a:rPr lang="cs-CZ" sz="1800" dirty="0" smtClean="0"/>
              <a:t>:&lt;http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</a:t>
            </a:r>
            <a:r>
              <a:rPr lang="cs-CZ" sz="1800" dirty="0" err="1" smtClean="0"/>
              <a:t>Soubor:Shoes_in_the_grass.jpg</a:t>
            </a:r>
            <a:r>
              <a:rPr lang="cs-CZ" sz="1800" dirty="0" smtClean="0"/>
              <a:t>&gt;</a:t>
            </a:r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353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</vt:lpstr>
      <vt:lpstr>OPRAVA</vt:lpstr>
      <vt:lpstr>ÚKOL 2</vt:lpstr>
      <vt:lpstr>PŘÍKLADY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25</cp:revision>
  <dcterms:created xsi:type="dcterms:W3CDTF">2012-02-04T20:05:34Z</dcterms:created>
  <dcterms:modified xsi:type="dcterms:W3CDTF">2012-03-13T21:36:11Z</dcterms:modified>
</cp:coreProperties>
</file>