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846B7-5958-4BC0-AF27-C9B08AE90DFF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90FA6-B689-4619-888F-D83FB08503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846B7-5958-4BC0-AF27-C9B08AE90DFF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90FA6-B689-4619-888F-D83FB08503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846B7-5958-4BC0-AF27-C9B08AE90DFF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90FA6-B689-4619-888F-D83FB08503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846B7-5958-4BC0-AF27-C9B08AE90DFF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90FA6-B689-4619-888F-D83FB08503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846B7-5958-4BC0-AF27-C9B08AE90DFF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90FA6-B689-4619-888F-D83FB08503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846B7-5958-4BC0-AF27-C9B08AE90DFF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90FA6-B689-4619-888F-D83FB08503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846B7-5958-4BC0-AF27-C9B08AE90DFF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90FA6-B689-4619-888F-D83FB08503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846B7-5958-4BC0-AF27-C9B08AE90DFF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90FA6-B689-4619-888F-D83FB08503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846B7-5958-4BC0-AF27-C9B08AE90DFF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90FA6-B689-4619-888F-D83FB08503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846B7-5958-4BC0-AF27-C9B08AE90DFF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90FA6-B689-4619-888F-D83FB08503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846B7-5958-4BC0-AF27-C9B08AE90DFF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90FA6-B689-4619-888F-D83FB08503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2846B7-5958-4BC0-AF27-C9B08AE90DFF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A90FA6-B689-4619-888F-D83FB085032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hee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1d5TRzowqHk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Pole_v_Cesku_lan_bez_mezi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214546" y="285728"/>
            <a:ext cx="4572000" cy="350865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Název školy: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ZŠ </a:t>
            </a:r>
            <a:r>
              <a:rPr lang="cs-CZ" b="1" dirty="0" err="1" smtClean="0">
                <a:latin typeface="Calibri" pitchFamily="34" charset="0"/>
                <a:cs typeface="Calibri" pitchFamily="34" charset="0"/>
              </a:rPr>
              <a:t>Štětí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, Ostrovní 300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Autor: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MGR. SOŇA KYSELOVÁ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Název materiálu: </a:t>
            </a:r>
            <a:r>
              <a:rPr lang="cs-CZ" sz="2400" b="1" dirty="0" smtClean="0">
                <a:latin typeface="Calibri" pitchFamily="34" charset="0"/>
                <a:cs typeface="Calibri" pitchFamily="34" charset="0"/>
              </a:rPr>
              <a:t>VY_12_INOVACE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_ Z.8.A. 21_hospodarstvi_cr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7.3. 2012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Ročník: osmý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Vzdělávací oblast: ČLOVĚK A PŘÍRODA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Předmět: ZEMĚPIS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Název: HOSPODÁŘSTVÍ ČR </a:t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Číslo operačního programu: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CZ.1.07/1.4.00/21.1693</a:t>
            </a:r>
          </a:p>
          <a:p>
            <a:r>
              <a:rPr lang="cs-CZ" dirty="0" smtClean="0"/>
              <a:t>Název projektu: </a:t>
            </a:r>
            <a:r>
              <a:rPr lang="cs-CZ" b="1" dirty="0" smtClean="0">
                <a:solidFill>
                  <a:srgbClr val="FF0000"/>
                </a:solidFill>
              </a:rPr>
              <a:t>PRIMA ŠKOLA</a:t>
            </a:r>
          </a:p>
        </p:txBody>
      </p:sp>
      <p:sp>
        <p:nvSpPr>
          <p:cNvPr id="4" name="Obdélník 3"/>
          <p:cNvSpPr/>
          <p:nvPr/>
        </p:nvSpPr>
        <p:spPr>
          <a:xfrm>
            <a:off x="2428860" y="4214818"/>
            <a:ext cx="382771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HOSPODÁŘSTVÍ ČR</a:t>
            </a:r>
            <a:endParaRPr lang="cs-CZ" sz="3600" b="1" dirty="0">
              <a:solidFill>
                <a:srgbClr val="FF0000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22" y="5214950"/>
            <a:ext cx="4292600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hee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i="1" dirty="0">
                <a:solidFill>
                  <a:schemeClr val="accent3">
                    <a:lumMod val="50000"/>
                  </a:schemeClr>
                </a:solidFill>
              </a:rPr>
              <a:t>Zeměpis 8. ročník</a:t>
            </a:r>
          </a:p>
          <a:p>
            <a:r>
              <a:rPr lang="cs-CZ" b="1" i="1" dirty="0" smtClean="0">
                <a:solidFill>
                  <a:schemeClr val="accent3">
                    <a:lumMod val="50000"/>
                  </a:schemeClr>
                </a:solidFill>
              </a:rPr>
              <a:t>Hospodářské procesy a jejich územní projevy</a:t>
            </a:r>
          </a:p>
          <a:p>
            <a:r>
              <a:rPr lang="cs-CZ" b="1" i="1" dirty="0" smtClean="0">
                <a:solidFill>
                  <a:schemeClr val="accent3">
                    <a:lumMod val="50000"/>
                  </a:schemeClr>
                </a:solidFill>
              </a:rPr>
              <a:t>Úvod k tématu ZEMĚDĚLSTVÍ</a:t>
            </a:r>
          </a:p>
          <a:p>
            <a:r>
              <a:rPr lang="cs-CZ" b="1" i="1" dirty="0" smtClean="0">
                <a:solidFill>
                  <a:schemeClr val="accent3">
                    <a:lumMod val="50000"/>
                  </a:schemeClr>
                </a:solidFill>
              </a:rPr>
              <a:t>Práce s textem – čtenářská gramotnost</a:t>
            </a:r>
          </a:p>
          <a:p>
            <a:r>
              <a:rPr lang="cs-CZ" b="1" i="1" dirty="0" smtClean="0">
                <a:solidFill>
                  <a:schemeClr val="accent3">
                    <a:lumMod val="50000"/>
                  </a:schemeClr>
                </a:solidFill>
              </a:rPr>
              <a:t>Vyhledávání na internetu</a:t>
            </a:r>
          </a:p>
        </p:txBody>
      </p:sp>
    </p:spTree>
  </p:cSld>
  <p:clrMapOvr>
    <a:masterClrMapping/>
  </p:clrMapOvr>
  <p:transition spd="slow">
    <p:whee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28-03-07_18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857232"/>
            <a:ext cx="4064000" cy="3048000"/>
          </a:xfrm>
          <a:prstGeom prst="rect">
            <a:avLst/>
          </a:prstGeom>
        </p:spPr>
      </p:pic>
      <p:sp>
        <p:nvSpPr>
          <p:cNvPr id="5" name="Zaoblený obdélníkový popisek 4"/>
          <p:cNvSpPr/>
          <p:nvPr/>
        </p:nvSpPr>
        <p:spPr>
          <a:xfrm>
            <a:off x="5072066" y="1214422"/>
            <a:ext cx="3000396" cy="3786214"/>
          </a:xfrm>
          <a:prstGeom prst="wedgeRoundRectCallout">
            <a:avLst>
              <a:gd name="adj1" fmla="val -96802"/>
              <a:gd name="adj2" fmla="val 3068"/>
              <a:gd name="adj3" fmla="val 16667"/>
            </a:avLst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5143504" y="1285860"/>
            <a:ext cx="278608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Zemědělství  ovlivňovalo od pradávna život na Zemi a bez něho by život neexistoval ani dnes. Nevím, jak vy, ale já dávám přednost produktům živočišné výroby; kosti, maso, salámy – to je moje!</a:t>
            </a:r>
          </a:p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Pojďme se dnes zamyslet nad tím, jak vypadala práce zemědělců dříve a co obnáší dnes……</a:t>
            </a:r>
            <a:endParaRPr lang="cs-CZ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>
    <p:whee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340369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  <a:hlinkClick r:id="rId2"/>
              </a:rPr>
              <a:t>ZEMĚ VZDÁLENÁ</a:t>
            </a:r>
            <a:endParaRPr lang="cs-CZ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algn="ctr">
              <a:buNone/>
            </a:pPr>
            <a:endParaRPr lang="cs-CZ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algn="ctr">
              <a:buNone/>
            </a:pPr>
            <a:endParaRPr lang="cs-CZ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algn="ctr">
              <a:buNone/>
            </a:pPr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Skupina BSP</a:t>
            </a:r>
          </a:p>
          <a:p>
            <a:pPr algn="ctr">
              <a:buNone/>
            </a:pPr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Ota Baláž, Kamil Střihavka, Michal Pavlíček</a:t>
            </a:r>
          </a:p>
          <a:p>
            <a:pPr algn="ctr">
              <a:buNone/>
            </a:pPr>
            <a:endParaRPr lang="cs-CZ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algn="ctr">
              <a:buNone/>
            </a:pPr>
            <a:endParaRPr lang="cs-CZ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algn="ctr">
              <a:buNone/>
            </a:pPr>
            <a:endParaRPr lang="cs-CZ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algn="ctr">
              <a:buNone/>
            </a:pPr>
            <a:endParaRPr lang="cs-CZ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cs-CZ" sz="1800" b="1" dirty="0" smtClean="0">
                <a:solidFill>
                  <a:schemeClr val="accent3">
                    <a:lumMod val="50000"/>
                  </a:schemeClr>
                </a:solidFill>
              </a:rPr>
              <a:t>Nutné připojení k internetu – hypertextový odkaz</a:t>
            </a:r>
            <a:endParaRPr lang="cs-CZ" sz="1800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>
    <p:whee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ÚKOLY K PÍSNI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sz="2000" b="1" i="1" dirty="0" smtClean="0">
                <a:solidFill>
                  <a:schemeClr val="accent3">
                    <a:lumMod val="50000"/>
                  </a:schemeClr>
                </a:solidFill>
              </a:rPr>
              <a:t>Ve videoklipu hudebníci vyjadřují svůj vztah  půdě, k venkovu; vzdávají  úctu těžké lidské </a:t>
            </a:r>
            <a:r>
              <a:rPr lang="cs-CZ" sz="2000" b="1" i="1" dirty="0" smtClean="0">
                <a:solidFill>
                  <a:schemeClr val="accent3">
                    <a:lumMod val="50000"/>
                  </a:schemeClr>
                </a:solidFill>
              </a:rPr>
              <a:t>práci.</a:t>
            </a:r>
            <a:endParaRPr lang="cs-CZ" sz="2000" b="1" i="1" dirty="0" smtClean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cs-CZ" sz="2000" b="1" i="1" dirty="0" smtClean="0">
                <a:solidFill>
                  <a:schemeClr val="accent3">
                    <a:lumMod val="50000"/>
                  </a:schemeClr>
                </a:solidFill>
              </a:rPr>
              <a:t>Přesvědčíme se, jak jste byli při poslechu </a:t>
            </a:r>
            <a:r>
              <a:rPr lang="cs-CZ" sz="2000" b="1" i="1" dirty="0" smtClean="0">
                <a:solidFill>
                  <a:schemeClr val="accent3">
                    <a:lumMod val="50000"/>
                  </a:schemeClr>
                </a:solidFill>
              </a:rPr>
              <a:t>vnímaví.</a:t>
            </a:r>
            <a:endParaRPr lang="cs-CZ" sz="2000" b="1" i="1" dirty="0" smtClean="0">
              <a:solidFill>
                <a:schemeClr val="accent3">
                  <a:lumMod val="50000"/>
                </a:schemeClr>
              </a:solidFill>
            </a:endParaRPr>
          </a:p>
          <a:p>
            <a:endParaRPr lang="cs-CZ" sz="2000" b="1" i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cs-CZ" sz="2000" b="1" i="1" dirty="0" smtClean="0">
                <a:solidFill>
                  <a:schemeClr val="accent3">
                    <a:lumMod val="50000"/>
                  </a:schemeClr>
                </a:solidFill>
              </a:rPr>
              <a:t>Jmenuj čtyři činnosti, které aktéři klipu předváděli.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b="1" i="1" dirty="0" smtClean="0">
                <a:solidFill>
                  <a:schemeClr val="accent3">
                    <a:lumMod val="50000"/>
                  </a:schemeClr>
                </a:solidFill>
              </a:rPr>
              <a:t>Jaké zemědělské nástroje jste viděli?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b="1" i="1" dirty="0" smtClean="0">
                <a:solidFill>
                  <a:schemeClr val="accent3">
                    <a:lumMod val="50000"/>
                  </a:schemeClr>
                </a:solidFill>
              </a:rPr>
              <a:t>Jak dlouhá byla pracovní doba zemědělců?</a:t>
            </a:r>
          </a:p>
          <a:p>
            <a:pPr marL="457200" indent="-457200">
              <a:buFont typeface="+mj-lt"/>
              <a:buAutoNum type="arabicPeriod"/>
            </a:pPr>
            <a:endParaRPr lang="cs-CZ" sz="2000" b="1" i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marL="457200" indent="-457200">
              <a:buNone/>
            </a:pPr>
            <a:r>
              <a:rPr lang="cs-CZ" sz="2000" b="1" u="sng" dirty="0" smtClean="0">
                <a:solidFill>
                  <a:srgbClr val="FF0000"/>
                </a:solidFill>
              </a:rPr>
              <a:t>ŘEŠENÍ</a:t>
            </a:r>
            <a:endParaRPr lang="cs-CZ" sz="2000" b="1" dirty="0" smtClean="0">
              <a:solidFill>
                <a:srgbClr val="FF0000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cs-CZ" sz="2000" b="1" dirty="0" smtClean="0">
                <a:solidFill>
                  <a:srgbClr val="FF0000"/>
                </a:solidFill>
              </a:rPr>
              <a:t>Sekání louky, orba, vybírání kamenů, porážení stromu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b="1" dirty="0" smtClean="0">
                <a:solidFill>
                  <a:srgbClr val="FF0000"/>
                </a:solidFill>
              </a:rPr>
              <a:t>Kosa, pluh, sekera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b="1" dirty="0" smtClean="0">
                <a:solidFill>
                  <a:srgbClr val="FF0000"/>
                </a:solidFill>
              </a:rPr>
              <a:t>Od úsvitu do soumraku</a:t>
            </a:r>
          </a:p>
          <a:p>
            <a:pPr marL="457200" indent="-457200">
              <a:buFont typeface="+mj-lt"/>
              <a:buAutoNum type="arabicPeriod"/>
            </a:pPr>
            <a:endParaRPr lang="cs-CZ" sz="2000" b="1" i="1" dirty="0" smtClean="0">
              <a:solidFill>
                <a:schemeClr val="accent3">
                  <a:lumMod val="50000"/>
                </a:schemeClr>
              </a:solidFill>
            </a:endParaRPr>
          </a:p>
          <a:p>
            <a:endParaRPr lang="cs-CZ" sz="2000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u="sng" dirty="0" smtClean="0">
                <a:solidFill>
                  <a:srgbClr val="FF0000"/>
                </a:solidFill>
              </a:rPr>
              <a:t>VE VĚTÁCH NAJDI UKRYTÉ NÁZVY MODERNÍCH ZEMĚDĚLSKÝCH STROJŮ</a:t>
            </a:r>
            <a:endParaRPr lang="cs-CZ" sz="2800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Zítra k torně přišij nový popruh.</a:t>
            </a:r>
          </a:p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Jestli sleduješ internet, musíš to vědět.</a:t>
            </a:r>
          </a:p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Epos Tři Kováčové není příliš známý.</a:t>
            </a:r>
          </a:p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Prokop luhy s čerstvou trávou posekal ráno.</a:t>
            </a:r>
          </a:p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Tato výseč kanalizace musí být opravena.</a:t>
            </a:r>
          </a:p>
          <a:p>
            <a:endParaRPr lang="cs-CZ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cs-CZ" sz="2800" b="1" dirty="0" smtClean="0">
                <a:solidFill>
                  <a:srgbClr val="FF0000"/>
                </a:solidFill>
              </a:rPr>
              <a:t>NAJDI NA INTERNETU FOTOGRAFIE TĚCHTO </a:t>
            </a:r>
            <a:r>
              <a:rPr lang="cs-CZ" b="1" dirty="0" smtClean="0">
                <a:solidFill>
                  <a:srgbClr val="FF0000"/>
                </a:solidFill>
              </a:rPr>
              <a:t>STROJŮ</a:t>
            </a:r>
            <a:endParaRPr lang="cs-CZ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whee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rgbClr val="FF0000"/>
                </a:solidFill>
              </a:rPr>
              <a:t>ŘEŠENÍ</a:t>
            </a:r>
            <a:endParaRPr lang="cs-CZ" sz="3600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500174"/>
            <a:ext cx="8229600" cy="4525963"/>
          </a:xfrm>
        </p:spPr>
        <p:txBody>
          <a:bodyPr/>
          <a:lstStyle/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Zí</a:t>
            </a:r>
            <a:r>
              <a:rPr lang="cs-CZ" b="1" dirty="0" smtClean="0">
                <a:solidFill>
                  <a:srgbClr val="FF0000"/>
                </a:solidFill>
              </a:rPr>
              <a:t>tra</a:t>
            </a:r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b="1" dirty="0" smtClean="0">
                <a:solidFill>
                  <a:srgbClr val="FF0000"/>
                </a:solidFill>
              </a:rPr>
              <a:t>k</a:t>
            </a:r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b="1" dirty="0" smtClean="0">
                <a:solidFill>
                  <a:srgbClr val="FF0000"/>
                </a:solidFill>
              </a:rPr>
              <a:t>tor</a:t>
            </a:r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ně přišij nový popruh.</a:t>
            </a:r>
          </a:p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Jest</a:t>
            </a:r>
            <a:r>
              <a:rPr lang="cs-CZ" b="1" dirty="0" smtClean="0">
                <a:solidFill>
                  <a:srgbClr val="FF0000"/>
                </a:solidFill>
              </a:rPr>
              <a:t>li</a:t>
            </a:r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b="1" dirty="0" smtClean="0">
                <a:solidFill>
                  <a:srgbClr val="FF0000"/>
                </a:solidFill>
              </a:rPr>
              <a:t>s</a:t>
            </a:r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leduješ internet, musíš to vědět.</a:t>
            </a:r>
          </a:p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E</a:t>
            </a:r>
            <a:r>
              <a:rPr lang="cs-CZ" b="1" dirty="0" smtClean="0">
                <a:solidFill>
                  <a:srgbClr val="FF0000"/>
                </a:solidFill>
              </a:rPr>
              <a:t>pos</a:t>
            </a:r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b="1" dirty="0" smtClean="0">
                <a:solidFill>
                  <a:srgbClr val="FF0000"/>
                </a:solidFill>
              </a:rPr>
              <a:t>Tři</a:t>
            </a:r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b="1" dirty="0" smtClean="0">
                <a:solidFill>
                  <a:srgbClr val="FF0000"/>
                </a:solidFill>
              </a:rPr>
              <a:t>Kováč</a:t>
            </a:r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ové není příliš známý.</a:t>
            </a:r>
          </a:p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Proko</a:t>
            </a:r>
            <a:r>
              <a:rPr lang="cs-CZ" b="1" dirty="0" smtClean="0">
                <a:solidFill>
                  <a:srgbClr val="FF0000"/>
                </a:solidFill>
              </a:rPr>
              <a:t>p</a:t>
            </a:r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b="1" dirty="0" smtClean="0">
                <a:solidFill>
                  <a:srgbClr val="FF0000"/>
                </a:solidFill>
              </a:rPr>
              <a:t>luhy</a:t>
            </a:r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 s čerstvou trávou posekal ráno.</a:t>
            </a:r>
          </a:p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Tato vý</a:t>
            </a:r>
            <a:r>
              <a:rPr lang="cs-CZ" b="1" dirty="0" smtClean="0">
                <a:solidFill>
                  <a:srgbClr val="FF0000"/>
                </a:solidFill>
              </a:rPr>
              <a:t>seč</a:t>
            </a:r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b="1" dirty="0" smtClean="0">
                <a:solidFill>
                  <a:srgbClr val="FF0000"/>
                </a:solidFill>
              </a:rPr>
              <a:t>ka</a:t>
            </a:r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nalizace musí být opravena.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 spd="slow">
    <p:whee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METODICKÝ NÁVOD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400" dirty="0" smtClean="0"/>
              <a:t>Materiál může sloužit jako motivační činitel v úvodu k učivu o zemědělství</a:t>
            </a:r>
          </a:p>
          <a:p>
            <a:r>
              <a:rPr lang="cs-CZ" sz="2400" dirty="0" smtClean="0"/>
              <a:t>Po splnění úkolů vztahujících se k písni je možné dále rozvinout besedu o vzniku zemědělství a jeho vývoji v historii</a:t>
            </a:r>
          </a:p>
          <a:p>
            <a:r>
              <a:rPr lang="cs-CZ" sz="2400" dirty="0" smtClean="0"/>
              <a:t>Uplatníme zde mezi předmětové vztahy s hudební výchovou, dějepisem a českým jazykem ( při luštění slov upozorníme, že někdy není  možné dodržet pravopisná pravidla, necháme žáky, aby chyby opravili)</a:t>
            </a:r>
          </a:p>
          <a:p>
            <a:r>
              <a:rPr lang="cs-CZ" sz="2400" b="1" u="sng" dirty="0" smtClean="0"/>
              <a:t>Klíčová slova</a:t>
            </a:r>
            <a:r>
              <a:rPr lang="cs-CZ" sz="2400" dirty="0" smtClean="0"/>
              <a:t>: kosa, pluh, sekera, orba, traktor, lis, postřikovač, sečka</a:t>
            </a:r>
          </a:p>
          <a:p>
            <a:r>
              <a:rPr lang="cs-CZ" sz="2400" b="1" u="sng" dirty="0" smtClean="0"/>
              <a:t>Inovace: </a:t>
            </a:r>
            <a:r>
              <a:rPr lang="cs-CZ" sz="2400" dirty="0" smtClean="0"/>
              <a:t>použití hypertextového odkazu, vyhledávání na internetu</a:t>
            </a:r>
            <a:endParaRPr lang="cs-CZ" sz="2400" dirty="0"/>
          </a:p>
        </p:txBody>
      </p:sp>
    </p:spTree>
  </p:cSld>
  <p:clrMapOvr>
    <a:masterClrMapping/>
  </p:clrMapOvr>
  <p:transition spd="slow">
    <p:whee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S.3 - </a:t>
            </a:r>
            <a:r>
              <a:rPr lang="cs-CZ" sz="2400" i="1" dirty="0" smtClean="0"/>
              <a:t>foto</a:t>
            </a:r>
            <a:r>
              <a:rPr lang="cs-CZ" sz="2400" dirty="0" smtClean="0"/>
              <a:t>: soukromý archiv autorky</a:t>
            </a:r>
          </a:p>
          <a:p>
            <a:r>
              <a:rPr lang="cs-CZ" sz="2400" dirty="0" smtClean="0"/>
              <a:t>S.1 – 9 :Uvedený zdroj[cit. 2012 – 03 – O6]</a:t>
            </a:r>
          </a:p>
          <a:p>
            <a:r>
              <a:rPr lang="cs-CZ" sz="2400" dirty="0" err="1" smtClean="0"/>
              <a:t>Ludek</a:t>
            </a:r>
            <a:r>
              <a:rPr lang="cs-CZ" sz="2400" dirty="0" smtClean="0"/>
              <a:t>:</a:t>
            </a:r>
            <a:r>
              <a:rPr lang="cs-CZ" sz="2400" i="1" dirty="0" err="1" smtClean="0"/>
              <a:t>commons</a:t>
            </a:r>
            <a:r>
              <a:rPr lang="cs-CZ" sz="2400" i="1" dirty="0" smtClean="0"/>
              <a:t> </a:t>
            </a:r>
            <a:r>
              <a:rPr lang="cs-CZ" sz="2400" i="1" dirty="0" err="1" smtClean="0"/>
              <a:t>wikimedia</a:t>
            </a:r>
            <a:r>
              <a:rPr lang="cs-CZ" sz="2400" i="1" dirty="0" smtClean="0"/>
              <a:t>. </a:t>
            </a:r>
            <a:r>
              <a:rPr lang="cs-CZ" sz="2400" dirty="0" smtClean="0"/>
              <a:t>Dostupné na www.:</a:t>
            </a:r>
          </a:p>
          <a:p>
            <a:r>
              <a:rPr lang="cs-CZ" sz="2400" u="sng" dirty="0" smtClean="0">
                <a:hlinkClick r:id="rId2"/>
              </a:rPr>
              <a:t>&lt;http://cs.wikipedia.org/wiki/Soubor:Pole_v_Cesku_lan_bez_mezi.jpg</a:t>
            </a:r>
            <a:r>
              <a:rPr lang="cs-CZ" sz="2400" u="sng" dirty="0" smtClean="0"/>
              <a:t>&gt;</a:t>
            </a:r>
          </a:p>
          <a:p>
            <a:r>
              <a:rPr lang="cs-CZ" sz="2400" dirty="0" smtClean="0"/>
              <a:t>S.4 : Uvedený zdroj [cit.2012 -03 – 06].Dostupné pod licencí </a:t>
            </a:r>
            <a:r>
              <a:rPr lang="cs-CZ" sz="2400" dirty="0" err="1" smtClean="0"/>
              <a:t>Creative</a:t>
            </a:r>
            <a:r>
              <a:rPr lang="cs-CZ" sz="2400" dirty="0" smtClean="0"/>
              <a:t> </a:t>
            </a:r>
            <a:r>
              <a:rPr lang="cs-CZ" sz="2400" dirty="0" err="1" smtClean="0"/>
              <a:t>Commons</a:t>
            </a:r>
            <a:r>
              <a:rPr lang="cs-CZ" sz="2400" dirty="0" smtClean="0"/>
              <a:t> na www.:</a:t>
            </a:r>
          </a:p>
          <a:p>
            <a:r>
              <a:rPr lang="cs-CZ" sz="2400" dirty="0" err="1" smtClean="0"/>
              <a:t>Heledraku</a:t>
            </a:r>
            <a:r>
              <a:rPr lang="cs-CZ" sz="2400" dirty="0" smtClean="0"/>
              <a:t>:&lt;/http://www.</a:t>
            </a:r>
            <a:r>
              <a:rPr lang="cs-CZ" sz="2400" dirty="0" err="1" smtClean="0"/>
              <a:t>youtube.com</a:t>
            </a:r>
            <a:r>
              <a:rPr lang="cs-CZ" sz="2400" dirty="0" smtClean="0"/>
              <a:t>/</a:t>
            </a:r>
            <a:r>
              <a:rPr lang="cs-CZ" sz="2400" dirty="0" err="1" smtClean="0"/>
              <a:t>watch</a:t>
            </a:r>
            <a:r>
              <a:rPr lang="cs-CZ" sz="2400" dirty="0" smtClean="0"/>
              <a:t>?v=1d5TRzowqHk&gt;</a:t>
            </a:r>
          </a:p>
          <a:p>
            <a:pPr>
              <a:buNone/>
            </a:pPr>
            <a:endParaRPr lang="cs-CZ" sz="2400" dirty="0"/>
          </a:p>
        </p:txBody>
      </p:sp>
    </p:spTree>
  </p:cSld>
  <p:clrMapOvr>
    <a:masterClrMapping/>
  </p:clrMapOvr>
  <p:transition spd="slow">
    <p:whee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</TotalTime>
  <Words>425</Words>
  <Application>Microsoft Office PowerPoint</Application>
  <PresentationFormat>Předvádění na obrazovce (4:3)</PresentationFormat>
  <Paragraphs>64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Prezentace aplikace PowerPoint</vt:lpstr>
      <vt:lpstr>ANOTACE</vt:lpstr>
      <vt:lpstr>Prezentace aplikace PowerPoint</vt:lpstr>
      <vt:lpstr>Prezentace aplikace PowerPoint</vt:lpstr>
      <vt:lpstr>ÚKOLY K PÍSNI</vt:lpstr>
      <vt:lpstr>VE VĚTÁCH NAJDI UKRYTÉ NÁZVY MODERNÍCH ZEMĚDĚLSKÝCH STROJŮ</vt:lpstr>
      <vt:lpstr>ŘEŠENÍ</vt:lpstr>
      <vt:lpstr>METODICKÝ NÁVOD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Soňa</dc:creator>
  <cp:lastModifiedBy>Martin Králík</cp:lastModifiedBy>
  <cp:revision>20</cp:revision>
  <dcterms:created xsi:type="dcterms:W3CDTF">2012-02-24T19:56:43Z</dcterms:created>
  <dcterms:modified xsi:type="dcterms:W3CDTF">2012-03-13T21:39:02Z</dcterms:modified>
</cp:coreProperties>
</file>