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7" r:id="rId3"/>
    <p:sldId id="262" r:id="rId4"/>
    <p:sldId id="263" r:id="rId5"/>
    <p:sldId id="264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5" autoAdjust="0"/>
    <p:restoredTop sz="94660"/>
  </p:normalViewPr>
  <p:slideViewPr>
    <p:cSldViewPr>
      <p:cViewPr>
        <p:scale>
          <a:sx n="71" d="100"/>
          <a:sy n="71" d="100"/>
        </p:scale>
        <p:origin x="-3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Podobnost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Mgr. Veronika Dočkalová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_02_Útvary v rovině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01978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601522" y="2415875"/>
                <a:ext cx="2674334" cy="861774"/>
              </a:xfrm>
              <a:prstGeom prst="rect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ea typeface="Cambria Math" pitchFamily="18" charset="0"/>
                      </a:rPr>
                      <m:t>𝐴𝐵𝐶𝐷</m:t>
                    </m:r>
                    <m:r>
                      <a:rPr lang="cs-CZ" sz="2800" i="1">
                        <a:ea typeface="Cambria Math" pitchFamily="18" charset="0"/>
                      </a:rPr>
                      <m:t>≅</m:t>
                    </m:r>
                  </m:oMath>
                </a14:m>
                <a:r>
                  <a:rPr lang="cs-CZ" sz="3200" dirty="0" smtClean="0">
                    <a:ea typeface="Cambria Math" pitchFamily="18" charset="0"/>
                  </a:rPr>
                  <a:t> </a:t>
                </a:r>
                <a:r>
                  <a:rPr lang="cs-CZ" sz="2800" i="1" dirty="0" smtClean="0">
                    <a:ea typeface="Cambria Math" pitchFamily="18" charset="0"/>
                  </a:rPr>
                  <a:t>OPQR</a:t>
                </a:r>
                <a:endParaRPr lang="cs-CZ" sz="2800" i="1" dirty="0">
                  <a:ea typeface="Cambria Math" pitchFamily="18" charset="0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522" y="2415875"/>
                <a:ext cx="2674334" cy="86177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Shodnost</a:t>
            </a:r>
            <a:endParaRPr lang="cs-CZ" sz="5400" dirty="0"/>
          </a:p>
        </p:txBody>
      </p:sp>
      <p:sp>
        <p:nvSpPr>
          <p:cNvPr id="4" name="Lichoběžník 3"/>
          <p:cNvSpPr/>
          <p:nvPr/>
        </p:nvSpPr>
        <p:spPr>
          <a:xfrm>
            <a:off x="3635896" y="2638352"/>
            <a:ext cx="2198876" cy="1440160"/>
          </a:xfrm>
          <a:custGeom>
            <a:avLst/>
            <a:gdLst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568377 w 2160240"/>
              <a:gd name="connsiteY2" fmla="*/ 0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761560 w 2160240"/>
              <a:gd name="connsiteY2" fmla="*/ 38637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00196 w 2198876"/>
              <a:gd name="connsiteY2" fmla="*/ 38637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25954 w 2198876"/>
              <a:gd name="connsiteY2" fmla="*/ 347730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98876" h="1440160">
                <a:moveTo>
                  <a:pt x="0" y="963642"/>
                </a:moveTo>
                <a:lnTo>
                  <a:pt x="630499" y="0"/>
                </a:lnTo>
                <a:lnTo>
                  <a:pt x="1825954" y="347730"/>
                </a:lnTo>
                <a:lnTo>
                  <a:pt x="2198876" y="1440160"/>
                </a:lnTo>
                <a:lnTo>
                  <a:pt x="0" y="963642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501008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13891" y="2348880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36703" y="2780928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4077072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4" name="Lichoběžník 3"/>
          <p:cNvSpPr/>
          <p:nvPr/>
        </p:nvSpPr>
        <p:spPr>
          <a:xfrm rot="16977455">
            <a:off x="6290155" y="2790752"/>
            <a:ext cx="2198876" cy="1440160"/>
          </a:xfrm>
          <a:custGeom>
            <a:avLst/>
            <a:gdLst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568377 w 2160240"/>
              <a:gd name="connsiteY2" fmla="*/ 0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761560 w 2160240"/>
              <a:gd name="connsiteY2" fmla="*/ 38637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00196 w 2198876"/>
              <a:gd name="connsiteY2" fmla="*/ 38637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25954 w 2198876"/>
              <a:gd name="connsiteY2" fmla="*/ 347730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98876" h="1440160">
                <a:moveTo>
                  <a:pt x="0" y="963642"/>
                </a:moveTo>
                <a:lnTo>
                  <a:pt x="630499" y="0"/>
                </a:lnTo>
                <a:lnTo>
                  <a:pt x="1825954" y="347730"/>
                </a:lnTo>
                <a:lnTo>
                  <a:pt x="2198876" y="1440160"/>
                </a:lnTo>
                <a:lnTo>
                  <a:pt x="0" y="963642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8337864" y="2499676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2348880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92287" y="3714710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40558" y="4696442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373216"/>
            <a:ext cx="80762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Geometrické útvary jsou shodné, pokud se po přemístění překrývají;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šechny jejich rozměry jsou shodné.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1115616" y="3714710"/>
                <a:ext cx="1456231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/>
                          </m:ctrlPr>
                        </m:dPr>
                        <m:e>
                          <m:r>
                            <a:rPr lang="cs-CZ" b="0" i="1" smtClean="0"/>
                            <m:t>𝐴𝐵</m:t>
                          </m:r>
                        </m:e>
                      </m:d>
                      <m:r>
                        <a:rPr lang="cs-CZ" i="1" smtClean="0"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ea typeface="Cambria Math"/>
                            </a:rPr>
                            <m:t>𝑂𝑃</m:t>
                          </m:r>
                        </m:e>
                      </m:d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b="0" i="1" smtClean="0"/>
                            <m:t>𝐵𝐶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ea typeface="Cambria Math"/>
                            </a:rPr>
                            <m:t>𝑃</m:t>
                          </m:r>
                          <m:r>
                            <a:rPr lang="cs-CZ" b="0" i="1" smtClean="0">
                              <a:ea typeface="Cambria Math"/>
                            </a:rPr>
                            <m:t>𝑄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b="0" i="1" smtClean="0"/>
                            <m:t>𝐶𝐷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ea typeface="Cambria Math"/>
                            </a:rPr>
                            <m:t>𝑄𝑅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i="1"/>
                            <m:t>𝐴</m:t>
                          </m:r>
                          <m:r>
                            <a:rPr lang="cs-CZ" b="0" i="1" smtClean="0"/>
                            <m:t>𝐷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ea typeface="Cambria Math"/>
                            </a:rPr>
                            <m:t>𝑂</m:t>
                          </m:r>
                          <m:r>
                            <a:rPr lang="cs-CZ" b="0" i="1" smtClean="0">
                              <a:ea typeface="Cambria Math"/>
                            </a:rPr>
                            <m:t>𝑅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714710"/>
                <a:ext cx="1456231" cy="12003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11" grpId="0"/>
      <p:bldP spid="12" grpId="0"/>
      <p:bldP spid="13" grpId="0"/>
      <p:bldP spid="14" grpId="0" animBg="1"/>
      <p:bldP spid="19" grpId="0"/>
      <p:bldP spid="20" grpId="0"/>
      <p:bldP spid="21" grpId="0"/>
      <p:bldP spid="22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Podobnost</a:t>
            </a:r>
            <a:endParaRPr lang="cs-CZ" sz="5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601522" y="2415875"/>
                <a:ext cx="2458309" cy="861774"/>
              </a:xfrm>
              <a:prstGeom prst="rect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ea typeface="Cambria Math" pitchFamily="18" charset="0"/>
                      </a:rPr>
                      <m:t>𝐴𝐵𝐶𝐷</m:t>
                    </m:r>
                    <m:r>
                      <a:rPr lang="cs-CZ" sz="2800" b="0" i="1" smtClean="0"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~</m:t>
                    </m:r>
                  </m:oMath>
                </a14:m>
                <a:r>
                  <a:rPr lang="cs-CZ" sz="3200" dirty="0" smtClean="0">
                    <a:latin typeface="Cambria Math" pitchFamily="18" charset="0"/>
                    <a:ea typeface="Cambria Math" pitchFamily="18" charset="0"/>
                  </a:rPr>
                  <a:t> </a:t>
                </a:r>
                <a:r>
                  <a:rPr lang="cs-CZ" sz="2800" i="1" dirty="0" smtClean="0">
                    <a:ea typeface="Cambria Math" pitchFamily="18" charset="0"/>
                  </a:rPr>
                  <a:t>OPQR</a:t>
                </a:r>
                <a:endParaRPr lang="cs-CZ" sz="2800" i="1" dirty="0">
                  <a:ea typeface="Cambria Math" pitchFamily="18" charset="0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522" y="2415875"/>
                <a:ext cx="2458309" cy="861774"/>
              </a:xfrm>
              <a:prstGeom prst="rect">
                <a:avLst/>
              </a:prstGeom>
              <a:blipFill rotWithShape="1">
                <a:blip r:embed="rId2"/>
                <a:stretch>
                  <a:fillRect r="-716"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Lichoběžník 3"/>
          <p:cNvSpPr/>
          <p:nvPr/>
        </p:nvSpPr>
        <p:spPr>
          <a:xfrm>
            <a:off x="4283968" y="2638352"/>
            <a:ext cx="2198876" cy="1440160"/>
          </a:xfrm>
          <a:custGeom>
            <a:avLst/>
            <a:gdLst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568377 w 2160240"/>
              <a:gd name="connsiteY2" fmla="*/ 0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761560 w 2160240"/>
              <a:gd name="connsiteY2" fmla="*/ 38637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00196 w 2198876"/>
              <a:gd name="connsiteY2" fmla="*/ 38637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25954 w 2198876"/>
              <a:gd name="connsiteY2" fmla="*/ 347730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98876" h="1440160">
                <a:moveTo>
                  <a:pt x="0" y="963642"/>
                </a:moveTo>
                <a:lnTo>
                  <a:pt x="630499" y="0"/>
                </a:lnTo>
                <a:lnTo>
                  <a:pt x="1825954" y="347730"/>
                </a:lnTo>
                <a:lnTo>
                  <a:pt x="2198876" y="1440160"/>
                </a:lnTo>
                <a:lnTo>
                  <a:pt x="0" y="963642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3501008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61963" y="2348880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84775" y="2780928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244300" y="4106863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8090355" y="2771636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82243" y="2771636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3573016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64288" y="4283804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373216"/>
            <a:ext cx="793037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Geometrické útvary jsou si podobné, pokud všechny jejich rozměry</a:t>
            </a:r>
            <a:br>
              <a:rPr lang="cs-CZ" sz="2000" dirty="0" smtClean="0"/>
            </a:br>
            <a:r>
              <a:rPr lang="cs-CZ" sz="2000" dirty="0" smtClean="0"/>
              <a:t>jsou změněny o stejný násobek.</a:t>
            </a:r>
          </a:p>
          <a:p>
            <a:endParaRPr lang="cs-CZ" sz="2000" dirty="0" smtClean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956206" y="3573016"/>
                <a:ext cx="1748940" cy="120032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/>
                          </m:ctrlPr>
                        </m:dPr>
                        <m:e>
                          <m:r>
                            <a:rPr lang="cs-CZ" b="0" i="1" smtClean="0"/>
                            <m:t>𝐴𝐵</m:t>
                          </m:r>
                        </m:e>
                      </m:d>
                      <m:r>
                        <a:rPr lang="cs-CZ" i="1" smtClean="0"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ea typeface="Cambria Math"/>
                            </a:rPr>
                            <m:t>𝑂𝑃</m:t>
                          </m:r>
                        </m:e>
                      </m:d>
                    </m:oMath>
                  </m:oMathPara>
                </a14:m>
                <a:endParaRPr lang="cs-CZ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b="0" i="1" smtClean="0"/>
                            <m:t>𝐵𝐶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ea typeface="Cambria Math"/>
                            </a:rPr>
                            <m:t>𝑃</m:t>
                          </m:r>
                          <m:r>
                            <a:rPr lang="cs-CZ" b="0" i="1" smtClean="0">
                              <a:ea typeface="Cambria Math"/>
                            </a:rPr>
                            <m:t>𝑄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b="0" i="1" smtClean="0"/>
                            <m:t>𝐶𝐷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ea typeface="Cambria Math"/>
                            </a:rPr>
                            <m:t>𝑄𝑅</m:t>
                          </m:r>
                        </m:e>
                      </m:d>
                    </m:oMath>
                  </m:oMathPara>
                </a14:m>
                <a:endParaRPr lang="cs-CZ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/>
                          </m:ctrlPr>
                        </m:dPr>
                        <m:e>
                          <m:r>
                            <a:rPr lang="cs-CZ" i="1"/>
                            <m:t>𝐴</m:t>
                          </m:r>
                          <m:r>
                            <a:rPr lang="cs-CZ" b="0" i="1" smtClean="0"/>
                            <m:t>𝐷</m:t>
                          </m:r>
                        </m:e>
                      </m:d>
                      <m:r>
                        <a:rPr lang="cs-CZ" i="1"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ea typeface="Cambria Math"/>
                        </a:rPr>
                        <m:t>𝑘</m:t>
                      </m:r>
                      <m:r>
                        <a:rPr lang="cs-CZ" b="0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ea typeface="Cambria Math"/>
                            </a:rPr>
                            <m:t>𝑂</m:t>
                          </m:r>
                          <m:r>
                            <a:rPr lang="cs-CZ" b="0" i="1" smtClean="0">
                              <a:ea typeface="Cambria Math"/>
                            </a:rPr>
                            <m:t>𝑅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6206" y="3573016"/>
                <a:ext cx="1748940" cy="12003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988638" y="447619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/>
              <a:t>k</a:t>
            </a:r>
            <a:r>
              <a:rPr lang="cs-CZ" dirty="0" smtClean="0"/>
              <a:t> – koeficient podobnosti</a:t>
            </a:r>
            <a:endParaRPr lang="cs-CZ" dirty="0"/>
          </a:p>
        </p:txBody>
      </p:sp>
      <p:sp>
        <p:nvSpPr>
          <p:cNvPr id="17" name="Lichoběžník 3"/>
          <p:cNvSpPr/>
          <p:nvPr/>
        </p:nvSpPr>
        <p:spPr>
          <a:xfrm rot="17436442">
            <a:off x="6772687" y="3141295"/>
            <a:ext cx="1378190" cy="902649"/>
          </a:xfrm>
          <a:custGeom>
            <a:avLst/>
            <a:gdLst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568377 w 2160240"/>
              <a:gd name="connsiteY2" fmla="*/ 0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60240"/>
              <a:gd name="connsiteY0" fmla="*/ 1440160 h 1440160"/>
              <a:gd name="connsiteX1" fmla="*/ 591863 w 2160240"/>
              <a:gd name="connsiteY1" fmla="*/ 0 h 1440160"/>
              <a:gd name="connsiteX2" fmla="*/ 1761560 w 2160240"/>
              <a:gd name="connsiteY2" fmla="*/ 38637 h 1440160"/>
              <a:gd name="connsiteX3" fmla="*/ 2160240 w 2160240"/>
              <a:gd name="connsiteY3" fmla="*/ 1440160 h 1440160"/>
              <a:gd name="connsiteX4" fmla="*/ 0 w 2160240"/>
              <a:gd name="connsiteY4" fmla="*/ 1440160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00196 w 2198876"/>
              <a:gd name="connsiteY2" fmla="*/ 38637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  <a:gd name="connsiteX0" fmla="*/ 0 w 2198876"/>
              <a:gd name="connsiteY0" fmla="*/ 963642 h 1440160"/>
              <a:gd name="connsiteX1" fmla="*/ 630499 w 2198876"/>
              <a:gd name="connsiteY1" fmla="*/ 0 h 1440160"/>
              <a:gd name="connsiteX2" fmla="*/ 1825954 w 2198876"/>
              <a:gd name="connsiteY2" fmla="*/ 347730 h 1440160"/>
              <a:gd name="connsiteX3" fmla="*/ 2198876 w 2198876"/>
              <a:gd name="connsiteY3" fmla="*/ 1440160 h 1440160"/>
              <a:gd name="connsiteX4" fmla="*/ 0 w 2198876"/>
              <a:gd name="connsiteY4" fmla="*/ 963642 h 144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98876" h="1440160">
                <a:moveTo>
                  <a:pt x="0" y="963642"/>
                </a:moveTo>
                <a:lnTo>
                  <a:pt x="630499" y="0"/>
                </a:lnTo>
                <a:lnTo>
                  <a:pt x="1825954" y="347730"/>
                </a:lnTo>
                <a:lnTo>
                  <a:pt x="2198876" y="1440160"/>
                </a:lnTo>
                <a:lnTo>
                  <a:pt x="0" y="963642"/>
                </a:ln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60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11" grpId="0"/>
      <p:bldP spid="12" grpId="0"/>
      <p:bldP spid="13" grpId="0"/>
      <p:bldP spid="19" grpId="0"/>
      <p:bldP spid="20" grpId="0"/>
      <p:bldP spid="21" grpId="0"/>
      <p:bldP spid="22" grpId="0"/>
      <p:bldP spid="6" grpId="0"/>
      <p:bldP spid="7" grpId="0"/>
      <p:bldP spid="8" grpId="0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17535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Záleží na pořadí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8476" y="3020759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66511" y="1868631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89323" y="2300679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48848" y="3626614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726751" y="2507411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320964" y="2876743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0767" y="3371507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88916" y="3668831"/>
            <a:ext cx="29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8" name="TextovéPole 17"/>
              <p:cNvSpPr txBox="1"/>
              <p:nvPr/>
            </p:nvSpPr>
            <p:spPr>
              <a:xfrm>
                <a:off x="1114807" y="2099171"/>
                <a:ext cx="2339167" cy="15696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 smtClean="0"/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</a:rPr>
                            <m:t>𝑨𝑩</m:t>
                          </m:r>
                        </m:e>
                      </m:d>
                      <m:r>
                        <a:rPr lang="cs-CZ" sz="2400" b="1" i="1" smtClean="0"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ea typeface="Cambria Math"/>
                        </a:rPr>
                        <m:t>𝒌</m:t>
                      </m:r>
                      <m:r>
                        <a:rPr lang="cs-CZ" sz="2400" b="1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 smtClean="0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ea typeface="Cambria Math"/>
                            </a:rPr>
                            <m:t>𝑸𝑹</m:t>
                          </m:r>
                        </m:e>
                      </m:d>
                    </m:oMath>
                  </m:oMathPara>
                </a14:m>
                <a:endParaRPr lang="cs-CZ" sz="24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/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CC00"/>
                              </a:solidFill>
                            </a:rPr>
                            <m:t>𝑩𝑪</m:t>
                          </m:r>
                        </m:e>
                      </m:d>
                      <m:r>
                        <a:rPr lang="cs-CZ" sz="2400" b="1" i="1"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ea typeface="Cambria Math"/>
                        </a:rPr>
                        <m:t>𝒌</m:t>
                      </m:r>
                      <m:r>
                        <a:rPr lang="cs-CZ" sz="2400" b="1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FFCC00"/>
                              </a:solidFill>
                              <a:ea typeface="Cambria Math"/>
                            </a:rPr>
                            <m:t>𝑶𝑹</m:t>
                          </m:r>
                        </m:e>
                      </m:d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/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92D050"/>
                              </a:solidFill>
                            </a:rPr>
                            <m:t>𝑪𝑫</m:t>
                          </m:r>
                        </m:e>
                      </m:d>
                      <m:r>
                        <a:rPr lang="cs-CZ" sz="2400" b="1" i="1"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ea typeface="Cambria Math"/>
                        </a:rPr>
                        <m:t>𝒌</m:t>
                      </m:r>
                      <m:r>
                        <a:rPr lang="cs-CZ" sz="2400" b="1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92D050"/>
                              </a:solidFill>
                              <a:ea typeface="Cambria Math"/>
                            </a:rPr>
                            <m:t>𝑶𝑷</m:t>
                          </m:r>
                        </m:e>
                      </m:d>
                    </m:oMath>
                  </m:oMathPara>
                </a14:m>
                <a:endParaRPr lang="cs-CZ" sz="24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b="1" i="1"/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</a:rPr>
                            <m:t>𝑨𝑫</m:t>
                          </m:r>
                        </m:e>
                      </m:d>
                      <m:r>
                        <a:rPr lang="cs-CZ" sz="2400" b="1" i="1">
                          <a:ea typeface="Cambria Math"/>
                        </a:rPr>
                        <m:t>=</m:t>
                      </m:r>
                      <m:r>
                        <a:rPr lang="cs-CZ" sz="2400" b="1" i="1" smtClean="0">
                          <a:ea typeface="Cambria Math"/>
                        </a:rPr>
                        <m:t>𝒌</m:t>
                      </m:r>
                      <m:r>
                        <a:rPr lang="cs-CZ" sz="2400" b="1" i="1" smtClean="0">
                          <a:ea typeface="Cambria Math"/>
                        </a:rPr>
                        <m:t>∙</m:t>
                      </m:r>
                      <m:d>
                        <m:dPr>
                          <m:begChr m:val="|"/>
                          <m:endChr m:val="|"/>
                          <m:ctrlPr>
                            <a:rPr lang="cs-CZ" sz="2400" b="1" i="1"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solidFill>
                                <a:srgbClr val="0070C0"/>
                              </a:solidFill>
                              <a:ea typeface="Cambria Math"/>
                            </a:rPr>
                            <m:t>𝑷𝑸</m:t>
                          </m:r>
                        </m:e>
                      </m:d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807" y="2099171"/>
                <a:ext cx="2339167" cy="1569660"/>
              </a:xfrm>
              <a:prstGeom prst="rect">
                <a:avLst/>
              </a:prstGeom>
              <a:blipFill rotWithShape="1">
                <a:blip r:embed="rId2"/>
                <a:stretch>
                  <a:fillRect b="-34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760124" y="4172887"/>
                <a:ext cx="2458309" cy="1292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Cambria Math" pitchFamily="18" charset="0"/>
                    <a:ea typeface="Cambria Math" pitchFamily="18" charset="0"/>
                  </a:rPr>
                  <a:t>správně</a:t>
                </a:r>
                <a:endParaRPr lang="cs-CZ" sz="2800" b="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ea typeface="Cambria Math" pitchFamily="18" charset="0"/>
                      </a:rPr>
                      <m:t>𝐴𝐵𝐶𝐷</m:t>
                    </m:r>
                    <m:r>
                      <a:rPr lang="cs-CZ" sz="2800" b="0" i="1" smtClean="0">
                        <a:ea typeface="Cambria Math" pitchFamily="18" charset="0"/>
                      </a:rPr>
                      <m:t> ~</m:t>
                    </m:r>
                  </m:oMath>
                </a14:m>
                <a:r>
                  <a:rPr lang="cs-CZ" sz="3200" dirty="0" smtClean="0">
                    <a:ea typeface="Cambria Math" pitchFamily="18" charset="0"/>
                  </a:rPr>
                  <a:t> </a:t>
                </a:r>
                <a:r>
                  <a:rPr lang="cs-CZ" sz="2800" i="1" dirty="0" smtClean="0">
                    <a:ea typeface="Cambria Math" pitchFamily="18" charset="0"/>
                  </a:rPr>
                  <a:t>QROP</a:t>
                </a:r>
                <a:endParaRPr lang="cs-CZ" sz="2800" i="1" dirty="0">
                  <a:ea typeface="Cambria Math" pitchFamily="18" charset="0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0124" y="4172887"/>
                <a:ext cx="2458309" cy="1292662"/>
              </a:xfrm>
              <a:prstGeom prst="rect">
                <a:avLst/>
              </a:prstGeom>
              <a:blipFill rotWithShape="1">
                <a:blip r:embed="rId3"/>
                <a:stretch>
                  <a:fillRect t="-4717" r="-397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3990447" y="4172887"/>
                <a:ext cx="2458309" cy="12926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solidFill>
                      <a:schemeClr val="tx2">
                        <a:lumMod val="60000"/>
                        <a:lumOff val="40000"/>
                      </a:schemeClr>
                    </a:solidFill>
                    <a:latin typeface="Cambria Math" pitchFamily="18" charset="0"/>
                    <a:ea typeface="Cambria Math" pitchFamily="18" charset="0"/>
                  </a:rPr>
                  <a:t>špatně</a:t>
                </a:r>
                <a:endParaRPr lang="cs-CZ" sz="2800" b="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ea typeface="Cambria Math" pitchFamily="18" charset="0"/>
                      </a:rPr>
                      <m:t>𝐴𝐵𝐶𝐷</m:t>
                    </m:r>
                    <m:r>
                      <a:rPr lang="cs-CZ" sz="2800" b="0" i="1" smtClean="0">
                        <a:ea typeface="Cambria Math" pitchFamily="18" charset="0"/>
                      </a:rPr>
                      <m:t> ~</m:t>
                    </m:r>
                  </m:oMath>
                </a14:m>
                <a:r>
                  <a:rPr lang="cs-CZ" sz="3200" dirty="0" smtClean="0">
                    <a:ea typeface="Cambria Math" pitchFamily="18" charset="0"/>
                  </a:rPr>
                  <a:t> </a:t>
                </a:r>
                <a:r>
                  <a:rPr lang="cs-CZ" sz="2800" i="1" dirty="0" smtClean="0">
                    <a:ea typeface="Cambria Math" pitchFamily="18" charset="0"/>
                  </a:rPr>
                  <a:t>OPQR</a:t>
                </a:r>
                <a:endParaRPr lang="cs-CZ" sz="2800" i="1" dirty="0">
                  <a:ea typeface="Cambria Math" pitchFamily="18" charset="0"/>
                </a:endParaRPr>
              </a:p>
              <a:p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0447" y="4172887"/>
                <a:ext cx="2458309" cy="1292662"/>
              </a:xfrm>
              <a:prstGeom prst="rect">
                <a:avLst/>
              </a:prstGeom>
              <a:blipFill rotWithShape="1">
                <a:blip r:embed="rId4"/>
                <a:stretch>
                  <a:fillRect t="-4717" r="-397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21"/>
          <p:cNvCxnSpPr/>
          <p:nvPr/>
        </p:nvCxnSpPr>
        <p:spPr>
          <a:xfrm flipV="1">
            <a:off x="4077510" y="4244895"/>
            <a:ext cx="2171338" cy="115212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144500" y="4244895"/>
            <a:ext cx="2171338" cy="115212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Skupina 35"/>
          <p:cNvGrpSpPr/>
          <p:nvPr/>
        </p:nvGrpSpPr>
        <p:grpSpPr>
          <a:xfrm>
            <a:off x="4249880" y="2144039"/>
            <a:ext cx="2198876" cy="1465407"/>
            <a:chOff x="4288516" y="2132856"/>
            <a:chExt cx="2198876" cy="1465407"/>
          </a:xfrm>
        </p:grpSpPr>
        <p:cxnSp>
          <p:nvCxnSpPr>
            <p:cNvPr id="27" name="Přímá spojnice 26"/>
            <p:cNvCxnSpPr/>
            <p:nvPr/>
          </p:nvCxnSpPr>
          <p:spPr>
            <a:xfrm>
              <a:off x="4288516" y="3121745"/>
              <a:ext cx="2198876" cy="476518"/>
            </a:xfrm>
            <a:prstGeom prst="line">
              <a:avLst/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6114470" y="2505833"/>
              <a:ext cx="372922" cy="1092430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 flipV="1">
              <a:off x="4919015" y="2158103"/>
              <a:ext cx="1195455" cy="347730"/>
            </a:xfrm>
            <a:prstGeom prst="line">
              <a:avLst/>
            </a:prstGeom>
            <a:ln w="5715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>
              <a:off x="4288516" y="2132856"/>
              <a:ext cx="630499" cy="963642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 rot="10800000">
            <a:off x="6999304" y="2780928"/>
            <a:ext cx="1389120" cy="925757"/>
            <a:chOff x="4288516" y="2132856"/>
            <a:chExt cx="2198876" cy="1465407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4288516" y="3121745"/>
              <a:ext cx="2198876" cy="476518"/>
            </a:xfrm>
            <a:prstGeom prst="line">
              <a:avLst/>
            </a:prstGeom>
            <a:ln w="57150">
              <a:solidFill>
                <a:schemeClr val="accent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6114470" y="2505833"/>
              <a:ext cx="372922" cy="1092430"/>
            </a:xfrm>
            <a:prstGeom prst="line">
              <a:avLst/>
            </a:prstGeom>
            <a:ln w="5715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 flipV="1">
              <a:off x="4919015" y="2158103"/>
              <a:ext cx="1195455" cy="347730"/>
            </a:xfrm>
            <a:prstGeom prst="line">
              <a:avLst/>
            </a:prstGeom>
            <a:ln w="5715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H="1">
              <a:off x="4288516" y="2132856"/>
              <a:ext cx="630499" cy="963642"/>
            </a:xfrm>
            <a:prstGeom prst="line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/>
          <p:nvPr/>
        </p:nvSpPr>
        <p:spPr>
          <a:xfrm>
            <a:off x="827584" y="6063679"/>
            <a:ext cx="7611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 zápisu záleží na pořadí vrcholů, které sobě náleží.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155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53539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Zvětšení či zmenšení?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1224" y="2348880"/>
            <a:ext cx="117852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i="1" dirty="0" smtClean="0"/>
              <a:t>K &gt; 1</a:t>
            </a:r>
            <a:br>
              <a:rPr lang="cs-CZ" sz="3200" b="1" i="1" dirty="0" smtClean="0"/>
            </a:br>
            <a:r>
              <a:rPr lang="cs-CZ" b="1" i="1" dirty="0" smtClean="0"/>
              <a:t>zvětšení</a:t>
            </a:r>
            <a:endParaRPr lang="cs-CZ" sz="32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85560" y="2348880"/>
            <a:ext cx="117852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K = 1</a:t>
            </a:r>
          </a:p>
          <a:p>
            <a:pPr algn="ctr"/>
            <a:r>
              <a:rPr lang="cs-CZ" b="1" i="1" dirty="0" smtClean="0"/>
              <a:t>shodnost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65880" y="2348880"/>
            <a:ext cx="119455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i="1" dirty="0" smtClean="0"/>
              <a:t>K &lt; 1</a:t>
            </a:r>
            <a:br>
              <a:rPr lang="cs-CZ" sz="3200" b="1" i="1" dirty="0" smtClean="0"/>
            </a:br>
            <a:r>
              <a:rPr lang="cs-CZ" b="1" i="1" dirty="0" smtClean="0"/>
              <a:t>zmenšení</a:t>
            </a:r>
            <a:endParaRPr lang="cs-CZ" sz="3200" b="1" i="1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905353" y="3429000"/>
            <a:ext cx="1002351" cy="864096"/>
          </a:xfrm>
          <a:prstGeom prst="triangle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67544" y="4797152"/>
            <a:ext cx="1872208" cy="1613973"/>
          </a:xfrm>
          <a:prstGeom prst="triangle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4283804"/>
            <a:ext cx="9012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 = 2 cm</a:t>
            </a:r>
            <a:endParaRPr lang="cs-CZ" sz="1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6444044"/>
            <a:ext cx="10070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´ = 4 cm</a:t>
            </a:r>
            <a:endParaRPr lang="cs-CZ" sz="1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1918973" y="4437692"/>
                <a:ext cx="1368152" cy="896592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𝑎</m:t>
                          </m:r>
                          <m:r>
                            <a:rPr lang="cs-CZ" b="0" i="1" smtClean="0"/>
                            <m:t>´</m:t>
                          </m:r>
                        </m:num>
                        <m:den>
                          <m:r>
                            <a:rPr lang="cs-CZ" b="0" i="1" smtClean="0"/>
                            <m:t>𝑎</m:t>
                          </m:r>
                        </m:den>
                      </m:f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4</m:t>
                          </m:r>
                        </m:num>
                        <m:den>
                          <m:r>
                            <a:rPr lang="cs-CZ" b="0" i="1" smtClean="0"/>
                            <m:t>2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=2</m:t>
                      </m:r>
                    </m:oMath>
                  </m:oMathPara>
                </a14:m>
                <a:endParaRPr lang="cs-CZ" dirty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8973" y="4437692"/>
                <a:ext cx="1368152" cy="89659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3742799" y="4293096"/>
            <a:ext cx="10695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 = 15 </a:t>
            </a:r>
            <a:r>
              <a:rPr lang="cs-CZ" sz="1400" b="1" dirty="0"/>
              <a:t>m</a:t>
            </a:r>
            <a:r>
              <a:rPr lang="cs-CZ" sz="1400" b="1" dirty="0" smtClean="0"/>
              <a:t>m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6001543"/>
            <a:ext cx="11753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´ = 15 </a:t>
            </a:r>
            <a:r>
              <a:rPr lang="cs-CZ" sz="1400" b="1" dirty="0"/>
              <a:t>m</a:t>
            </a:r>
            <a:r>
              <a:rPr lang="cs-CZ" sz="1400" b="1" dirty="0" smtClean="0"/>
              <a:t>m</a:t>
            </a:r>
            <a:endParaRPr lang="cs-CZ" sz="1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4812323" y="4550194"/>
                <a:ext cx="1368152" cy="913583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𝑎</m:t>
                          </m:r>
                          <m:r>
                            <a:rPr lang="cs-CZ" b="0" i="1" smtClean="0"/>
                            <m:t>´</m:t>
                          </m:r>
                        </m:num>
                        <m:den>
                          <m:r>
                            <a:rPr lang="cs-CZ" b="0" i="1" smtClean="0"/>
                            <m:t>𝑎</m:t>
                          </m:r>
                        </m:den>
                      </m:f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15</m:t>
                          </m:r>
                        </m:num>
                        <m:den>
                          <m:r>
                            <a:rPr lang="cs-CZ" b="0" i="1" smtClean="0"/>
                            <m:t>15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=1</m:t>
                      </m:r>
                    </m:oMath>
                  </m:oMathPara>
                </a14:m>
                <a:endParaRPr lang="cs-CZ" dirty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12323" y="4550194"/>
                <a:ext cx="1368152" cy="91358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3419872" y="2348880"/>
            <a:ext cx="0" cy="4402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300192" y="2348880"/>
            <a:ext cx="0" cy="44029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444208" y="3429000"/>
            <a:ext cx="1080120" cy="1080120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88224" y="5244098"/>
            <a:ext cx="705182" cy="705182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551111" y="4581128"/>
            <a:ext cx="9012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 = 5 cm</a:t>
            </a:r>
            <a:endParaRPr lang="cs-CZ" sz="1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51111" y="6073551"/>
            <a:ext cx="100700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/>
              <a:t>a</a:t>
            </a:r>
            <a:r>
              <a:rPr lang="cs-CZ" sz="1400" b="1" dirty="0" smtClean="0"/>
              <a:t>´ = 3 cm</a:t>
            </a:r>
            <a:endParaRPr lang="cs-CZ" sz="1400" b="1" dirty="0"/>
          </a:p>
        </p:txBody>
      </p:sp>
      <p:sp>
        <p:nvSpPr>
          <p:cNvPr id="30" name="Šestiúhelník 29"/>
          <p:cNvSpPr/>
          <p:nvPr/>
        </p:nvSpPr>
        <p:spPr>
          <a:xfrm>
            <a:off x="3732203" y="3538726"/>
            <a:ext cx="911805" cy="754370"/>
          </a:xfrm>
          <a:prstGeom prst="hexagon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/>
          <p:cNvSpPr/>
          <p:nvPr/>
        </p:nvSpPr>
        <p:spPr>
          <a:xfrm>
            <a:off x="3732203" y="5266918"/>
            <a:ext cx="911805" cy="754370"/>
          </a:xfrm>
          <a:prstGeom prst="hexagon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7668344" y="4509120"/>
                <a:ext cx="1368152" cy="913583"/>
              </a:xfrm>
              <a:prstGeom prst="rect">
                <a:avLst/>
              </a:prstGeom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𝑎</m:t>
                          </m:r>
                          <m:r>
                            <a:rPr lang="cs-CZ" b="0" i="1" smtClean="0"/>
                            <m:t>´</m:t>
                          </m:r>
                        </m:num>
                        <m:den>
                          <m:r>
                            <a:rPr lang="cs-CZ" b="0" i="1" smtClean="0"/>
                            <m:t>𝑎</m:t>
                          </m:r>
                        </m:den>
                      </m:f>
                      <m:r>
                        <a:rPr lang="cs-CZ" b="0" i="1" smtClean="0"/>
                        <m:t>=</m:t>
                      </m:r>
                      <m:f>
                        <m:fPr>
                          <m:ctrlPr>
                            <a:rPr lang="cs-CZ" b="0" i="1" smtClean="0"/>
                          </m:ctrlPr>
                        </m:fPr>
                        <m:num>
                          <m:r>
                            <a:rPr lang="cs-CZ" b="0" i="1" smtClean="0"/>
                            <m:t>3</m:t>
                          </m:r>
                        </m:num>
                        <m:den>
                          <m:r>
                            <a:rPr lang="cs-CZ" b="0" i="1" smtClean="0"/>
                            <m:t>5</m:t>
                          </m:r>
                        </m:den>
                      </m:f>
                    </m:oMath>
                    <m:oMath xmlns:m="http://schemas.openxmlformats.org/officeDocument/2006/math">
                      <m:r>
                        <a:rPr lang="cs-CZ" b="0" i="1" smtClean="0"/>
                        <m:t>𝑘</m:t>
                      </m:r>
                      <m:r>
                        <a:rPr lang="cs-CZ" b="0" i="1" smtClean="0"/>
                        <m:t>=0,6</m:t>
                      </m:r>
                    </m:oMath>
                  </m:oMathPara>
                </a14:m>
                <a:endParaRPr lang="cs-CZ" dirty="0"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8344" y="4509120"/>
                <a:ext cx="1368152" cy="91358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943226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 animBg="1"/>
      <p:bldP spid="12" grpId="0" animBg="1"/>
      <p:bldP spid="13" grpId="0"/>
      <p:bldP spid="14" grpId="0"/>
      <p:bldP spid="15" grpId="0" animBg="1"/>
      <p:bldP spid="19" grpId="0"/>
      <p:bldP spid="20" grpId="0"/>
      <p:bldP spid="21" grpId="0" animBg="1"/>
      <p:bldP spid="26" grpId="0" animBg="1"/>
      <p:bldP spid="27" grpId="0" animBg="1"/>
      <p:bldP spid="28" grpId="0"/>
      <p:bldP spid="29" grpId="0"/>
      <p:bldP spid="30" grpId="0" animBg="1"/>
      <p:bldP spid="31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Vytvořeno jako DUM do předmětu matematika na Základní škole Mladá Boleslav, 17. listopadu 1325, příspěvková organizace pro devátý ročník základní školy.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slouží k doplnění úvodního výkladu o podobnosti.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doporučuji prezentovat pomocí dataprojektoru.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byl vytvořen a pilotován v I. pololetí školního roku 2011/2012.</a:t>
            </a:r>
          </a:p>
          <a:p>
            <a:pPr>
              <a:buClr>
                <a:srgbClr val="0BD0D9"/>
              </a:buClr>
            </a:pPr>
            <a:endParaRPr lang="cs-CZ" sz="2000" dirty="0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66289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278</TotalTime>
  <Words>327</Words>
  <Application>Microsoft Office PowerPoint</Application>
  <PresentationFormat>Předvádění na obrazovce (4:3)</PresentationFormat>
  <Paragraphs>83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Shodnost</vt:lpstr>
      <vt:lpstr>Podobnost</vt:lpstr>
      <vt:lpstr>Záleží na pořadí</vt:lpstr>
      <vt:lpstr>Zvětšení či zmenšení?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Jan Duchek</cp:lastModifiedBy>
  <cp:revision>44</cp:revision>
  <dcterms:created xsi:type="dcterms:W3CDTF">2011-11-21T15:50:20Z</dcterms:created>
  <dcterms:modified xsi:type="dcterms:W3CDTF">2011-11-29T12:47:00Z</dcterms:modified>
</cp:coreProperties>
</file>