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pptx" ContentType="application/vnd.openxmlformats-officedocument.presentationml.presentation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3" r:id="rId2"/>
    <p:sldId id="264" r:id="rId3"/>
    <p:sldId id="256" r:id="rId4"/>
    <p:sldId id="257" r:id="rId5"/>
    <p:sldId id="258" r:id="rId6"/>
    <p:sldId id="260" r:id="rId7"/>
    <p:sldId id="259" r:id="rId8"/>
    <p:sldId id="261" r:id="rId9"/>
    <p:sldId id="262" r:id="rId10"/>
    <p:sldId id="267" r:id="rId11"/>
    <p:sldId id="265" r:id="rId12"/>
    <p:sldId id="266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8517B7-9CF1-4A73-B0B9-B8F8FCA8A5D2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CA80F4-8215-4064-B54F-7991ED2E992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8517B7-9CF1-4A73-B0B9-B8F8FCA8A5D2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CA80F4-8215-4064-B54F-7991ED2E99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8517B7-9CF1-4A73-B0B9-B8F8FCA8A5D2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CA80F4-8215-4064-B54F-7991ED2E99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8517B7-9CF1-4A73-B0B9-B8F8FCA8A5D2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CA80F4-8215-4064-B54F-7991ED2E99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8517B7-9CF1-4A73-B0B9-B8F8FCA8A5D2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CA80F4-8215-4064-B54F-7991ED2E99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8517B7-9CF1-4A73-B0B9-B8F8FCA8A5D2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CA80F4-8215-4064-B54F-7991ED2E99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8517B7-9CF1-4A73-B0B9-B8F8FCA8A5D2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CA80F4-8215-4064-B54F-7991ED2E99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8517B7-9CF1-4A73-B0B9-B8F8FCA8A5D2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CA80F4-8215-4064-B54F-7991ED2E992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8517B7-9CF1-4A73-B0B9-B8F8FCA8A5D2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CA80F4-8215-4064-B54F-7991ED2E992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8517B7-9CF1-4A73-B0B9-B8F8FCA8A5D2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CA80F4-8215-4064-B54F-7991ED2E99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8517B7-9CF1-4A73-B0B9-B8F8FCA8A5D2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CA80F4-8215-4064-B54F-7991ED2E99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658517B7-9CF1-4A73-B0B9-B8F8FCA8A5D2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40CA80F4-8215-4064-B54F-7991ED2E992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PowerPoint_Presentation1.pptx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3.png"/><Relationship Id="rId4" Type="http://schemas.openxmlformats.org/officeDocument/2006/relationships/image" Target="../media/image22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VY_32_INOVACE_20_&#381;ivo&#269;ichov&#233;%20v%20l&#233;t&#283;.pptx#-1,4,Prezentace aplikace PowerPoint" TargetMode="External"/><Relationship Id="rId2" Type="http://schemas.openxmlformats.org/officeDocument/2006/relationships/hyperlink" Target="VY_32_INOVACE_20_&#381;ivo&#269;ichov&#233;%20v%20l&#233;t&#283;.pptx#-1,3,&#381;IVO&#268;ICHOV&#201; V L&#201;T&#282;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VY_32_INOVACE_20_&#381;ivo&#269;ichov&#233;%20v%20l&#233;t&#283;.pptx#6. Krmiv&#237; pt&#225;ci" TargetMode="External"/><Relationship Id="rId5" Type="http://schemas.openxmlformats.org/officeDocument/2006/relationships/hyperlink" Target="VY_32_INOVACE_20_&#381;ivo&#269;ichov&#233;%20v%20l&#233;t&#283;.pptx#5. Hmyzo&#382;rav&#237; pt&#225;ci" TargetMode="External"/><Relationship Id="rId4" Type="http://schemas.openxmlformats.org/officeDocument/2006/relationships/hyperlink" Target="VY_32_INOVACE_20_&#381;ivo&#269;ichov&#233;%20v%20l&#233;t&#283;.pptx#4. Sn&#237;mek 4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VY_32_INOVACE_20_&#381;ivo&#269;ichov&#233;%20v%20l&#233;t&#283;.pptx#8. V l&#233;t&#283; m&#367;&#382;eme v p&#345;&#237;rod&#283; pozorovat mnoho druh&#367; hmyzu" TargetMode="External"/><Relationship Id="rId2" Type="http://schemas.openxmlformats.org/officeDocument/2006/relationships/hyperlink" Target="VY_32_INOVACE_20_&#381;ivo&#269;ichov&#233;%20v%20l&#233;t&#283;.pptx#7. Nekrmiv&#237; pt&#225;ci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VY_32_INOVACE_20_&#381;ivo&#269;ichov&#233;%20v%20l&#233;t&#283;.pptx#9. Prezentace aplikace PowerPoint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26" name="Objec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534862869"/>
              </p:ext>
            </p:extLst>
          </p:nvPr>
        </p:nvGraphicFramePr>
        <p:xfrm>
          <a:off x="467544" y="908720"/>
          <a:ext cx="7920037" cy="53848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8" name="Prezentace" r:id="rId3" imgW="2051298" imgH="1537849" progId="PowerPoint.Show.12">
                  <p:embed/>
                </p:oleObj>
              </mc:Choice>
              <mc:Fallback>
                <p:oleObj name="Prezentace" r:id="rId3" imgW="2051298" imgH="1537849" progId="PowerPoint.Show.12">
                  <p:embed/>
                  <p:pic>
                    <p:nvPicPr>
                      <p:cNvPr id="0" name="Picture 9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67544" y="908720"/>
                        <a:ext cx="7920037" cy="53848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Anotace :</a:t>
            </a:r>
          </a:p>
          <a:p>
            <a:r>
              <a:rPr lang="cs-CZ" dirty="0" smtClean="0"/>
              <a:t>Program slouží k procvičování a opakování přírodovědného učiva ve 4. ročníku.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" y="0"/>
            <a:ext cx="9144001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87623" y="1556792"/>
            <a:ext cx="6768752" cy="1584176"/>
          </a:xfrm>
        </p:spPr>
        <p:txBody>
          <a:bodyPr>
            <a:normAutofit/>
          </a:bodyPr>
          <a:lstStyle/>
          <a:p>
            <a:pPr algn="ctr"/>
            <a:r>
              <a:rPr lang="cs-CZ" sz="540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ŽIVOČICHOVÉ</a:t>
            </a:r>
            <a:r>
              <a:rPr lang="cs-CZ" sz="5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V LÉTĚ</a:t>
            </a:r>
            <a:endParaRPr lang="cs-CZ" sz="54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0801339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323528" y="332656"/>
            <a:ext cx="8424936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V létě živočichové vyvádějí svá mláďata, která se začínají osamostatňovat. Samice splývají s okolním prostředím. Jsou tak částečně chráněna před dravými ptáky.  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1" y="2073056"/>
            <a:ext cx="3071743" cy="20760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44582" y="1911191"/>
            <a:ext cx="2646381" cy="2237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90964" y="1911191"/>
            <a:ext cx="2857500" cy="22322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7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90964" y="4242150"/>
            <a:ext cx="2857500" cy="22249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96210" y="4242420"/>
            <a:ext cx="2694754" cy="22312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7" name="Picture 9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1" y="4211648"/>
            <a:ext cx="2957419" cy="228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025104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2824" y="197768"/>
            <a:ext cx="7239000" cy="1143000"/>
          </a:xfr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4000" spc="0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Hmyzožraví ptáci </a:t>
            </a:r>
            <a:endParaRPr lang="cs-CZ" sz="4000" spc="0" dirty="0">
              <a:ln w="24500" cmpd="dbl">
                <a:solidFill>
                  <a:schemeClr val="accent2">
                    <a:shade val="85000"/>
                    <a:satMod val="155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2">
                      <a:tint val="10000"/>
                      <a:satMod val="155000"/>
                    </a:schemeClr>
                  </a:gs>
                  <a:gs pos="60000">
                    <a:schemeClr val="accent2">
                      <a:tint val="30000"/>
                      <a:satMod val="155000"/>
                    </a:schemeClr>
                  </a:gs>
                  <a:gs pos="100000">
                    <a:schemeClr val="accent2">
                      <a:tint val="73000"/>
                      <a:satMod val="155000"/>
                    </a:schemeClr>
                  </a:gs>
                </a:gsLst>
                <a:lin ang="5400000"/>
              </a:gradFill>
              <a:effectLst>
                <a:outerShdw blurRad="38100" dist="38100" dir="7020000" algn="tl">
                  <a:srgbClr val="000000">
                    <a:alpha val="35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315324" y="3818865"/>
            <a:ext cx="145103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vlaštovky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860848" y="3803250"/>
            <a:ext cx="95571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jiřičky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11560" y="4662218"/>
            <a:ext cx="759053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Ptáci, kteří krmí po narození svá mláďata se nazývají  </a:t>
            </a:r>
          </a:p>
          <a:p>
            <a:r>
              <a:rPr lang="cs-CZ" sz="2400" b="1" u="sng" dirty="0" smtClean="0">
                <a:latin typeface="Arial" pitchFamily="34" charset="0"/>
                <a:cs typeface="Arial" pitchFamily="34" charset="0"/>
              </a:rPr>
              <a:t>krmiví ptáci.</a:t>
            </a:r>
            <a:endParaRPr lang="cs-CZ" sz="2400" b="1" u="sng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644080"/>
            <a:ext cx="2878892" cy="215916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78229" y="1644080"/>
            <a:ext cx="2881440" cy="20729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315358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ctr"/>
            <a:r>
              <a:rPr lang="cs-CZ" sz="4400" spc="0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Krmiví ptáci</a:t>
            </a:r>
            <a:endParaRPr lang="cs-CZ" sz="4400" spc="0" dirty="0">
              <a:ln w="24500" cmpd="dbl">
                <a:solidFill>
                  <a:schemeClr val="accent2">
                    <a:shade val="85000"/>
                    <a:satMod val="155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2">
                      <a:tint val="10000"/>
                      <a:satMod val="155000"/>
                    </a:schemeClr>
                  </a:gs>
                  <a:gs pos="60000">
                    <a:schemeClr val="accent2">
                      <a:tint val="30000"/>
                      <a:satMod val="155000"/>
                    </a:schemeClr>
                  </a:gs>
                  <a:gs pos="100000">
                    <a:schemeClr val="accent2">
                      <a:tint val="73000"/>
                      <a:satMod val="155000"/>
                    </a:schemeClr>
                  </a:gs>
                </a:gsLst>
                <a:lin ang="5400000"/>
              </a:gradFill>
              <a:effectLst>
                <a:outerShdw blurRad="38100" dist="38100" dir="7020000" algn="tl">
                  <a:srgbClr val="000000">
                    <a:alpha val="35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619672" y="5589240"/>
            <a:ext cx="162916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/>
              <a:t>ž</a:t>
            </a:r>
            <a:r>
              <a:rPr lang="cs-CZ" sz="2400" b="1" dirty="0" smtClean="0"/>
              <a:t>luva </a:t>
            </a:r>
            <a:r>
              <a:rPr lang="cs-CZ" sz="2400" b="1" dirty="0" smtClean="0"/>
              <a:t>hajní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5580112" y="5602061"/>
            <a:ext cx="160653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/>
              <a:t>l</a:t>
            </a:r>
            <a:r>
              <a:rPr lang="cs-CZ" sz="2400" b="1" dirty="0" smtClean="0"/>
              <a:t>ejsek šed</a:t>
            </a:r>
            <a:r>
              <a:rPr lang="cs-CZ" sz="2400" b="1" dirty="0" smtClean="0"/>
              <a:t>ý</a:t>
            </a:r>
            <a:endParaRPr lang="cs-CZ" sz="2400" b="1" dirty="0"/>
          </a:p>
        </p:txBody>
      </p:sp>
      <p:sp>
        <p:nvSpPr>
          <p:cNvPr id="8" name="Obdélník 7"/>
          <p:cNvSpPr/>
          <p:nvPr/>
        </p:nvSpPr>
        <p:spPr>
          <a:xfrm>
            <a:off x="671192" y="1556792"/>
            <a:ext cx="7882898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 </a:t>
            </a:r>
            <a:r>
              <a:rPr lang="cs-CZ" sz="2400" dirty="0"/>
              <a:t>mláďata některých ptáků se líhnou neopeřená</a:t>
            </a:r>
            <a:r>
              <a:rPr lang="cs-CZ" sz="2400" dirty="0" smtClean="0"/>
              <a:t>, </a:t>
            </a:r>
            <a:r>
              <a:rPr lang="cs-CZ" sz="2400" dirty="0"/>
              <a:t>slepá, rodiče se o ně starají a nosí jim potravu. Krmivá mláďata mají </a:t>
            </a:r>
          </a:p>
          <a:p>
            <a:r>
              <a:rPr lang="cs-CZ" sz="2400" dirty="0"/>
              <a:t>   hlavně pěvci, sovy a dravci.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6308" y="2944603"/>
            <a:ext cx="3738003" cy="2644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5500" y="2974538"/>
            <a:ext cx="3618590" cy="252741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366176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ctr"/>
            <a:r>
              <a:rPr lang="cs-CZ" sz="4400" spc="0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Nekrmiví ptáci</a:t>
            </a:r>
            <a:endParaRPr lang="cs-CZ" sz="4400" spc="0" dirty="0">
              <a:ln w="24500" cmpd="dbl">
                <a:solidFill>
                  <a:schemeClr val="accent2">
                    <a:shade val="85000"/>
                    <a:satMod val="155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2">
                      <a:tint val="10000"/>
                      <a:satMod val="155000"/>
                    </a:schemeClr>
                  </a:gs>
                  <a:gs pos="60000">
                    <a:schemeClr val="accent2">
                      <a:tint val="30000"/>
                      <a:satMod val="155000"/>
                    </a:schemeClr>
                  </a:gs>
                  <a:gs pos="100000">
                    <a:schemeClr val="accent2">
                      <a:tint val="73000"/>
                      <a:satMod val="155000"/>
                    </a:schemeClr>
                  </a:gs>
                </a:gsLst>
                <a:lin ang="5400000"/>
              </a:gradFill>
              <a:effectLst>
                <a:outerShdw blurRad="38100" dist="38100" dir="7020000" algn="tl">
                  <a:srgbClr val="000000">
                    <a:alpha val="35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11560" y="1628799"/>
            <a:ext cx="805541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Samice učí mláďata sbírat a vyhrabávat potravu ze země.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766" y="2247730"/>
            <a:ext cx="2958875" cy="22250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9" y="2247730"/>
            <a:ext cx="5203110" cy="25195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7116" y="4472804"/>
            <a:ext cx="3636852" cy="21377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883399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 létě můžeme v přírodě pozorovat mnoho druhů hmyzu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5" y="1324782"/>
            <a:ext cx="3600400" cy="23690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063017" y="3232182"/>
            <a:ext cx="91242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mšice</a:t>
            </a:r>
            <a:endParaRPr lang="cs-CZ" sz="2400" b="1" dirty="0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55574" y="1313891"/>
            <a:ext cx="3791255" cy="23799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5934" y="3981057"/>
            <a:ext cx="3494228" cy="24806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705634" y="5989446"/>
            <a:ext cx="79887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vosa</a:t>
            </a:r>
            <a:endParaRPr lang="cs-CZ" sz="2400" b="1" dirty="0">
              <a:solidFill>
                <a:schemeClr val="bg1"/>
              </a:solidFill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55574" y="3970474"/>
            <a:ext cx="3791255" cy="240408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724128" y="6220278"/>
            <a:ext cx="211513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/>
              <a:t>š</a:t>
            </a:r>
            <a:r>
              <a:rPr lang="cs-CZ" sz="2400" b="1" dirty="0" smtClean="0"/>
              <a:t>ídlo královské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34822414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3" grpId="0"/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115616" y="3176972"/>
            <a:ext cx="189712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/>
              <a:t>k</a:t>
            </a:r>
            <a:r>
              <a:rPr lang="cs-CZ" sz="2400" b="1" dirty="0" smtClean="0"/>
              <a:t>obylka </a:t>
            </a:r>
            <a:r>
              <a:rPr lang="cs-CZ" sz="2400" b="1" dirty="0"/>
              <a:t>luční</a:t>
            </a:r>
          </a:p>
        </p:txBody>
      </p:sp>
      <p:sp>
        <p:nvSpPr>
          <p:cNvPr id="5" name="Obdélník 4"/>
          <p:cNvSpPr/>
          <p:nvPr/>
        </p:nvSpPr>
        <p:spPr>
          <a:xfrm>
            <a:off x="4788574" y="3176973"/>
            <a:ext cx="367761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/>
              <a:t>ploštice ruměnice pospolná</a:t>
            </a:r>
            <a:endParaRPr lang="cs-CZ" sz="2400" b="1" dirty="0"/>
          </a:p>
        </p:txBody>
      </p:sp>
      <p:sp>
        <p:nvSpPr>
          <p:cNvPr id="7" name="Obdélník 6"/>
          <p:cNvSpPr/>
          <p:nvPr/>
        </p:nvSpPr>
        <p:spPr>
          <a:xfrm>
            <a:off x="1431116" y="6027086"/>
            <a:ext cx="190334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/>
              <a:t>Škvor obecný</a:t>
            </a: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9514" y="339912"/>
            <a:ext cx="3586546" cy="26921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310415"/>
            <a:ext cx="3678160" cy="27627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8880" y="4149079"/>
            <a:ext cx="3487180" cy="18878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3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43203" y="3914851"/>
            <a:ext cx="3168352" cy="21122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436096" y="6056312"/>
            <a:ext cx="184377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klíště obecné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5745967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7" grpId="0"/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u="sng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VYHLEDEJ HMYZ, PTÁKY, SAVCE</a:t>
            </a:r>
            <a:endParaRPr lang="cs-CZ" sz="4000" u="sng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05547" y="1861605"/>
            <a:ext cx="24064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vlaštovka obecná </a:t>
            </a:r>
            <a:endParaRPr lang="cs-CZ" sz="2400" dirty="0"/>
          </a:p>
        </p:txBody>
      </p:sp>
      <p:sp>
        <p:nvSpPr>
          <p:cNvPr id="5" name="Obdélník 4"/>
          <p:cNvSpPr/>
          <p:nvPr/>
        </p:nvSpPr>
        <p:spPr>
          <a:xfrm>
            <a:off x="4400325" y="3093684"/>
            <a:ext cx="175811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/>
              <a:t>kobylka luční</a:t>
            </a:r>
          </a:p>
        </p:txBody>
      </p:sp>
      <p:sp>
        <p:nvSpPr>
          <p:cNvPr id="6" name="Obdélník 5"/>
          <p:cNvSpPr/>
          <p:nvPr/>
        </p:nvSpPr>
        <p:spPr>
          <a:xfrm>
            <a:off x="6158435" y="2159847"/>
            <a:ext cx="1478546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žluva </a:t>
            </a:r>
            <a:r>
              <a:rPr lang="cs-CZ" sz="2400" dirty="0"/>
              <a:t>hajní</a:t>
            </a:r>
          </a:p>
        </p:txBody>
      </p:sp>
      <p:sp>
        <p:nvSpPr>
          <p:cNvPr id="7" name="Obdélník 6"/>
          <p:cNvSpPr/>
          <p:nvPr/>
        </p:nvSpPr>
        <p:spPr>
          <a:xfrm>
            <a:off x="899592" y="4941168"/>
            <a:ext cx="176362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/>
              <a:t>klíště obecné</a:t>
            </a:r>
          </a:p>
        </p:txBody>
      </p:sp>
      <p:sp>
        <p:nvSpPr>
          <p:cNvPr id="8" name="Obdélník 7"/>
          <p:cNvSpPr/>
          <p:nvPr/>
        </p:nvSpPr>
        <p:spPr>
          <a:xfrm>
            <a:off x="5004048" y="4987334"/>
            <a:ext cx="3470565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/>
              <a:t>ploštice ruměnice pospolná</a:t>
            </a:r>
          </a:p>
        </p:txBody>
      </p:sp>
      <p:sp>
        <p:nvSpPr>
          <p:cNvPr id="9" name="Obdélník 8"/>
          <p:cNvSpPr/>
          <p:nvPr/>
        </p:nvSpPr>
        <p:spPr>
          <a:xfrm>
            <a:off x="2694447" y="3676191"/>
            <a:ext cx="176362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/>
              <a:t>klíště obecné</a:t>
            </a:r>
          </a:p>
        </p:txBody>
      </p:sp>
      <p:sp>
        <p:nvSpPr>
          <p:cNvPr id="10" name="Obdélník 9"/>
          <p:cNvSpPr/>
          <p:nvPr/>
        </p:nvSpPr>
        <p:spPr>
          <a:xfrm>
            <a:off x="683568" y="2644169"/>
            <a:ext cx="1776705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škvor </a:t>
            </a:r>
            <a:r>
              <a:rPr lang="cs-CZ" sz="2400" dirty="0"/>
              <a:t>obecný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2915994" y="5733256"/>
            <a:ext cx="1984839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/>
              <a:t>šídlo královské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3688481" y="1768961"/>
            <a:ext cx="832279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/>
              <a:t>mšice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7668752" y="2828524"/>
            <a:ext cx="739561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/>
              <a:t>vosa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4104620" y="4137856"/>
            <a:ext cx="320036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mandelinka bramborová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83568" y="5964088"/>
            <a:ext cx="14077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labuť bílá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883103" y="5964088"/>
            <a:ext cx="202921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kachna domácí</a:t>
            </a:r>
            <a:endParaRPr lang="cs-CZ" sz="2400" dirty="0"/>
          </a:p>
        </p:txBody>
      </p:sp>
      <p:sp>
        <p:nvSpPr>
          <p:cNvPr id="17" name="Obdélník 16"/>
          <p:cNvSpPr/>
          <p:nvPr/>
        </p:nvSpPr>
        <p:spPr>
          <a:xfrm>
            <a:off x="3446349" y="2551836"/>
            <a:ext cx="1529586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/>
              <a:t>lejsek šedý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683568" y="4137856"/>
            <a:ext cx="189827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jiřička obecná</a:t>
            </a:r>
            <a:endParaRPr lang="cs-CZ" sz="24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879688" y="3445358"/>
            <a:ext cx="82907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ježek</a:t>
            </a:r>
            <a:endParaRPr lang="cs-CZ" sz="24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915994" y="4710335"/>
            <a:ext cx="177369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p</a:t>
            </a:r>
            <a:r>
              <a:rPr lang="cs-CZ" sz="2400" dirty="0" smtClean="0"/>
              <a:t>rase divoké</a:t>
            </a:r>
            <a:endParaRPr lang="cs-CZ" sz="24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620130" y="3645394"/>
            <a:ext cx="230864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b</a:t>
            </a:r>
            <a:r>
              <a:rPr lang="cs-CZ" sz="2400" dirty="0" smtClean="0"/>
              <a:t>abočka admirál</a:t>
            </a:r>
            <a:endParaRPr lang="cs-CZ" sz="24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5485783" y="1468683"/>
            <a:ext cx="255275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otakárek fenyklový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9653982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88640"/>
            <a:ext cx="8136904" cy="1656184"/>
          </a:xfrm>
        </p:spPr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Použitá literatura: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Přírodověda 4, učebnice pro 4.ročník základní školy</a:t>
            </a:r>
          </a:p>
          <a:p>
            <a:pPr>
              <a:buNone/>
            </a:pPr>
            <a:r>
              <a:rPr lang="cs-CZ" b="1" dirty="0" smtClean="0">
                <a:solidFill>
                  <a:schemeClr val="tx1"/>
                </a:solidFill>
              </a:rPr>
              <a:t>  Nová škola</a:t>
            </a:r>
          </a:p>
        </p:txBody>
      </p:sp>
      <p:sp>
        <p:nvSpPr>
          <p:cNvPr id="2" name="Obdélník 1">
            <a:hlinkClick r:id="rId2" action="ppaction://hlinkpres?slideindex=3&amp;slidetitle=ŽIVOČICHOVÉ V LÉTĚ"/>
          </p:cNvPr>
          <p:cNvSpPr/>
          <p:nvPr/>
        </p:nvSpPr>
        <p:spPr>
          <a:xfrm>
            <a:off x="611560" y="1700808"/>
            <a:ext cx="7632848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http://www.jablko.cz/Priroda/Kalendar/img/zajim_kalen_6_4.jpg</a:t>
            </a:r>
          </a:p>
        </p:txBody>
      </p:sp>
      <p:sp>
        <p:nvSpPr>
          <p:cNvPr id="4" name="Obdélník 3">
            <a:hlinkClick r:id="rId3" action="ppaction://hlinkpres?slideindex=4&amp;slidetitle=Prezentace aplikace PowerPoint"/>
          </p:cNvPr>
          <p:cNvSpPr/>
          <p:nvPr/>
        </p:nvSpPr>
        <p:spPr>
          <a:xfrm>
            <a:off x="628879" y="2037643"/>
            <a:ext cx="4572000" cy="30777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400" dirty="0"/>
              <a:t>http://adopcemiminek.wbs.cz/srnka_a_kolousek.bmp</a:t>
            </a:r>
          </a:p>
        </p:txBody>
      </p:sp>
      <p:sp>
        <p:nvSpPr>
          <p:cNvPr id="5" name="Obdélník 4"/>
          <p:cNvSpPr/>
          <p:nvPr/>
        </p:nvSpPr>
        <p:spPr>
          <a:xfrm>
            <a:off x="2286000" y="3105835"/>
            <a:ext cx="4572000" cy="307777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cs-CZ" sz="1400" dirty="0"/>
          </a:p>
        </p:txBody>
      </p:sp>
      <p:sp>
        <p:nvSpPr>
          <p:cNvPr id="6" name="Obdélník 5">
            <a:hlinkClick r:id="rId3" action="ppaction://hlinkpres?slideindex=4&amp;slidetitle=Prezentace aplikace PowerPoint"/>
          </p:cNvPr>
          <p:cNvSpPr/>
          <p:nvPr/>
        </p:nvSpPr>
        <p:spPr>
          <a:xfrm>
            <a:off x="755576" y="2345420"/>
            <a:ext cx="6552728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1400" dirty="0">
                <a:solidFill>
                  <a:prstClr val="white"/>
                </a:solidFill>
              </a:rPr>
              <a:t>http://www.puzzleshop.cz/img/katalog/13758.jpg</a:t>
            </a:r>
          </a:p>
        </p:txBody>
      </p:sp>
      <p:sp>
        <p:nvSpPr>
          <p:cNvPr id="7" name="Obdélník 6">
            <a:hlinkClick r:id="rId4" action="ppaction://hlinkpres?slideindex=4&amp;slidetitle=Snímek 4"/>
          </p:cNvPr>
          <p:cNvSpPr/>
          <p:nvPr/>
        </p:nvSpPr>
        <p:spPr>
          <a:xfrm>
            <a:off x="755576" y="2670855"/>
            <a:ext cx="7128792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http://upload.wikimedia.org/wikipedia/commons/thumb/7/75/Fleet_of_Cute.jpg/250px-Fleet_of_Cute.jpg</a:t>
            </a:r>
          </a:p>
        </p:txBody>
      </p:sp>
      <p:sp>
        <p:nvSpPr>
          <p:cNvPr id="9" name="Obdélník 8">
            <a:hlinkClick r:id="rId4" action="ppaction://hlinkpres?slideindex=4&amp;slidetitle=Snímek 4"/>
          </p:cNvPr>
          <p:cNvSpPr/>
          <p:nvPr/>
        </p:nvSpPr>
        <p:spPr>
          <a:xfrm>
            <a:off x="755576" y="3259723"/>
            <a:ext cx="4572000" cy="30777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400" dirty="0"/>
              <a:t>http://www.twojebieszczady.net/aktualnosci/locha2300.jpg</a:t>
            </a:r>
          </a:p>
        </p:txBody>
      </p:sp>
      <p:sp>
        <p:nvSpPr>
          <p:cNvPr id="10" name="Obdélník 9">
            <a:hlinkClick r:id="rId4" action="ppaction://hlinkpres?slideindex=4&amp;slidetitle=Snímek 4"/>
          </p:cNvPr>
          <p:cNvSpPr/>
          <p:nvPr/>
        </p:nvSpPr>
        <p:spPr>
          <a:xfrm>
            <a:off x="761654" y="3576174"/>
            <a:ext cx="7482753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http://www.miniih.com/miniiblog/jurta/files/Image/medvidemjpg.jpg</a:t>
            </a:r>
          </a:p>
        </p:txBody>
      </p:sp>
      <p:sp>
        <p:nvSpPr>
          <p:cNvPr id="11" name="Obdélník 10">
            <a:hlinkClick r:id="rId4" action="ppaction://hlinkpres?slideindex=4&amp;slidetitle=Snímek 4"/>
          </p:cNvPr>
          <p:cNvSpPr/>
          <p:nvPr/>
        </p:nvSpPr>
        <p:spPr>
          <a:xfrm>
            <a:off x="791580" y="4029165"/>
            <a:ext cx="756084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http://www.csopvlasim.cz/stanice/fotogalerie/mladata%20v%20peci%20stanice/jezek%20zapadni_samice%20s%202%20tydennimi%20mladaty.jpg</a:t>
            </a:r>
          </a:p>
        </p:txBody>
      </p:sp>
      <p:sp>
        <p:nvSpPr>
          <p:cNvPr id="12" name="Obdélník 11">
            <a:hlinkClick r:id="rId4" action="ppaction://hlinkpres?slideindex=4&amp;slidetitle=Snímek 4"/>
          </p:cNvPr>
          <p:cNvSpPr/>
          <p:nvPr/>
        </p:nvSpPr>
        <p:spPr>
          <a:xfrm>
            <a:off x="791580" y="4552385"/>
            <a:ext cx="4594561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http://www.ifauna.cz/mdiskuse/foto/445f0982e7bd9.jpg</a:t>
            </a:r>
          </a:p>
        </p:txBody>
      </p:sp>
      <p:sp>
        <p:nvSpPr>
          <p:cNvPr id="13" name="Obdélník 12">
            <a:hlinkClick r:id="rId5" action="ppaction://hlinkpres?slideindex=5&amp;slidetitle=Hmyzožraví ptáci"/>
          </p:cNvPr>
          <p:cNvSpPr/>
          <p:nvPr/>
        </p:nvSpPr>
        <p:spPr>
          <a:xfrm>
            <a:off x="822810" y="4860162"/>
            <a:ext cx="6485493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http://skolakov3c.sweb.cz/PRVOUKA/PTÁCI/náhled-vlaštovka.jpg</a:t>
            </a:r>
          </a:p>
        </p:txBody>
      </p:sp>
      <p:sp>
        <p:nvSpPr>
          <p:cNvPr id="14" name="Obdélník 13">
            <a:hlinkClick r:id="rId5" action="ppaction://hlinkpres?slideindex=5&amp;slidetitle=Hmyzožraví ptáci"/>
          </p:cNvPr>
          <p:cNvSpPr/>
          <p:nvPr/>
        </p:nvSpPr>
        <p:spPr>
          <a:xfrm>
            <a:off x="871828" y="5167939"/>
            <a:ext cx="8380691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http://files.ucivo.webnode.cz/system_preview_detail_200000135-3089d327d9-public/Jiřička%</a:t>
            </a:r>
          </a:p>
        </p:txBody>
      </p:sp>
      <p:sp>
        <p:nvSpPr>
          <p:cNvPr id="15" name="Obdélník 14">
            <a:hlinkClick r:id="rId6" action="ppaction://hlinkpres?slideindex=6&amp;slidetitle=Krmiví ptáci"/>
          </p:cNvPr>
          <p:cNvSpPr/>
          <p:nvPr/>
        </p:nvSpPr>
        <p:spPr>
          <a:xfrm>
            <a:off x="871828" y="5490153"/>
            <a:ext cx="3457293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400" dirty="0"/>
              <a:t>http://www.priroda.cz/clanky/foto/zluva.jpg</a:t>
            </a:r>
          </a:p>
        </p:txBody>
      </p:sp>
      <p:sp>
        <p:nvSpPr>
          <p:cNvPr id="16" name="Obdélník 15">
            <a:hlinkClick r:id="rId6" action="ppaction://hlinkpres?slideindex=6&amp;slidetitle=Krmiví ptáci"/>
          </p:cNvPr>
          <p:cNvSpPr/>
          <p:nvPr/>
        </p:nvSpPr>
        <p:spPr>
          <a:xfrm>
            <a:off x="837986" y="5797930"/>
            <a:ext cx="7514434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http://www.zoologie.frasma.cz/mmp%200308%20ptaci/ptaci%20zmensene/Obr.030824r.lejsek.krmivi.r.kabes_zmensenina.jpg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>
            <a:hlinkClick r:id="rId2" action="ppaction://hlinkpres?slideindex=7&amp;slidetitle=Nekrmiví ptáci"/>
          </p:cNvPr>
          <p:cNvSpPr/>
          <p:nvPr/>
        </p:nvSpPr>
        <p:spPr>
          <a:xfrm>
            <a:off x="611560" y="476672"/>
            <a:ext cx="7344816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http://skolakov3c.sweb.cz/PRVOUKA/PTÁCI/náhled-kachně.jpg</a:t>
            </a:r>
          </a:p>
        </p:txBody>
      </p:sp>
      <p:sp>
        <p:nvSpPr>
          <p:cNvPr id="5" name="Obdélník 4">
            <a:hlinkClick r:id="rId2" action="ppaction://hlinkpres?slideindex=7&amp;slidetitle=Nekrmiví ptáci"/>
          </p:cNvPr>
          <p:cNvSpPr/>
          <p:nvPr/>
        </p:nvSpPr>
        <p:spPr>
          <a:xfrm>
            <a:off x="590712" y="980728"/>
            <a:ext cx="8085743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http://upload.wikimedia.org/wikipedia/commons/thumb/0/06/Hen_with_chickens_in_native_breeding.jpg/250px-Hen_with_chickens_in_native_breeding.jpg</a:t>
            </a:r>
          </a:p>
        </p:txBody>
      </p:sp>
      <p:sp>
        <p:nvSpPr>
          <p:cNvPr id="6" name="Obdélník 5">
            <a:hlinkClick r:id="rId2" action="ppaction://hlinkpres?slideindex=7&amp;slidetitle=Nekrmiví ptáci"/>
          </p:cNvPr>
          <p:cNvSpPr/>
          <p:nvPr/>
        </p:nvSpPr>
        <p:spPr>
          <a:xfrm>
            <a:off x="611560" y="1628800"/>
            <a:ext cx="6696744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http://www.wulfen-wiki.de/images/d/d4/Schwanenk%C3%BCken.jpg</a:t>
            </a:r>
          </a:p>
        </p:txBody>
      </p:sp>
      <p:sp>
        <p:nvSpPr>
          <p:cNvPr id="7" name="Obdélník 6">
            <a:hlinkClick r:id="rId2" action="ppaction://hlinkpres?slideindex=7&amp;slidetitle=Nekrmiví ptáci"/>
          </p:cNvPr>
          <p:cNvSpPr/>
          <p:nvPr/>
        </p:nvSpPr>
        <p:spPr>
          <a:xfrm>
            <a:off x="590712" y="2060848"/>
            <a:ext cx="7077632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http://img.aktualne.centrum.cz/341/24/3412422-wimbledon-neni-jen-pro-tenisty.jpg</a:t>
            </a:r>
          </a:p>
        </p:txBody>
      </p:sp>
      <p:sp>
        <p:nvSpPr>
          <p:cNvPr id="8" name="Obdélník 7">
            <a:hlinkClick r:id="rId3" action="ppaction://hlinkpres?slideindex=8&amp;slidetitle=V létě můžeme v přírodě pozorovat mnoho druhů hmyzu"/>
          </p:cNvPr>
          <p:cNvSpPr/>
          <p:nvPr/>
        </p:nvSpPr>
        <p:spPr>
          <a:xfrm>
            <a:off x="611560" y="2459504"/>
            <a:ext cx="4572000" cy="30777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400" dirty="0"/>
              <a:t>http://etext.czu.cz/img/skripta/5/DSCN0596-2.jpg</a:t>
            </a:r>
          </a:p>
        </p:txBody>
      </p:sp>
      <p:sp>
        <p:nvSpPr>
          <p:cNvPr id="9" name="Obdélník 8">
            <a:hlinkClick r:id="rId3" action="ppaction://hlinkpres?slideindex=8&amp;slidetitle=V létě můžeme v přírodě pozorovat mnoho druhů hmyzu"/>
          </p:cNvPr>
          <p:cNvSpPr/>
          <p:nvPr/>
        </p:nvSpPr>
        <p:spPr>
          <a:xfrm>
            <a:off x="643648" y="2924944"/>
            <a:ext cx="4572000" cy="30777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400" dirty="0"/>
              <a:t>http://etext.czu.cz/img/skripta/5/Dscn0718-2.jpg</a:t>
            </a:r>
          </a:p>
        </p:txBody>
      </p:sp>
      <p:sp>
        <p:nvSpPr>
          <p:cNvPr id="10" name="Obdélník 9">
            <a:hlinkClick r:id="rId3" action="ppaction://hlinkpres?slideindex=8&amp;slidetitle=V létě můžeme v přírodě pozorovat mnoho druhů hmyzu"/>
          </p:cNvPr>
          <p:cNvSpPr/>
          <p:nvPr/>
        </p:nvSpPr>
        <p:spPr>
          <a:xfrm>
            <a:off x="755576" y="3241395"/>
            <a:ext cx="4572000" cy="30777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400" dirty="0"/>
              <a:t>http://www.slom.cz/fotocache/gallery/vosa.jpg</a:t>
            </a:r>
          </a:p>
        </p:txBody>
      </p:sp>
      <p:sp>
        <p:nvSpPr>
          <p:cNvPr id="11" name="Obdélník 10">
            <a:hlinkClick r:id="rId3" action="ppaction://hlinkpres?slideindex=8&amp;slidetitle=V létě můžeme v přírodě pozorovat mnoho druhů hmyzu"/>
          </p:cNvPr>
          <p:cNvSpPr/>
          <p:nvPr/>
        </p:nvSpPr>
        <p:spPr>
          <a:xfrm>
            <a:off x="755576" y="3731343"/>
            <a:ext cx="4572000" cy="52322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400" dirty="0"/>
              <a:t>http://nd01.jxs.cz/010/792/5d1630055f_43262961_o2.jpg</a:t>
            </a:r>
          </a:p>
        </p:txBody>
      </p:sp>
      <p:sp>
        <p:nvSpPr>
          <p:cNvPr id="13" name="Obdélník 12">
            <a:hlinkClick r:id="rId4" action="ppaction://hlinkpres?slideindex=9&amp;slidetitle=Prezentace aplikace PowerPoint"/>
          </p:cNvPr>
          <p:cNvSpPr/>
          <p:nvPr/>
        </p:nvSpPr>
        <p:spPr>
          <a:xfrm>
            <a:off x="643648" y="4254563"/>
            <a:ext cx="4572000" cy="52322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400" dirty="0"/>
              <a:t>http://wiki.rvp.cz/@api/deki/files/11201/=hop.jpg?size=webview</a:t>
            </a:r>
          </a:p>
        </p:txBody>
      </p:sp>
      <p:sp>
        <p:nvSpPr>
          <p:cNvPr id="14" name="Obdélník 13">
            <a:hlinkClick r:id="rId4" action="ppaction://hlinkpres?slideindex=9&amp;slidetitle=Prezentace aplikace PowerPoint"/>
          </p:cNvPr>
          <p:cNvSpPr/>
          <p:nvPr/>
        </p:nvSpPr>
        <p:spPr>
          <a:xfrm>
            <a:off x="694420" y="4806585"/>
            <a:ext cx="7179096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http://files.ucivo.webnode.cz/system_preview_detail_200003125-7b8627d7ad-public/Hmyz%20Ploštice%20ruměnice%20pospolná.jpg</a:t>
            </a:r>
          </a:p>
        </p:txBody>
      </p:sp>
      <p:sp>
        <p:nvSpPr>
          <p:cNvPr id="16" name="Obdélník 15">
            <a:hlinkClick r:id="rId4" action="ppaction://hlinkpres?slideindex=9&amp;slidetitle=Prezentace aplikace PowerPoint"/>
          </p:cNvPr>
          <p:cNvSpPr/>
          <p:nvPr/>
        </p:nvSpPr>
        <p:spPr>
          <a:xfrm>
            <a:off x="694420" y="5329805"/>
            <a:ext cx="4572000" cy="30777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400" dirty="0"/>
              <a:t>http://www.priroda.cz/clanky/foto/skvor_obecny.jpg</a:t>
            </a:r>
          </a:p>
        </p:txBody>
      </p:sp>
      <p:sp>
        <p:nvSpPr>
          <p:cNvPr id="17" name="Obdélník 16">
            <a:hlinkClick r:id="rId4" action="ppaction://hlinkpres?slideindex=9&amp;slidetitle=Prezentace aplikace PowerPoint"/>
          </p:cNvPr>
          <p:cNvSpPr/>
          <p:nvPr/>
        </p:nvSpPr>
        <p:spPr>
          <a:xfrm>
            <a:off x="755576" y="5655240"/>
            <a:ext cx="763284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http://upload.wikimedia.org/wikipedia/commons/thumb/c/c6/Ixodes.ricinus.searching.jpg/258px-Ixodes.ricinus.searching.jpg</a:t>
            </a:r>
          </a:p>
        </p:txBody>
      </p:sp>
    </p:spTree>
    <p:extLst>
      <p:ext uri="{BB962C8B-B14F-4D97-AF65-F5344CB8AC3E}">
        <p14:creationId xmlns:p14="http://schemas.microsoft.com/office/powerpoint/2010/main" val="42163684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ošky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769</TotalTime>
  <Words>265</Words>
  <Application>Microsoft Office PowerPoint</Application>
  <PresentationFormat>Předvádění na obrazovce (4:3)</PresentationFormat>
  <Paragraphs>71</Paragraphs>
  <Slides>12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4" baseType="lpstr">
      <vt:lpstr>Došky</vt:lpstr>
      <vt:lpstr>Prezentace</vt:lpstr>
      <vt:lpstr>Prezentace aplikace PowerPoint</vt:lpstr>
      <vt:lpstr>Prezentace aplikace PowerPoint</vt:lpstr>
      <vt:lpstr>ŽIVOČICHOVÉ V LÉTĚ</vt:lpstr>
      <vt:lpstr>Prezentace aplikace PowerPoint</vt:lpstr>
      <vt:lpstr>Hmyzožraví ptáci </vt:lpstr>
      <vt:lpstr>Krmiví ptáci</vt:lpstr>
      <vt:lpstr>Nekrmiví ptáci</vt:lpstr>
      <vt:lpstr>V létě můžeme v přírodě pozorovat mnoho druhů hmyzu</vt:lpstr>
      <vt:lpstr>Prezentace aplikace PowerPoint</vt:lpstr>
      <vt:lpstr>VYHLEDEJ HMYZ, PTÁKY, SAVCE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Ucebna 105</dc:creator>
  <cp:lastModifiedBy>Ucebna 102</cp:lastModifiedBy>
  <cp:revision>53</cp:revision>
  <dcterms:created xsi:type="dcterms:W3CDTF">2012-05-23T14:11:17Z</dcterms:created>
  <dcterms:modified xsi:type="dcterms:W3CDTF">2013-05-15T13:55:33Z</dcterms:modified>
</cp:coreProperties>
</file>