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4"/>
  </p:notesMasterIdLst>
  <p:sldIdLst>
    <p:sldId id="265" r:id="rId2"/>
    <p:sldId id="266" r:id="rId3"/>
    <p:sldId id="256" r:id="rId4"/>
    <p:sldId id="257" r:id="rId5"/>
    <p:sldId id="258" r:id="rId6"/>
    <p:sldId id="259" r:id="rId7"/>
    <p:sldId id="264" r:id="rId8"/>
    <p:sldId id="260" r:id="rId9"/>
    <p:sldId id="261" r:id="rId10"/>
    <p:sldId id="262" r:id="rId11"/>
    <p:sldId id="263" r:id="rId12"/>
    <p:sldId id="267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53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dirty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2E3E84E6-8127-465B-A594-29D14AA5FECC}" type="datetimeFigureOut">
              <a:rPr lang="cs-CZ"/>
              <a:pPr>
                <a:defRPr/>
              </a:pPr>
              <a:t>15.5.2013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dirty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64F24E26-3D68-4C2F-9D79-9FF030DB8E5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741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A3DA2A1-729F-4314-B1E4-5C128B7FB220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457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F26A9FDD-901D-490D-A1EE-E31E0F7EE2A6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9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22"/>
          <p:cNvSpPr/>
          <p:nvPr/>
        </p:nvSpPr>
        <p:spPr>
          <a:xfrm flipV="1">
            <a:off x="5410200" y="3810000"/>
            <a:ext cx="3733800" cy="90488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5" name="Obdélník 23"/>
          <p:cNvSpPr/>
          <p:nvPr/>
        </p:nvSpPr>
        <p:spPr>
          <a:xfrm flipV="1">
            <a:off x="5410200" y="3897313"/>
            <a:ext cx="3733800" cy="19208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6" name="Obdélník 24"/>
          <p:cNvSpPr/>
          <p:nvPr/>
        </p:nvSpPr>
        <p:spPr>
          <a:xfrm flipV="1">
            <a:off x="5410200" y="4114800"/>
            <a:ext cx="3733800" cy="9525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Obdélník 25"/>
          <p:cNvSpPr/>
          <p:nvPr/>
        </p:nvSpPr>
        <p:spPr>
          <a:xfrm flipV="1">
            <a:off x="5410200" y="4164013"/>
            <a:ext cx="1965325" cy="19050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0" name="Obdélník 26"/>
          <p:cNvSpPr/>
          <p:nvPr/>
        </p:nvSpPr>
        <p:spPr>
          <a:xfrm flipV="1">
            <a:off x="5410200" y="4198938"/>
            <a:ext cx="1965325" cy="9525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 useBgFill="1">
        <p:nvSpPr>
          <p:cNvPr id="11" name="Zaoblený obdélník 29"/>
          <p:cNvSpPr/>
          <p:nvPr/>
        </p:nvSpPr>
        <p:spPr bwMode="white">
          <a:xfrm>
            <a:off x="5410200" y="3962400"/>
            <a:ext cx="3063875" cy="26988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 useBgFill="1">
        <p:nvSpPr>
          <p:cNvPr id="12" name="Zaoblený obdélník 30"/>
          <p:cNvSpPr/>
          <p:nvPr/>
        </p:nvSpPr>
        <p:spPr bwMode="white">
          <a:xfrm>
            <a:off x="7377113" y="4060825"/>
            <a:ext cx="1600200" cy="36513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3" name="Obdélník 6"/>
          <p:cNvSpPr/>
          <p:nvPr/>
        </p:nvSpPr>
        <p:spPr>
          <a:xfrm>
            <a:off x="0" y="3649663"/>
            <a:ext cx="9144000" cy="24447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4" name="Obdélník 9"/>
          <p:cNvSpPr/>
          <p:nvPr/>
        </p:nvSpPr>
        <p:spPr>
          <a:xfrm>
            <a:off x="0" y="3675063"/>
            <a:ext cx="9144000" cy="1412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5" name="Obdélník 10"/>
          <p:cNvSpPr/>
          <p:nvPr/>
        </p:nvSpPr>
        <p:spPr>
          <a:xfrm flipV="1">
            <a:off x="6413500" y="3643313"/>
            <a:ext cx="2730500" cy="24765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6" name="Obdélník 18"/>
          <p:cNvSpPr/>
          <p:nvPr/>
        </p:nvSpPr>
        <p:spPr>
          <a:xfrm>
            <a:off x="0" y="0"/>
            <a:ext cx="9144000" cy="370205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17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875"/>
            <a:ext cx="960438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8CE5104-BDF8-442D-A1F4-0C2D85CE0315}" type="datetimeFigureOut">
              <a:rPr lang="cs-CZ"/>
              <a:pPr>
                <a:defRPr/>
              </a:pPr>
              <a:t>15.5.2013</a:t>
            </a:fld>
            <a:endParaRPr lang="cs-CZ" dirty="0"/>
          </a:p>
        </p:txBody>
      </p:sp>
      <p:sp>
        <p:nvSpPr>
          <p:cNvPr id="18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588"/>
            <a:ext cx="747712" cy="365125"/>
          </a:xfrm>
        </p:spPr>
        <p:txBody>
          <a:bodyPr/>
          <a:lstStyle>
            <a:lvl1pPr algn="r">
              <a:defRPr sz="1800" smtClean="0"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715BE1D6-831E-48BC-AB99-C543AD08FAE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EE4319-70C2-4548-9764-9427AF2DA442}" type="datetimeFigureOut">
              <a:rPr lang="cs-CZ"/>
              <a:pPr>
                <a:defRPr/>
              </a:pPr>
              <a:t>15.5.2013</a:t>
            </a:fld>
            <a:endParaRPr lang="cs-CZ" dirty="0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DB53A4-E818-41FD-8C94-DC47CE2E964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778B0D-99E8-431A-80D1-1EC147065868}" type="datetimeFigureOut">
              <a:rPr lang="cs-CZ"/>
              <a:pPr>
                <a:defRPr/>
              </a:pPr>
              <a:t>15.5.2013</a:t>
            </a:fld>
            <a:endParaRPr lang="cs-CZ" dirty="0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AE714E-E0F5-4A12-991B-062AD9E0B22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CB85CB-CD61-4C2C-A038-E5811CF447B4}" type="datetimeFigureOut">
              <a:rPr lang="cs-CZ"/>
              <a:pPr>
                <a:defRPr/>
              </a:pPr>
              <a:t>15.5.2013</a:t>
            </a:fld>
            <a:endParaRPr lang="cs-CZ" dirty="0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4EE2EA-7FD6-4A53-B617-4C472304B57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/>
          <a:lstStyle>
            <a:lvl1pPr>
              <a:defRPr sz="4000" b="0" i="0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8CDBCB26-782C-4447-891A-9F274A140E88}" type="datetimeFigureOut">
              <a:rPr lang="cs-CZ"/>
              <a:pPr>
                <a:defRPr/>
              </a:pPr>
              <a:t>15.5.2013</a:t>
            </a:fld>
            <a:endParaRPr lang="cs-CZ" dirty="0"/>
          </a:p>
        </p:txBody>
      </p:sp>
      <p:sp>
        <p:nvSpPr>
          <p:cNvPr id="8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5262F295-CE69-44FB-BB9B-59FFB33430B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9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363" y="612775"/>
            <a:ext cx="957262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4592AC7-A459-43A2-8301-AC1F34F28707}" type="datetimeFigureOut">
              <a:rPr lang="cs-CZ"/>
              <a:pPr>
                <a:defRPr/>
              </a:pPr>
              <a:t>15.5.2013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134DE3-7962-4399-B4CC-37097591656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3408DB-FAA9-4CDF-8FD2-19892CDE811E}" type="datetimeFigureOut">
              <a:rPr lang="cs-CZ"/>
              <a:pPr>
                <a:defRPr/>
              </a:pPr>
              <a:t>15.5.2013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D7E8B9-452A-4172-85C6-9ED07FCEA2D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C73C68-72C1-4E98-844E-B28BAD6667DE}" type="datetimeFigureOut">
              <a:rPr lang="cs-CZ"/>
              <a:pPr>
                <a:defRPr/>
              </a:pPr>
              <a:t>15.5.2013</a:t>
            </a:fld>
            <a:endParaRPr lang="cs-CZ" dirty="0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FB9E4F-D5C8-4E7A-8EF2-972147B6076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dirty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4023A3-ED14-4439-B4EC-54F009FBEEEB}" type="datetimeFigureOut">
              <a:rPr lang="cs-CZ"/>
              <a:pPr>
                <a:defRPr/>
              </a:pPr>
              <a:t>15.5.2013</a:t>
            </a:fld>
            <a:endParaRPr lang="cs-CZ" dirty="0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8A3728-2046-4727-968B-E6D31174E38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6DF2A8-15A2-433A-A0AF-035E9C1BA020}" type="datetimeFigureOut">
              <a:rPr lang="cs-CZ"/>
              <a:pPr>
                <a:defRPr/>
              </a:pPr>
              <a:t>15.5.2013</a:t>
            </a:fld>
            <a:endParaRPr lang="cs-CZ" dirty="0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39DCAC-9642-4211-9E38-3253EC539E8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71C9C2-3DF4-4B01-B024-8DB387B5290F}" type="datetimeFigureOut">
              <a:rPr lang="cs-CZ"/>
              <a:pPr>
                <a:defRPr/>
              </a:pPr>
              <a:t>15.5.2013</a:t>
            </a:fld>
            <a:endParaRPr lang="cs-CZ" dirty="0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23A593-59D0-4AB9-A231-3E4D36DF75B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0" y="366713"/>
            <a:ext cx="9144000" cy="8413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9" name="Obdélník 28"/>
          <p:cNvSpPr/>
          <p:nvPr/>
        </p:nvSpPr>
        <p:spPr>
          <a:xfrm>
            <a:off x="0" y="0"/>
            <a:ext cx="9144000" cy="31115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0" y="307975"/>
            <a:ext cx="9144000" cy="92075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31" name="Obdélník 30"/>
          <p:cNvSpPr/>
          <p:nvPr/>
        </p:nvSpPr>
        <p:spPr>
          <a:xfrm flipV="1">
            <a:off x="5410200" y="360363"/>
            <a:ext cx="3733800" cy="904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39738"/>
            <a:ext cx="3733800" cy="18097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025" y="496888"/>
            <a:ext cx="3063875" cy="28575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938" y="588963"/>
            <a:ext cx="1600200" cy="3651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35" name="Obdélník 34"/>
          <p:cNvSpPr/>
          <p:nvPr/>
        </p:nvSpPr>
        <p:spPr bwMode="invGray">
          <a:xfrm>
            <a:off x="9085263" y="-1588"/>
            <a:ext cx="57150" cy="620713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3988" y="-1588"/>
            <a:ext cx="28575" cy="620713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4938" y="-1588"/>
            <a:ext cx="9525" cy="620713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38" name="Obdélník 37"/>
          <p:cNvSpPr/>
          <p:nvPr/>
        </p:nvSpPr>
        <p:spPr bwMode="invGray">
          <a:xfrm>
            <a:off x="8975725" y="-1588"/>
            <a:ext cx="26988" cy="620713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39" name="Obdélník 38"/>
          <p:cNvSpPr/>
          <p:nvPr/>
        </p:nvSpPr>
        <p:spPr bwMode="invGray">
          <a:xfrm>
            <a:off x="8915400" y="0"/>
            <a:ext cx="55563" cy="585788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40" name="Obdélník 39"/>
          <p:cNvSpPr/>
          <p:nvPr/>
        </p:nvSpPr>
        <p:spPr bwMode="invGray">
          <a:xfrm>
            <a:off x="8874125" y="0"/>
            <a:ext cx="7938" cy="585788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7663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457200" y="1143000"/>
            <a:ext cx="82296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27664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2249488"/>
            <a:ext cx="8229600" cy="432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8" y="612775"/>
            <a:ext cx="957262" cy="457200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800" smtClean="0">
                <a:solidFill>
                  <a:schemeClr val="accent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72B1E1F-AFEF-4D8E-87A8-D3593CE1BBB7}" type="datetimeFigureOut">
              <a:rPr lang="cs-CZ"/>
              <a:pPr>
                <a:defRPr/>
              </a:pPr>
              <a:t>15.5.2013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775"/>
            <a:ext cx="1325563" cy="457200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800" dirty="0">
                <a:solidFill>
                  <a:schemeClr val="accent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038" y="1588"/>
            <a:ext cx="762000" cy="366712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800" smtClean="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7C57D0D-8355-4FDD-B246-CECF03BE665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8" r:id="rId1"/>
    <p:sldLayoutId id="2147483707" r:id="rId2"/>
    <p:sldLayoutId id="2147483706" r:id="rId3"/>
    <p:sldLayoutId id="2147483705" r:id="rId4"/>
    <p:sldLayoutId id="2147483709" r:id="rId5"/>
    <p:sldLayoutId id="2147483710" r:id="rId6"/>
    <p:sldLayoutId id="2147483704" r:id="rId7"/>
    <p:sldLayoutId id="2147483703" r:id="rId8"/>
    <p:sldLayoutId id="2147483702" r:id="rId9"/>
    <p:sldLayoutId id="2147483701" r:id="rId10"/>
    <p:sldLayoutId id="2147483700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Trebuchet MS" pitchFamily="34" charset="0"/>
        </a:defRPr>
      </a:lvl9pPr>
    </p:titleStyle>
    <p:bodyStyle>
      <a:lvl1pPr marL="365125" indent="-255588" algn="l" rtl="0" fontAlgn="base">
        <a:spcBef>
          <a:spcPts val="300"/>
        </a:spcBef>
        <a:spcAft>
          <a:spcPct val="0"/>
        </a:spcAft>
        <a:buClr>
          <a:srgbClr val="A04DA3"/>
        </a:buClr>
        <a:buFont typeface="Georgia" pitchFamily="18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7225" indent="-246063" algn="l" rtl="0" fontAlgn="base">
        <a:spcBef>
          <a:spcPts val="300"/>
        </a:spcBef>
        <a:spcAft>
          <a:spcPct val="0"/>
        </a:spcAft>
        <a:buClr>
          <a:schemeClr val="accent2"/>
        </a:buClr>
        <a:buFont typeface="Georgia" pitchFamily="18" charset="0"/>
        <a:buChar char="▫"/>
        <a:defRPr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2338" indent="-219075" algn="l" rtl="0" fontAlgn="base">
        <a:spcBef>
          <a:spcPts val="3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13" indent="-200025" algn="l" rtl="0" fontAlgn="base">
        <a:spcBef>
          <a:spcPts val="3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063" indent="-182563" algn="l" rtl="0" fontAlgn="base">
        <a:spcBef>
          <a:spcPts val="300"/>
        </a:spcBef>
        <a:spcAft>
          <a:spcPct val="0"/>
        </a:spcAft>
        <a:buClr>
          <a:srgbClr val="A04DA3"/>
        </a:buClr>
        <a:buFont typeface="Georgia" pitchFamily="18" charset="0"/>
        <a:buChar char="▫"/>
        <a:defRPr sz="2000" kern="1200">
          <a:solidFill>
            <a:srgbClr val="A04DA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6.xml"/><Relationship Id="rId1" Type="http://schemas.openxmlformats.org/officeDocument/2006/relationships/vmlDrawing" Target="../drawings/vmlDrawing1.v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Obrázek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76375" y="4292600"/>
            <a:ext cx="5972175" cy="1514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38" name="Rectangle 2"/>
          <p:cNvSpPr>
            <a:spLocks noChangeArrowheads="1"/>
          </p:cNvSpPr>
          <p:nvPr/>
        </p:nvSpPr>
        <p:spPr bwMode="auto">
          <a:xfrm>
            <a:off x="738188" y="960438"/>
            <a:ext cx="6970712" cy="3554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r>
              <a:rPr lang="cs-CZ" sz="1600"/>
              <a:t>NÁZEV ŠKOLY: 2. ZÁKLADNÍ ŠKOLA, RAKOVNÍK, HUSOVO NÁM</a:t>
            </a:r>
            <a:r>
              <a:rPr lang="cs-CZ" sz="1600">
                <a:latin typeface="Times New Roman" pitchFamily="18" charset="0"/>
              </a:rPr>
              <a:t>Ě</a:t>
            </a:r>
            <a:r>
              <a:rPr lang="cs-CZ" sz="1600"/>
              <a:t>STÍ 3</a:t>
            </a:r>
          </a:p>
          <a:p>
            <a:endParaRPr lang="cs-CZ" sz="900"/>
          </a:p>
          <a:p>
            <a:endParaRPr lang="cs-CZ" sz="900"/>
          </a:p>
          <a:p>
            <a:r>
              <a:rPr lang="cs-CZ" sz="1600"/>
              <a:t>AUTOR: MGR. TOMÁŠ ERICH LÜFTNER</a:t>
            </a:r>
          </a:p>
          <a:p>
            <a:endParaRPr lang="cs-CZ" sz="1600"/>
          </a:p>
          <a:p>
            <a:r>
              <a:rPr lang="cs-CZ" sz="1600"/>
              <a:t>DATUM VYTVO</a:t>
            </a:r>
            <a:r>
              <a:rPr lang="cs-CZ" sz="1600">
                <a:latin typeface="Times New Roman" pitchFamily="18" charset="0"/>
              </a:rPr>
              <a:t>Ř</a:t>
            </a:r>
            <a:r>
              <a:rPr lang="cs-CZ" sz="1600"/>
              <a:t>ENÍ: ÚNOR 2013 </a:t>
            </a:r>
          </a:p>
          <a:p>
            <a:endParaRPr lang="cs-CZ" sz="900"/>
          </a:p>
          <a:p>
            <a:endParaRPr lang="cs-CZ" sz="900"/>
          </a:p>
          <a:p>
            <a:r>
              <a:rPr lang="cs-CZ" sz="1600"/>
              <a:t>NÁZEV: VY_32_INOVACE_18_9._ROČNÍK</a:t>
            </a:r>
          </a:p>
          <a:p>
            <a:endParaRPr lang="cs-CZ" sz="1600"/>
          </a:p>
          <a:p>
            <a:r>
              <a:rPr lang="cs-CZ" sz="1600"/>
              <a:t>VZD</a:t>
            </a:r>
            <a:r>
              <a:rPr lang="cs-CZ" sz="1600">
                <a:latin typeface="Times New Roman" pitchFamily="18" charset="0"/>
              </a:rPr>
              <a:t>Ě</a:t>
            </a:r>
            <a:r>
              <a:rPr lang="cs-CZ" sz="1600"/>
              <a:t>LÁVACÍ OBLAST: ČLOVĚK A_PŘÍRODA</a:t>
            </a:r>
          </a:p>
          <a:p>
            <a:endParaRPr lang="cs-CZ" sz="900"/>
          </a:p>
          <a:p>
            <a:endParaRPr lang="cs-CZ" sz="900"/>
          </a:p>
          <a:p>
            <a:r>
              <a:rPr lang="cs-CZ" sz="1600"/>
              <a:t>TÉMA: OPTICKÉ_PŘÍSTROJE</a:t>
            </a:r>
          </a:p>
          <a:p>
            <a:endParaRPr lang="cs-CZ" sz="900"/>
          </a:p>
          <a:p>
            <a:r>
              <a:rPr lang="cs-CZ" sz="1600">
                <a:latin typeface="Times New Roman" pitchFamily="18" charset="0"/>
              </a:rPr>
              <a:t>Č</a:t>
            </a:r>
            <a:r>
              <a:rPr lang="cs-CZ" sz="1600"/>
              <a:t>ÍSLO PROJEKTU: CZ.1.07/1.4.00/21.1427 </a:t>
            </a:r>
            <a:endParaRPr lang="cs-CZ" sz="900"/>
          </a:p>
          <a:p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>
          <a:xfrm>
            <a:off x="250825" y="260350"/>
            <a:ext cx="8229600" cy="1066800"/>
          </a:xfrm>
        </p:spPr>
        <p:txBody>
          <a:bodyPr/>
          <a:lstStyle/>
          <a:p>
            <a:r>
              <a:rPr lang="cs-CZ" smtClean="0"/>
              <a:t>Anotace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0825" y="1268413"/>
            <a:ext cx="8229600" cy="4325937"/>
          </a:xfrm>
        </p:spPr>
        <p:txBody>
          <a:bodyPr>
            <a:normAutofit fontScale="85000" lnSpcReduction="20000"/>
          </a:bodyPr>
          <a:lstStyle/>
          <a:p>
            <a:pPr marL="365760" indent="-256032" fontAlgn="auto"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r>
              <a:rPr lang="cs-CZ" dirty="0" smtClean="0"/>
              <a:t>Výukový materiál slouží pro výklad  – Optické přístroje</a:t>
            </a:r>
          </a:p>
          <a:p>
            <a:pPr marL="365760" indent="-256032" fontAlgn="auto"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r>
              <a:rPr lang="cs-CZ" dirty="0" smtClean="0"/>
              <a:t>Snímek 3 – Zorný úhel – vlastnosti obrazu</a:t>
            </a:r>
          </a:p>
          <a:p>
            <a:pPr marL="365760" indent="-256032" fontAlgn="auto"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r>
              <a:rPr lang="cs-CZ" dirty="0" smtClean="0"/>
              <a:t>Snímek 4 – Zorný úhel – závislost na vzdálenosti</a:t>
            </a:r>
          </a:p>
          <a:p>
            <a:pPr marL="365760" indent="-256032" fontAlgn="auto"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r>
              <a:rPr lang="cs-CZ" dirty="0" smtClean="0"/>
              <a:t>Snímek 5 –Zorný úhel – pro dva různě velké 					             předměty</a:t>
            </a:r>
          </a:p>
          <a:p>
            <a:pPr marL="365760" indent="-256032" fontAlgn="auto"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r>
              <a:rPr lang="cs-CZ" dirty="0" smtClean="0"/>
              <a:t>Snímek 6 – Lupa – vlastnosti, využití </a:t>
            </a:r>
          </a:p>
          <a:p>
            <a:pPr marL="365760" indent="-256032" fontAlgn="auto"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r>
              <a:rPr lang="cs-CZ" dirty="0" smtClean="0"/>
              <a:t>Snímek 7 – zobrazení lupou (animace)</a:t>
            </a:r>
          </a:p>
          <a:p>
            <a:pPr marL="365760" indent="-256032" fontAlgn="auto"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r>
              <a:rPr lang="cs-CZ" dirty="0" smtClean="0"/>
              <a:t>Snímek 8 -  mikroskop – objektiv, okulár, vlastnosti</a:t>
            </a:r>
          </a:p>
          <a:p>
            <a:pPr marL="365760" indent="-256032" fontAlgn="auto"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r>
              <a:rPr lang="cs-CZ" dirty="0" smtClean="0"/>
              <a:t>Snímek 9 -  zobrazení mikroskopem (animace)</a:t>
            </a:r>
          </a:p>
          <a:p>
            <a:pPr marL="365760" indent="-256032" fontAlgn="auto"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r>
              <a:rPr lang="cs-CZ" dirty="0" smtClean="0"/>
              <a:t>Snímek 10 – využití, vlastnosti</a:t>
            </a:r>
          </a:p>
          <a:p>
            <a:pPr marL="365760" indent="-256032" fontAlgn="auto"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r>
              <a:rPr lang="cs-CZ" dirty="0" smtClean="0"/>
              <a:t>Snímek 11 – zobrazení dalekohledem (animace)</a:t>
            </a:r>
            <a:br>
              <a:rPr lang="cs-CZ" dirty="0" smtClean="0"/>
            </a:br>
            <a:endParaRPr lang="cs-CZ" dirty="0" smtClean="0"/>
          </a:p>
          <a:p>
            <a:pPr marL="365760" indent="-256032" fontAlgn="auto"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endParaRPr lang="cs-CZ" dirty="0" smtClean="0"/>
          </a:p>
          <a:p>
            <a:pPr marL="365760" indent="-256032" fontAlgn="auto"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>
          <a:xfrm>
            <a:off x="280988" y="333375"/>
            <a:ext cx="8229600" cy="1066800"/>
          </a:xfrm>
        </p:spPr>
        <p:txBody>
          <a:bodyPr/>
          <a:lstStyle/>
          <a:p>
            <a:r>
              <a:rPr lang="cs-CZ" smtClean="0"/>
              <a:t>Zorný úhel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6563" y="1263650"/>
            <a:ext cx="8229600" cy="4325938"/>
          </a:xfrm>
        </p:spPr>
        <p:txBody>
          <a:bodyPr/>
          <a:lstStyle/>
          <a:p>
            <a:r>
              <a:rPr lang="cs-CZ" smtClean="0"/>
              <a:t>Pomocí zorného úhlu posuzujeme u předmětů:</a:t>
            </a:r>
          </a:p>
          <a:p>
            <a:pPr lvl="1"/>
            <a:r>
              <a:rPr lang="cs-CZ" smtClean="0"/>
              <a:t>Vzdálenost</a:t>
            </a:r>
          </a:p>
          <a:p>
            <a:pPr lvl="1"/>
            <a:r>
              <a:rPr lang="cs-CZ" smtClean="0"/>
              <a:t>Velikost</a:t>
            </a:r>
          </a:p>
          <a:p>
            <a:r>
              <a:rPr lang="cs-CZ" smtClean="0"/>
              <a:t>Je úhel mezi paprsky, které vycházejí z krajních bodů předmětu a vstupují do našeho oka.</a:t>
            </a:r>
          </a:p>
        </p:txBody>
      </p:sp>
      <p:grpSp>
        <p:nvGrpSpPr>
          <p:cNvPr id="34" name="Skupina 33"/>
          <p:cNvGrpSpPr>
            <a:grpSpLocks/>
          </p:cNvGrpSpPr>
          <p:nvPr/>
        </p:nvGrpSpPr>
        <p:grpSpPr bwMode="auto">
          <a:xfrm>
            <a:off x="1835150" y="4606925"/>
            <a:ext cx="6069013" cy="982663"/>
            <a:chOff x="1835696" y="4606361"/>
            <a:chExt cx="6068433" cy="982880"/>
          </a:xfrm>
        </p:grpSpPr>
        <p:grpSp>
          <p:nvGrpSpPr>
            <p:cNvPr id="16388" name="Skupina 21"/>
            <p:cNvGrpSpPr>
              <a:grpSpLocks/>
            </p:cNvGrpSpPr>
            <p:nvPr/>
          </p:nvGrpSpPr>
          <p:grpSpPr bwMode="auto">
            <a:xfrm>
              <a:off x="7156807" y="5124399"/>
              <a:ext cx="747322" cy="464842"/>
              <a:chOff x="7156807" y="5124399"/>
              <a:chExt cx="747322" cy="464842"/>
            </a:xfrm>
          </p:grpSpPr>
          <p:sp>
            <p:nvSpPr>
              <p:cNvPr id="4" name="Ovál 3"/>
              <p:cNvSpPr/>
              <p:nvPr/>
            </p:nvSpPr>
            <p:spPr>
              <a:xfrm>
                <a:off x="7236296" y="5157192"/>
                <a:ext cx="216024" cy="432048"/>
              </a:xfrm>
              <a:prstGeom prst="ellipse">
                <a:avLst/>
              </a:prstGeom>
            </p:spPr>
            <p:style>
              <a:lnRef idx="0">
                <a:schemeClr val="accent6"/>
              </a:lnRef>
              <a:fillRef idx="3">
                <a:schemeClr val="accent6"/>
              </a:fillRef>
              <a:effectRef idx="3">
                <a:schemeClr val="accent6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 dirty="0"/>
              </a:p>
            </p:txBody>
          </p:sp>
          <p:sp>
            <p:nvSpPr>
              <p:cNvPr id="5" name="Ovál 4"/>
              <p:cNvSpPr/>
              <p:nvPr/>
            </p:nvSpPr>
            <p:spPr>
              <a:xfrm>
                <a:off x="7279831" y="5266692"/>
                <a:ext cx="130924" cy="178532"/>
              </a:xfrm>
              <a:prstGeom prst="ellipse">
                <a:avLst/>
              </a:prstGeom>
              <a:ln/>
            </p:spPr>
            <p:style>
              <a:lnRef idx="1">
                <a:schemeClr val="dk1"/>
              </a:lnRef>
              <a:fillRef idx="3">
                <a:schemeClr val="dk1"/>
              </a:fillRef>
              <a:effectRef idx="2">
                <a:schemeClr val="dk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 dirty="0"/>
              </a:p>
            </p:txBody>
          </p:sp>
          <p:cxnSp>
            <p:nvCxnSpPr>
              <p:cNvPr id="7" name="Přímá spojnice 6"/>
              <p:cNvCxnSpPr/>
              <p:nvPr/>
            </p:nvCxnSpPr>
            <p:spPr>
              <a:xfrm>
                <a:off x="7223156" y="5124000"/>
                <a:ext cx="680973" cy="149258"/>
              </a:xfrm>
              <a:prstGeom prst="line">
                <a:avLst/>
              </a:pr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8" name="Volný tvar 7"/>
              <p:cNvSpPr/>
              <p:nvPr/>
            </p:nvSpPr>
            <p:spPr>
              <a:xfrm>
                <a:off x="7343794" y="5266907"/>
                <a:ext cx="560335" cy="322334"/>
              </a:xfrm>
              <a:custGeom>
                <a:avLst/>
                <a:gdLst>
                  <a:gd name="connsiteX0" fmla="*/ 0 w 623454"/>
                  <a:gd name="connsiteY0" fmla="*/ 304800 h 334609"/>
                  <a:gd name="connsiteX1" fmla="*/ 263236 w 623454"/>
                  <a:gd name="connsiteY1" fmla="*/ 318654 h 334609"/>
                  <a:gd name="connsiteX2" fmla="*/ 498763 w 623454"/>
                  <a:gd name="connsiteY2" fmla="*/ 110836 h 334609"/>
                  <a:gd name="connsiteX3" fmla="*/ 623454 w 623454"/>
                  <a:gd name="connsiteY3" fmla="*/ 0 h 334609"/>
                  <a:gd name="connsiteX4" fmla="*/ 623454 w 623454"/>
                  <a:gd name="connsiteY4" fmla="*/ 0 h 33460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623454" h="334609">
                    <a:moveTo>
                      <a:pt x="0" y="304800"/>
                    </a:moveTo>
                    <a:cubicBezTo>
                      <a:pt x="90054" y="327890"/>
                      <a:pt x="180109" y="350981"/>
                      <a:pt x="263236" y="318654"/>
                    </a:cubicBezTo>
                    <a:cubicBezTo>
                      <a:pt x="346363" y="286327"/>
                      <a:pt x="498763" y="110836"/>
                      <a:pt x="498763" y="110836"/>
                    </a:cubicBezTo>
                    <a:lnTo>
                      <a:pt x="623454" y="0"/>
                    </a:lnTo>
                    <a:lnTo>
                      <a:pt x="623454" y="0"/>
                    </a:lnTo>
                  </a:path>
                </a:pathLst>
              </a:custGeom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 dirty="0"/>
              </a:p>
            </p:txBody>
          </p:sp>
          <p:cxnSp>
            <p:nvCxnSpPr>
              <p:cNvPr id="15" name="Přímá spojnice 14"/>
              <p:cNvCxnSpPr/>
              <p:nvPr/>
            </p:nvCxnSpPr>
            <p:spPr>
              <a:xfrm flipH="1">
                <a:off x="7156487" y="5157345"/>
                <a:ext cx="71431" cy="71453"/>
              </a:xfrm>
              <a:prstGeom prst="line">
                <a:avLst/>
              </a:prstGeom>
              <a:ln/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6" name="Přímá spojnice 15"/>
              <p:cNvCxnSpPr/>
              <p:nvPr/>
            </p:nvCxnSpPr>
            <p:spPr>
              <a:xfrm flipH="1">
                <a:off x="7226330" y="5157345"/>
                <a:ext cx="71431" cy="71453"/>
              </a:xfrm>
              <a:prstGeom prst="line">
                <a:avLst/>
              </a:prstGeom>
              <a:ln/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7" name="Přímá spojnice 16"/>
              <p:cNvCxnSpPr/>
              <p:nvPr/>
            </p:nvCxnSpPr>
            <p:spPr>
              <a:xfrm flipH="1">
                <a:off x="7308873" y="5157345"/>
                <a:ext cx="71431" cy="71453"/>
              </a:xfrm>
              <a:prstGeom prst="line">
                <a:avLst/>
              </a:prstGeom>
              <a:ln/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8" name="Přímá spojnice 17"/>
              <p:cNvCxnSpPr/>
              <p:nvPr/>
            </p:nvCxnSpPr>
            <p:spPr>
              <a:xfrm flipH="1">
                <a:off x="7391415" y="5187514"/>
                <a:ext cx="73018" cy="71454"/>
              </a:xfrm>
              <a:prstGeom prst="line">
                <a:avLst/>
              </a:prstGeom>
              <a:ln/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9" name="Přímá spojnice 18"/>
              <p:cNvCxnSpPr/>
              <p:nvPr/>
            </p:nvCxnSpPr>
            <p:spPr>
              <a:xfrm flipH="1">
                <a:off x="7461258" y="5212920"/>
                <a:ext cx="71431" cy="71454"/>
              </a:xfrm>
              <a:prstGeom prst="line">
                <a:avLst/>
              </a:prstGeom>
              <a:ln/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0" name="Přímá spojnice 19"/>
              <p:cNvCxnSpPr/>
              <p:nvPr/>
            </p:nvCxnSpPr>
            <p:spPr>
              <a:xfrm flipH="1">
                <a:off x="7558087" y="5225622"/>
                <a:ext cx="71430" cy="73041"/>
              </a:xfrm>
              <a:prstGeom prst="line">
                <a:avLst/>
              </a:prstGeom>
              <a:ln/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21" name="Přímá spojnice 20"/>
              <p:cNvCxnSpPr/>
              <p:nvPr/>
            </p:nvCxnSpPr>
            <p:spPr>
              <a:xfrm flipH="1">
                <a:off x="7654915" y="5258968"/>
                <a:ext cx="71431" cy="73041"/>
              </a:xfrm>
              <a:prstGeom prst="line">
                <a:avLst/>
              </a:prstGeom>
              <a:ln/>
            </p:spPr>
            <p:style>
              <a:lnRef idx="3">
                <a:schemeClr val="dk1"/>
              </a:lnRef>
              <a:fillRef idx="0">
                <a:schemeClr val="dk1"/>
              </a:fillRef>
              <a:effectRef idx="2">
                <a:schemeClr val="dk1"/>
              </a:effectRef>
              <a:fontRef idx="minor">
                <a:schemeClr val="tx1"/>
              </a:fontRef>
            </p:style>
          </p:cxnSp>
        </p:grpSp>
        <p:grpSp>
          <p:nvGrpSpPr>
            <p:cNvPr id="16389" name="Skupina 28"/>
            <p:cNvGrpSpPr>
              <a:grpSpLocks/>
            </p:cNvGrpSpPr>
            <p:nvPr/>
          </p:nvGrpSpPr>
          <p:grpSpPr bwMode="auto">
            <a:xfrm>
              <a:off x="1835696" y="5356558"/>
              <a:ext cx="5432236" cy="0"/>
              <a:chOff x="1835696" y="5567391"/>
              <a:chExt cx="5432236" cy="0"/>
            </a:xfrm>
          </p:grpSpPr>
          <p:cxnSp>
            <p:nvCxnSpPr>
              <p:cNvPr id="25" name="Přímá spojnice se šipkou 24"/>
              <p:cNvCxnSpPr/>
              <p:nvPr/>
            </p:nvCxnSpPr>
            <p:spPr>
              <a:xfrm>
                <a:off x="1835696" y="5566660"/>
                <a:ext cx="5431906" cy="0"/>
              </a:xfrm>
              <a:prstGeom prst="straightConnector1">
                <a:avLst/>
              </a:prstGeom>
              <a:ln>
                <a:tailEnd type="arrow"/>
              </a:ln>
            </p:spPr>
            <p:style>
              <a:lnRef idx="3">
                <a:schemeClr val="accent4"/>
              </a:lnRef>
              <a:fillRef idx="0">
                <a:schemeClr val="accent4"/>
              </a:fillRef>
              <a:effectRef idx="2">
                <a:schemeClr val="accent4"/>
              </a:effectRef>
              <a:fontRef idx="minor">
                <a:schemeClr val="tx1"/>
              </a:fontRef>
            </p:style>
          </p:cxnSp>
          <p:cxnSp>
            <p:nvCxnSpPr>
              <p:cNvPr id="28" name="Přímá spojnice se šipkou 27"/>
              <p:cNvCxnSpPr/>
              <p:nvPr/>
            </p:nvCxnSpPr>
            <p:spPr>
              <a:xfrm>
                <a:off x="1835696" y="5566660"/>
                <a:ext cx="2520709" cy="0"/>
              </a:xfrm>
              <a:prstGeom prst="straightConnector1">
                <a:avLst/>
              </a:prstGeom>
              <a:ln>
                <a:tailEnd type="arrow"/>
              </a:ln>
            </p:spPr>
            <p:style>
              <a:lnRef idx="3">
                <a:schemeClr val="accent4"/>
              </a:lnRef>
              <a:fillRef idx="0">
                <a:schemeClr val="accent4"/>
              </a:fillRef>
              <a:effectRef idx="2">
                <a:schemeClr val="accent4"/>
              </a:effectRef>
              <a:fontRef idx="minor">
                <a:schemeClr val="tx1"/>
              </a:fontRef>
            </p:style>
          </p:cxnSp>
        </p:grpSp>
        <p:grpSp>
          <p:nvGrpSpPr>
            <p:cNvPr id="16390" name="Skupina 29"/>
            <p:cNvGrpSpPr>
              <a:grpSpLocks/>
            </p:cNvGrpSpPr>
            <p:nvPr/>
          </p:nvGrpSpPr>
          <p:grpSpPr bwMode="auto">
            <a:xfrm rot="541955">
              <a:off x="1873071" y="4945012"/>
              <a:ext cx="5432236" cy="0"/>
              <a:chOff x="1835696" y="5567391"/>
              <a:chExt cx="5432236" cy="0"/>
            </a:xfrm>
          </p:grpSpPr>
          <p:cxnSp>
            <p:nvCxnSpPr>
              <p:cNvPr id="31" name="Přímá spojnice se šipkou 30"/>
              <p:cNvCxnSpPr/>
              <p:nvPr/>
            </p:nvCxnSpPr>
            <p:spPr>
              <a:xfrm>
                <a:off x="1836341" y="5566871"/>
                <a:ext cx="5431906" cy="0"/>
              </a:xfrm>
              <a:prstGeom prst="straightConnector1">
                <a:avLst/>
              </a:prstGeom>
              <a:ln>
                <a:tailEnd type="arrow"/>
              </a:ln>
            </p:spPr>
            <p:style>
              <a:lnRef idx="3">
                <a:schemeClr val="accent4"/>
              </a:lnRef>
              <a:fillRef idx="0">
                <a:schemeClr val="accent4"/>
              </a:fillRef>
              <a:effectRef idx="2">
                <a:schemeClr val="accent4"/>
              </a:effectRef>
              <a:fontRef idx="minor">
                <a:schemeClr val="tx1"/>
              </a:fontRef>
            </p:style>
          </p:cxnSp>
          <p:cxnSp>
            <p:nvCxnSpPr>
              <p:cNvPr id="32" name="Přímá spojnice se šipkou 31"/>
              <p:cNvCxnSpPr/>
              <p:nvPr/>
            </p:nvCxnSpPr>
            <p:spPr>
              <a:xfrm>
                <a:off x="1835751" y="5566909"/>
                <a:ext cx="2520709" cy="0"/>
              </a:xfrm>
              <a:prstGeom prst="straightConnector1">
                <a:avLst/>
              </a:prstGeom>
              <a:ln>
                <a:tailEnd type="arrow"/>
              </a:ln>
            </p:spPr>
            <p:style>
              <a:lnRef idx="3">
                <a:schemeClr val="accent4"/>
              </a:lnRef>
              <a:fillRef idx="0">
                <a:schemeClr val="accent4"/>
              </a:fillRef>
              <a:effectRef idx="2">
                <a:schemeClr val="accent4"/>
              </a:effectRef>
              <a:fontRef idx="minor">
                <a:schemeClr val="tx1"/>
              </a:fontRef>
            </p:style>
          </p:cxnSp>
        </p:grpSp>
        <p:sp>
          <p:nvSpPr>
            <p:cNvPr id="33" name="Šipka nahoru 32"/>
            <p:cNvSpPr/>
            <p:nvPr/>
          </p:nvSpPr>
          <p:spPr>
            <a:xfrm>
              <a:off x="2196025" y="4606361"/>
              <a:ext cx="360328" cy="739938"/>
            </a:xfrm>
            <a:prstGeom prst="up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>
          <a:xfrm>
            <a:off x="336550" y="188913"/>
            <a:ext cx="8229600" cy="1066800"/>
          </a:xfrm>
        </p:spPr>
        <p:txBody>
          <a:bodyPr/>
          <a:lstStyle/>
          <a:p>
            <a:r>
              <a:rPr lang="cs-CZ" smtClean="0"/>
              <a:t>Zorný úhel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65125" y="1231900"/>
            <a:ext cx="8229600" cy="4324350"/>
          </a:xfrm>
        </p:spPr>
        <p:txBody>
          <a:bodyPr/>
          <a:lstStyle/>
          <a:p>
            <a:r>
              <a:rPr lang="cs-CZ" smtClean="0"/>
              <a:t>Při vzdalování předmětu od oka se zorný úhel zmenšuje </a:t>
            </a:r>
            <a:r>
              <a:rPr lang="el-GR" smtClean="0">
                <a:latin typeface="Trebuchet MS" pitchFamily="34" charset="0"/>
              </a:rPr>
              <a:t>α</a:t>
            </a:r>
            <a:r>
              <a:rPr lang="cs-CZ" baseline="-25000" smtClean="0">
                <a:latin typeface="Trebuchet MS" pitchFamily="34" charset="0"/>
              </a:rPr>
              <a:t>1</a:t>
            </a:r>
            <a:endParaRPr lang="cs-CZ" smtClean="0"/>
          </a:p>
          <a:p>
            <a:r>
              <a:rPr lang="cs-CZ" smtClean="0"/>
              <a:t>Při přibližování předmětu k oku se zorný úhel zvětšuje </a:t>
            </a:r>
            <a:r>
              <a:rPr lang="el-GR" smtClean="0">
                <a:latin typeface="Trebuchet MS" pitchFamily="34" charset="0"/>
              </a:rPr>
              <a:t>α</a:t>
            </a:r>
            <a:r>
              <a:rPr lang="cs-CZ" baseline="-25000" smtClean="0">
                <a:latin typeface="Trebuchet MS" pitchFamily="34" charset="0"/>
              </a:rPr>
              <a:t>2</a:t>
            </a:r>
            <a:endParaRPr lang="cs-CZ" smtClean="0"/>
          </a:p>
          <a:p>
            <a:endParaRPr lang="cs-CZ" smtClean="0"/>
          </a:p>
        </p:txBody>
      </p:sp>
      <p:sp>
        <p:nvSpPr>
          <p:cNvPr id="32" name="Oblouk 31"/>
          <p:cNvSpPr/>
          <p:nvPr/>
        </p:nvSpPr>
        <p:spPr>
          <a:xfrm rot="14124771">
            <a:off x="3733800" y="5324476"/>
            <a:ext cx="784225" cy="660400"/>
          </a:xfrm>
          <a:prstGeom prst="arc">
            <a:avLst/>
          </a:prstGeom>
          <a:ln>
            <a:headEnd type="triangle" w="med" len="med"/>
            <a:tailEnd type="triangle" w="med" len="med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34" name="Oblouk 33"/>
          <p:cNvSpPr/>
          <p:nvPr/>
        </p:nvSpPr>
        <p:spPr>
          <a:xfrm rot="14124771">
            <a:off x="5610225" y="5324476"/>
            <a:ext cx="784225" cy="660400"/>
          </a:xfrm>
          <a:prstGeom prst="arc">
            <a:avLst/>
          </a:prstGeom>
          <a:ln>
            <a:headEnd type="triangle" w="med" len="med"/>
            <a:tailEnd type="triangle" w="med" len="med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grpSp>
        <p:nvGrpSpPr>
          <p:cNvPr id="4" name="Skupina 3"/>
          <p:cNvGrpSpPr>
            <a:grpSpLocks/>
          </p:cNvGrpSpPr>
          <p:nvPr/>
        </p:nvGrpSpPr>
        <p:grpSpPr bwMode="auto">
          <a:xfrm>
            <a:off x="7085013" y="5591175"/>
            <a:ext cx="747712" cy="465138"/>
            <a:chOff x="7156807" y="5124399"/>
            <a:chExt cx="747322" cy="464842"/>
          </a:xfrm>
        </p:grpSpPr>
        <p:sp>
          <p:nvSpPr>
            <p:cNvPr id="5" name="Ovál 4"/>
            <p:cNvSpPr/>
            <p:nvPr/>
          </p:nvSpPr>
          <p:spPr>
            <a:xfrm>
              <a:off x="7236296" y="5157192"/>
              <a:ext cx="216024" cy="432048"/>
            </a:xfrm>
            <a:prstGeom prst="ellipse">
              <a:avLst/>
            </a:pr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6" name="Ovál 5"/>
            <p:cNvSpPr/>
            <p:nvPr/>
          </p:nvSpPr>
          <p:spPr>
            <a:xfrm>
              <a:off x="7279831" y="5266692"/>
              <a:ext cx="130924" cy="178532"/>
            </a:xfrm>
            <a:prstGeom prst="ellipse">
              <a:avLst/>
            </a:prstGeom>
            <a:ln/>
          </p:spPr>
          <p:style>
            <a:lnRef idx="1">
              <a:schemeClr val="dk1"/>
            </a:lnRef>
            <a:fillRef idx="3">
              <a:schemeClr val="dk1"/>
            </a:fillRef>
            <a:effectRef idx="2">
              <a:schemeClr val="dk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cxnSp>
          <p:nvCxnSpPr>
            <p:cNvPr id="7" name="Přímá spojnice 6"/>
            <p:cNvCxnSpPr/>
            <p:nvPr/>
          </p:nvCxnSpPr>
          <p:spPr>
            <a:xfrm>
              <a:off x="7223447" y="5124399"/>
              <a:ext cx="680682" cy="14913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sp>
          <p:nvSpPr>
            <p:cNvPr id="8" name="Volný tvar 7"/>
            <p:cNvSpPr/>
            <p:nvPr/>
          </p:nvSpPr>
          <p:spPr>
            <a:xfrm>
              <a:off x="7344034" y="5267183"/>
              <a:ext cx="560095" cy="322058"/>
            </a:xfrm>
            <a:custGeom>
              <a:avLst/>
              <a:gdLst>
                <a:gd name="connsiteX0" fmla="*/ 0 w 623454"/>
                <a:gd name="connsiteY0" fmla="*/ 304800 h 334609"/>
                <a:gd name="connsiteX1" fmla="*/ 263236 w 623454"/>
                <a:gd name="connsiteY1" fmla="*/ 318654 h 334609"/>
                <a:gd name="connsiteX2" fmla="*/ 498763 w 623454"/>
                <a:gd name="connsiteY2" fmla="*/ 110836 h 334609"/>
                <a:gd name="connsiteX3" fmla="*/ 623454 w 623454"/>
                <a:gd name="connsiteY3" fmla="*/ 0 h 334609"/>
                <a:gd name="connsiteX4" fmla="*/ 623454 w 623454"/>
                <a:gd name="connsiteY4" fmla="*/ 0 h 3346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23454" h="334609">
                  <a:moveTo>
                    <a:pt x="0" y="304800"/>
                  </a:moveTo>
                  <a:cubicBezTo>
                    <a:pt x="90054" y="327890"/>
                    <a:pt x="180109" y="350981"/>
                    <a:pt x="263236" y="318654"/>
                  </a:cubicBezTo>
                  <a:cubicBezTo>
                    <a:pt x="346363" y="286327"/>
                    <a:pt x="498763" y="110836"/>
                    <a:pt x="498763" y="110836"/>
                  </a:cubicBezTo>
                  <a:lnTo>
                    <a:pt x="623454" y="0"/>
                  </a:lnTo>
                  <a:lnTo>
                    <a:pt x="623454" y="0"/>
                  </a:lnTo>
                </a:path>
              </a:pathLst>
            </a:cu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cxnSp>
          <p:nvCxnSpPr>
            <p:cNvPr id="9" name="Přímá spojnice 8"/>
            <p:cNvCxnSpPr/>
            <p:nvPr/>
          </p:nvCxnSpPr>
          <p:spPr>
            <a:xfrm flipH="1">
              <a:off x="7156807" y="5157716"/>
              <a:ext cx="71400" cy="71392"/>
            </a:xfrm>
            <a:prstGeom prst="line">
              <a:avLst/>
            </a:prstGeom>
            <a:ln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10" name="Přímá spojnice 9"/>
            <p:cNvCxnSpPr/>
            <p:nvPr/>
          </p:nvCxnSpPr>
          <p:spPr>
            <a:xfrm flipH="1">
              <a:off x="7226621" y="5157716"/>
              <a:ext cx="71400" cy="71392"/>
            </a:xfrm>
            <a:prstGeom prst="line">
              <a:avLst/>
            </a:prstGeom>
            <a:ln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11" name="Přímá spojnice 10"/>
            <p:cNvCxnSpPr/>
            <p:nvPr/>
          </p:nvCxnSpPr>
          <p:spPr>
            <a:xfrm flipH="1">
              <a:off x="7309128" y="5157716"/>
              <a:ext cx="71400" cy="71392"/>
            </a:xfrm>
            <a:prstGeom prst="line">
              <a:avLst/>
            </a:prstGeom>
            <a:ln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 flipH="1">
              <a:off x="7391634" y="5187859"/>
              <a:ext cx="72987" cy="71393"/>
            </a:xfrm>
            <a:prstGeom prst="line">
              <a:avLst/>
            </a:prstGeom>
            <a:ln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 flipH="1">
              <a:off x="7461448" y="5213242"/>
              <a:ext cx="71400" cy="71393"/>
            </a:xfrm>
            <a:prstGeom prst="line">
              <a:avLst/>
            </a:prstGeom>
            <a:ln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14" name="Přímá spojnice 13"/>
            <p:cNvCxnSpPr/>
            <p:nvPr/>
          </p:nvCxnSpPr>
          <p:spPr>
            <a:xfrm flipH="1">
              <a:off x="7558235" y="5225934"/>
              <a:ext cx="71401" cy="72979"/>
            </a:xfrm>
            <a:prstGeom prst="line">
              <a:avLst/>
            </a:prstGeom>
            <a:ln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15" name="Přímá spojnice 14"/>
            <p:cNvCxnSpPr/>
            <p:nvPr/>
          </p:nvCxnSpPr>
          <p:spPr>
            <a:xfrm flipH="1">
              <a:off x="7655022" y="5259251"/>
              <a:ext cx="71400" cy="72979"/>
            </a:xfrm>
            <a:prstGeom prst="line">
              <a:avLst/>
            </a:prstGeom>
            <a:ln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16" name="Skupina 15"/>
          <p:cNvGrpSpPr>
            <a:grpSpLocks/>
          </p:cNvGrpSpPr>
          <p:nvPr/>
        </p:nvGrpSpPr>
        <p:grpSpPr bwMode="auto">
          <a:xfrm>
            <a:off x="1763713" y="5824538"/>
            <a:ext cx="5432425" cy="0"/>
            <a:chOff x="1835696" y="5567391"/>
            <a:chExt cx="5432236" cy="0"/>
          </a:xfrm>
        </p:grpSpPr>
        <p:cxnSp>
          <p:nvCxnSpPr>
            <p:cNvPr id="17" name="Přímá spojnice se šipkou 16"/>
            <p:cNvCxnSpPr/>
            <p:nvPr/>
          </p:nvCxnSpPr>
          <p:spPr>
            <a:xfrm>
              <a:off x="1835696" y="5567391"/>
              <a:ext cx="5432236" cy="0"/>
            </a:xfrm>
            <a:prstGeom prst="straightConnector1">
              <a:avLst/>
            </a:prstGeom>
            <a:ln>
              <a:tailEnd type="arrow"/>
            </a:ln>
          </p:spPr>
          <p:style>
            <a:lnRef idx="3">
              <a:schemeClr val="accent4"/>
            </a:lnRef>
            <a:fillRef idx="0">
              <a:schemeClr val="accent4"/>
            </a:fillRef>
            <a:effectRef idx="2">
              <a:schemeClr val="accent4"/>
            </a:effectRef>
            <a:fontRef idx="minor">
              <a:schemeClr val="tx1"/>
            </a:fontRef>
          </p:style>
        </p:cxnSp>
        <p:cxnSp>
          <p:nvCxnSpPr>
            <p:cNvPr id="18" name="Přímá spojnice se šipkou 17"/>
            <p:cNvCxnSpPr/>
            <p:nvPr/>
          </p:nvCxnSpPr>
          <p:spPr>
            <a:xfrm>
              <a:off x="1835696" y="5567391"/>
              <a:ext cx="2520862" cy="0"/>
            </a:xfrm>
            <a:prstGeom prst="straightConnector1">
              <a:avLst/>
            </a:prstGeom>
            <a:ln>
              <a:tailEnd type="arrow"/>
            </a:ln>
          </p:spPr>
          <p:style>
            <a:lnRef idx="3">
              <a:schemeClr val="accent4"/>
            </a:lnRef>
            <a:fillRef idx="0">
              <a:schemeClr val="accent4"/>
            </a:fillRef>
            <a:effectRef idx="2">
              <a:schemeClr val="accent4"/>
            </a:effectRef>
            <a:fontRef idx="minor">
              <a:schemeClr val="tx1"/>
            </a:fontRef>
          </p:style>
        </p:cxnSp>
      </p:grpSp>
      <p:grpSp>
        <p:nvGrpSpPr>
          <p:cNvPr id="19" name="Skupina 18"/>
          <p:cNvGrpSpPr>
            <a:grpSpLocks/>
          </p:cNvGrpSpPr>
          <p:nvPr/>
        </p:nvGrpSpPr>
        <p:grpSpPr bwMode="auto">
          <a:xfrm rot="541955">
            <a:off x="1801813" y="5411788"/>
            <a:ext cx="5430837" cy="0"/>
            <a:chOff x="1835696" y="5567391"/>
            <a:chExt cx="5432236" cy="0"/>
          </a:xfrm>
        </p:grpSpPr>
        <p:cxnSp>
          <p:nvCxnSpPr>
            <p:cNvPr id="20" name="Přímá spojnice se šipkou 19"/>
            <p:cNvCxnSpPr/>
            <p:nvPr/>
          </p:nvCxnSpPr>
          <p:spPr>
            <a:xfrm>
              <a:off x="1835696" y="5567391"/>
              <a:ext cx="5432236" cy="0"/>
            </a:xfrm>
            <a:prstGeom prst="straightConnector1">
              <a:avLst/>
            </a:prstGeom>
            <a:ln>
              <a:tailEnd type="arrow"/>
            </a:ln>
          </p:spPr>
          <p:style>
            <a:lnRef idx="3">
              <a:schemeClr val="accent4"/>
            </a:lnRef>
            <a:fillRef idx="0">
              <a:schemeClr val="accent4"/>
            </a:fillRef>
            <a:effectRef idx="2">
              <a:schemeClr val="accent4"/>
            </a:effectRef>
            <a:fontRef idx="minor">
              <a:schemeClr val="tx1"/>
            </a:fontRef>
          </p:style>
        </p:cxnSp>
        <p:cxnSp>
          <p:nvCxnSpPr>
            <p:cNvPr id="21" name="Přímá spojnice se šipkou 20"/>
            <p:cNvCxnSpPr/>
            <p:nvPr/>
          </p:nvCxnSpPr>
          <p:spPr>
            <a:xfrm>
              <a:off x="1835104" y="5567429"/>
              <a:ext cx="2520012" cy="0"/>
            </a:xfrm>
            <a:prstGeom prst="straightConnector1">
              <a:avLst/>
            </a:prstGeom>
            <a:ln>
              <a:tailEnd type="arrow"/>
            </a:ln>
          </p:spPr>
          <p:style>
            <a:lnRef idx="3">
              <a:schemeClr val="accent4"/>
            </a:lnRef>
            <a:fillRef idx="0">
              <a:schemeClr val="accent4"/>
            </a:fillRef>
            <a:effectRef idx="2">
              <a:schemeClr val="accent4"/>
            </a:effectRef>
            <a:fontRef idx="minor">
              <a:schemeClr val="tx1"/>
            </a:fontRef>
          </p:style>
        </p:cxnSp>
      </p:grpSp>
      <p:sp>
        <p:nvSpPr>
          <p:cNvPr id="22" name="Šipka nahoru 21"/>
          <p:cNvSpPr/>
          <p:nvPr/>
        </p:nvSpPr>
        <p:spPr>
          <a:xfrm>
            <a:off x="2124075" y="5073650"/>
            <a:ext cx="360363" cy="739775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25" name="Šipka nahoru 24"/>
          <p:cNvSpPr/>
          <p:nvPr/>
        </p:nvSpPr>
        <p:spPr>
          <a:xfrm>
            <a:off x="4859338" y="5076825"/>
            <a:ext cx="360362" cy="738188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grpSp>
        <p:nvGrpSpPr>
          <p:cNvPr id="28" name="Skupina 27"/>
          <p:cNvGrpSpPr>
            <a:grpSpLocks/>
          </p:cNvGrpSpPr>
          <p:nvPr/>
        </p:nvGrpSpPr>
        <p:grpSpPr bwMode="auto">
          <a:xfrm rot="680947">
            <a:off x="1941513" y="4686300"/>
            <a:ext cx="5432425" cy="228600"/>
            <a:chOff x="1833268" y="4212765"/>
            <a:chExt cx="5432236" cy="228583"/>
          </a:xfrm>
        </p:grpSpPr>
        <p:cxnSp>
          <p:nvCxnSpPr>
            <p:cNvPr id="26" name="Přímá spojnice se šipkou 25"/>
            <p:cNvCxnSpPr/>
            <p:nvPr/>
          </p:nvCxnSpPr>
          <p:spPr>
            <a:xfrm rot="541955">
              <a:off x="1831789" y="4440686"/>
              <a:ext cx="5432236" cy="0"/>
            </a:xfrm>
            <a:prstGeom prst="straightConnector1">
              <a:avLst/>
            </a:prstGeom>
            <a:ln>
              <a:tailEnd type="arrow"/>
            </a:ln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27" name="Přímá spojnice se šipkou 26"/>
            <p:cNvCxnSpPr/>
            <p:nvPr/>
          </p:nvCxnSpPr>
          <p:spPr>
            <a:xfrm rot="541955">
              <a:off x="1849316" y="4212856"/>
              <a:ext cx="2520862" cy="0"/>
            </a:xfrm>
            <a:prstGeom prst="straightConnector1">
              <a:avLst/>
            </a:prstGeom>
            <a:ln>
              <a:tailEnd type="arrow"/>
            </a:ln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</p:grpSp>
      <p:sp>
        <p:nvSpPr>
          <p:cNvPr id="33" name="TextovéPole 32"/>
          <p:cNvSpPr txBox="1">
            <a:spLocks noChangeArrowheads="1"/>
          </p:cNvSpPr>
          <p:nvPr/>
        </p:nvSpPr>
        <p:spPr bwMode="auto">
          <a:xfrm>
            <a:off x="3779838" y="5292725"/>
            <a:ext cx="846137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l-GR" sz="3200">
                <a:latin typeface="Trebuchet MS" pitchFamily="34" charset="0"/>
              </a:rPr>
              <a:t>α</a:t>
            </a:r>
            <a:r>
              <a:rPr lang="cs-CZ" sz="3200" baseline="-25000">
                <a:latin typeface="Trebuchet MS" pitchFamily="34" charset="0"/>
              </a:rPr>
              <a:t>1</a:t>
            </a:r>
            <a:endParaRPr lang="cs-CZ" sz="3200">
              <a:latin typeface="Georgia" pitchFamily="18" charset="0"/>
            </a:endParaRPr>
          </a:p>
        </p:txBody>
      </p:sp>
      <p:sp>
        <p:nvSpPr>
          <p:cNvPr id="35" name="TextovéPole 34"/>
          <p:cNvSpPr txBox="1">
            <a:spLocks noChangeArrowheads="1"/>
          </p:cNvSpPr>
          <p:nvPr/>
        </p:nvSpPr>
        <p:spPr bwMode="auto">
          <a:xfrm>
            <a:off x="5651500" y="5264150"/>
            <a:ext cx="846138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l-GR" sz="3200">
                <a:latin typeface="Trebuchet MS" pitchFamily="34" charset="0"/>
              </a:rPr>
              <a:t>α</a:t>
            </a:r>
            <a:r>
              <a:rPr lang="cs-CZ" sz="3200" baseline="-25000">
                <a:latin typeface="Trebuchet MS" pitchFamily="34" charset="0"/>
              </a:rPr>
              <a:t>2</a:t>
            </a:r>
            <a:endParaRPr lang="cs-CZ" sz="3200">
              <a:latin typeface="Georg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5" grpId="0" animBg="1"/>
      <p:bldP spid="33" grpId="0"/>
      <p:bldP spid="3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>
          <a:xfrm>
            <a:off x="173038" y="333375"/>
            <a:ext cx="8229600" cy="1066800"/>
          </a:xfrm>
        </p:spPr>
        <p:txBody>
          <a:bodyPr/>
          <a:lstStyle/>
          <a:p>
            <a:r>
              <a:rPr lang="cs-CZ" smtClean="0"/>
              <a:t>Zorný úhel</a:t>
            </a:r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>
          <a:xfrm>
            <a:off x="173038" y="1247775"/>
            <a:ext cx="8229600" cy="4325938"/>
          </a:xfrm>
        </p:spPr>
        <p:txBody>
          <a:bodyPr/>
          <a:lstStyle/>
          <a:p>
            <a:r>
              <a:rPr lang="cs-CZ" smtClean="0"/>
              <a:t>Různě vysoké předměty můžeme v různých vzdálenostech pozorovat pod stejným zorným úhlem.</a:t>
            </a:r>
          </a:p>
        </p:txBody>
      </p:sp>
      <p:grpSp>
        <p:nvGrpSpPr>
          <p:cNvPr id="4" name="Skupina 3"/>
          <p:cNvGrpSpPr>
            <a:grpSpLocks/>
          </p:cNvGrpSpPr>
          <p:nvPr/>
        </p:nvGrpSpPr>
        <p:grpSpPr bwMode="auto">
          <a:xfrm>
            <a:off x="1600200" y="3644900"/>
            <a:ext cx="6069013" cy="1911350"/>
            <a:chOff x="1763688" y="4144727"/>
            <a:chExt cx="6068433" cy="1911898"/>
          </a:xfrm>
        </p:grpSpPr>
        <p:grpSp>
          <p:nvGrpSpPr>
            <p:cNvPr id="19461" name="Skupina 4"/>
            <p:cNvGrpSpPr>
              <a:grpSpLocks/>
            </p:cNvGrpSpPr>
            <p:nvPr/>
          </p:nvGrpSpPr>
          <p:grpSpPr bwMode="auto">
            <a:xfrm>
              <a:off x="1763688" y="4144727"/>
              <a:ext cx="6068433" cy="1911898"/>
              <a:chOff x="1835696" y="3677343"/>
              <a:chExt cx="6068433" cy="1911898"/>
            </a:xfrm>
          </p:grpSpPr>
          <p:grpSp>
            <p:nvGrpSpPr>
              <p:cNvPr id="19467" name="Skupina 11"/>
              <p:cNvGrpSpPr>
                <a:grpSpLocks/>
              </p:cNvGrpSpPr>
              <p:nvPr/>
            </p:nvGrpSpPr>
            <p:grpSpPr bwMode="auto">
              <a:xfrm>
                <a:off x="7156807" y="5124399"/>
                <a:ext cx="747322" cy="464842"/>
                <a:chOff x="7156807" y="5124399"/>
                <a:chExt cx="747322" cy="464842"/>
              </a:xfrm>
            </p:grpSpPr>
            <p:sp>
              <p:nvSpPr>
                <p:cNvPr id="20" name="Ovál 19"/>
                <p:cNvSpPr/>
                <p:nvPr/>
              </p:nvSpPr>
              <p:spPr>
                <a:xfrm>
                  <a:off x="7236296" y="5157192"/>
                  <a:ext cx="216024" cy="432048"/>
                </a:xfrm>
                <a:prstGeom prst="ellipse">
                  <a:avLst/>
                </a:prstGeom>
              </p:spPr>
              <p:style>
                <a:lnRef idx="0">
                  <a:schemeClr val="accent6"/>
                </a:lnRef>
                <a:fillRef idx="3">
                  <a:schemeClr val="accent6"/>
                </a:fillRef>
                <a:effectRef idx="3">
                  <a:schemeClr val="accent6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 dirty="0"/>
                </a:p>
              </p:txBody>
            </p:sp>
            <p:sp>
              <p:nvSpPr>
                <p:cNvPr id="21" name="Ovál 20"/>
                <p:cNvSpPr/>
                <p:nvPr/>
              </p:nvSpPr>
              <p:spPr>
                <a:xfrm>
                  <a:off x="7279831" y="5266692"/>
                  <a:ext cx="130924" cy="178532"/>
                </a:xfrm>
                <a:prstGeom prst="ellipse">
                  <a:avLst/>
                </a:prstGeom>
                <a:ln/>
              </p:spPr>
              <p:style>
                <a:lnRef idx="1">
                  <a:schemeClr val="dk1"/>
                </a:lnRef>
                <a:fillRef idx="3">
                  <a:schemeClr val="dk1"/>
                </a:fillRef>
                <a:effectRef idx="2">
                  <a:schemeClr val="dk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 dirty="0"/>
                </a:p>
              </p:txBody>
            </p:sp>
            <p:cxnSp>
              <p:nvCxnSpPr>
                <p:cNvPr id="22" name="Přímá spojnice 21"/>
                <p:cNvCxnSpPr/>
                <p:nvPr/>
              </p:nvCxnSpPr>
              <p:spPr>
                <a:xfrm>
                  <a:off x="7223156" y="5123971"/>
                  <a:ext cx="680973" cy="149268"/>
                </a:xfrm>
                <a:prstGeom prst="line">
                  <a:avLst/>
                </a:pr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sp>
              <p:nvSpPr>
                <p:cNvPr id="23" name="Volný tvar 22"/>
                <p:cNvSpPr/>
                <p:nvPr/>
              </p:nvSpPr>
              <p:spPr>
                <a:xfrm>
                  <a:off x="7343794" y="5266887"/>
                  <a:ext cx="560335" cy="322354"/>
                </a:xfrm>
                <a:custGeom>
                  <a:avLst/>
                  <a:gdLst>
                    <a:gd name="connsiteX0" fmla="*/ 0 w 623454"/>
                    <a:gd name="connsiteY0" fmla="*/ 304800 h 334609"/>
                    <a:gd name="connsiteX1" fmla="*/ 263236 w 623454"/>
                    <a:gd name="connsiteY1" fmla="*/ 318654 h 334609"/>
                    <a:gd name="connsiteX2" fmla="*/ 498763 w 623454"/>
                    <a:gd name="connsiteY2" fmla="*/ 110836 h 334609"/>
                    <a:gd name="connsiteX3" fmla="*/ 623454 w 623454"/>
                    <a:gd name="connsiteY3" fmla="*/ 0 h 334609"/>
                    <a:gd name="connsiteX4" fmla="*/ 623454 w 623454"/>
                    <a:gd name="connsiteY4" fmla="*/ 0 h 33460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623454" h="334609">
                      <a:moveTo>
                        <a:pt x="0" y="304800"/>
                      </a:moveTo>
                      <a:cubicBezTo>
                        <a:pt x="90054" y="327890"/>
                        <a:pt x="180109" y="350981"/>
                        <a:pt x="263236" y="318654"/>
                      </a:cubicBezTo>
                      <a:cubicBezTo>
                        <a:pt x="346363" y="286327"/>
                        <a:pt x="498763" y="110836"/>
                        <a:pt x="498763" y="110836"/>
                      </a:cubicBezTo>
                      <a:lnTo>
                        <a:pt x="623454" y="0"/>
                      </a:lnTo>
                      <a:lnTo>
                        <a:pt x="623454" y="0"/>
                      </a:lnTo>
                    </a:path>
                  </a:pathLst>
                </a:custGeom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  <p:txBody>
                <a:bodyPr anchor="ctr"/>
                <a:lstStyle/>
                <a:p>
                  <a:pPr algn="ctr" fontAlgn="auto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cs-CZ" dirty="0"/>
                </a:p>
              </p:txBody>
            </p:sp>
            <p:cxnSp>
              <p:nvCxnSpPr>
                <p:cNvPr id="24" name="Přímá spojnice 23"/>
                <p:cNvCxnSpPr/>
                <p:nvPr/>
              </p:nvCxnSpPr>
              <p:spPr>
                <a:xfrm flipH="1">
                  <a:off x="7156487" y="5157317"/>
                  <a:ext cx="71431" cy="71458"/>
                </a:xfrm>
                <a:prstGeom prst="line">
                  <a:avLst/>
                </a:prstGeom>
                <a:ln/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25" name="Přímá spojnice 24"/>
                <p:cNvCxnSpPr/>
                <p:nvPr/>
              </p:nvCxnSpPr>
              <p:spPr>
                <a:xfrm flipH="1">
                  <a:off x="7226330" y="5157317"/>
                  <a:ext cx="71431" cy="71458"/>
                </a:xfrm>
                <a:prstGeom prst="line">
                  <a:avLst/>
                </a:prstGeom>
                <a:ln/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26" name="Přímá spojnice 25"/>
                <p:cNvCxnSpPr/>
                <p:nvPr/>
              </p:nvCxnSpPr>
              <p:spPr>
                <a:xfrm flipH="1">
                  <a:off x="7308873" y="5157317"/>
                  <a:ext cx="71431" cy="71458"/>
                </a:xfrm>
                <a:prstGeom prst="line">
                  <a:avLst/>
                </a:prstGeom>
                <a:ln/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27" name="Přímá spojnice 26"/>
                <p:cNvCxnSpPr/>
                <p:nvPr/>
              </p:nvCxnSpPr>
              <p:spPr>
                <a:xfrm flipH="1">
                  <a:off x="7391415" y="5187489"/>
                  <a:ext cx="73018" cy="71457"/>
                </a:xfrm>
                <a:prstGeom prst="line">
                  <a:avLst/>
                </a:prstGeom>
                <a:ln/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28" name="Přímá spojnice 27"/>
                <p:cNvCxnSpPr/>
                <p:nvPr/>
              </p:nvCxnSpPr>
              <p:spPr>
                <a:xfrm flipH="1">
                  <a:off x="7461258" y="5212896"/>
                  <a:ext cx="71431" cy="71457"/>
                </a:xfrm>
                <a:prstGeom prst="line">
                  <a:avLst/>
                </a:prstGeom>
                <a:ln/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29" name="Přímá spojnice 28"/>
                <p:cNvCxnSpPr/>
                <p:nvPr/>
              </p:nvCxnSpPr>
              <p:spPr>
                <a:xfrm flipH="1">
                  <a:off x="7558087" y="5225600"/>
                  <a:ext cx="71430" cy="73046"/>
                </a:xfrm>
                <a:prstGeom prst="line">
                  <a:avLst/>
                </a:prstGeom>
                <a:ln/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  <p:cxnSp>
              <p:nvCxnSpPr>
                <p:cNvPr id="30" name="Přímá spojnice 29"/>
                <p:cNvCxnSpPr/>
                <p:nvPr/>
              </p:nvCxnSpPr>
              <p:spPr>
                <a:xfrm flipH="1">
                  <a:off x="7654915" y="5258946"/>
                  <a:ext cx="71431" cy="73046"/>
                </a:xfrm>
                <a:prstGeom prst="line">
                  <a:avLst/>
                </a:prstGeom>
                <a:ln/>
              </p:spPr>
              <p:style>
                <a:lnRef idx="3">
                  <a:schemeClr val="dk1"/>
                </a:lnRef>
                <a:fillRef idx="0">
                  <a:schemeClr val="dk1"/>
                </a:fillRef>
                <a:effectRef idx="2">
                  <a:schemeClr val="dk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9468" name="Skupina 12"/>
              <p:cNvGrpSpPr>
                <a:grpSpLocks/>
              </p:cNvGrpSpPr>
              <p:nvPr/>
            </p:nvGrpSpPr>
            <p:grpSpPr bwMode="auto">
              <a:xfrm>
                <a:off x="1835696" y="5356558"/>
                <a:ext cx="5432236" cy="0"/>
                <a:chOff x="1835696" y="5567391"/>
                <a:chExt cx="5432236" cy="0"/>
              </a:xfrm>
            </p:grpSpPr>
            <p:cxnSp>
              <p:nvCxnSpPr>
                <p:cNvPr id="18" name="Přímá spojnice se šipkou 17"/>
                <p:cNvCxnSpPr/>
                <p:nvPr/>
              </p:nvCxnSpPr>
              <p:spPr>
                <a:xfrm>
                  <a:off x="1835696" y="5566645"/>
                  <a:ext cx="5431906" cy="0"/>
                </a:xfrm>
                <a:prstGeom prst="straightConnector1">
                  <a:avLst/>
                </a:prstGeom>
                <a:ln>
                  <a:tailEnd type="arrow"/>
                </a:ln>
              </p:spPr>
              <p:style>
                <a:lnRef idx="3">
                  <a:schemeClr val="accent4"/>
                </a:lnRef>
                <a:fillRef idx="0">
                  <a:schemeClr val="accent4"/>
                </a:fillRef>
                <a:effectRef idx="2">
                  <a:schemeClr val="accent4"/>
                </a:effectRef>
                <a:fontRef idx="minor">
                  <a:schemeClr val="tx1"/>
                </a:fontRef>
              </p:style>
            </p:cxnSp>
            <p:cxnSp>
              <p:nvCxnSpPr>
                <p:cNvPr id="19" name="Přímá spojnice se šipkou 18"/>
                <p:cNvCxnSpPr/>
                <p:nvPr/>
              </p:nvCxnSpPr>
              <p:spPr>
                <a:xfrm>
                  <a:off x="1835696" y="5566645"/>
                  <a:ext cx="2520709" cy="0"/>
                </a:xfrm>
                <a:prstGeom prst="straightConnector1">
                  <a:avLst/>
                </a:prstGeom>
                <a:ln>
                  <a:tailEnd type="arrow"/>
                </a:ln>
              </p:spPr>
              <p:style>
                <a:lnRef idx="3">
                  <a:schemeClr val="accent4"/>
                </a:lnRef>
                <a:fillRef idx="0">
                  <a:schemeClr val="accent4"/>
                </a:fillRef>
                <a:effectRef idx="2">
                  <a:schemeClr val="accent4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15" name="Šipka nahoru 14"/>
              <p:cNvSpPr/>
              <p:nvPr/>
            </p:nvSpPr>
            <p:spPr>
              <a:xfrm>
                <a:off x="2196025" y="3677343"/>
                <a:ext cx="666686" cy="1668941"/>
              </a:xfrm>
              <a:prstGeom prst="upArrow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fontAlgn="auto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 dirty="0"/>
              </a:p>
            </p:txBody>
          </p:sp>
        </p:grpSp>
        <p:sp>
          <p:nvSpPr>
            <p:cNvPr id="6" name="Šipka nahoru 5"/>
            <p:cNvSpPr/>
            <p:nvPr/>
          </p:nvSpPr>
          <p:spPr>
            <a:xfrm>
              <a:off x="4860605" y="5076857"/>
              <a:ext cx="358741" cy="738399"/>
            </a:xfrm>
            <a:prstGeom prst="up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grpSp>
          <p:nvGrpSpPr>
            <p:cNvPr id="19463" name="Skupina 6"/>
            <p:cNvGrpSpPr>
              <a:grpSpLocks/>
            </p:cNvGrpSpPr>
            <p:nvPr/>
          </p:nvGrpSpPr>
          <p:grpSpPr bwMode="auto">
            <a:xfrm rot="680947">
              <a:off x="1941375" y="4686235"/>
              <a:ext cx="5432236" cy="228583"/>
              <a:chOff x="1833268" y="4212765"/>
              <a:chExt cx="5432236" cy="228583"/>
            </a:xfrm>
          </p:grpSpPr>
          <p:cxnSp>
            <p:nvCxnSpPr>
              <p:cNvPr id="10" name="Přímá spojnice se šipkou 9"/>
              <p:cNvCxnSpPr/>
              <p:nvPr/>
            </p:nvCxnSpPr>
            <p:spPr>
              <a:xfrm rot="541955">
                <a:off x="1831892" y="4440767"/>
                <a:ext cx="5431906" cy="0"/>
              </a:xfrm>
              <a:prstGeom prst="straightConnector1">
                <a:avLst/>
              </a:prstGeom>
              <a:ln>
                <a:tailEnd type="arrow"/>
              </a:ln>
            </p:spPr>
            <p:style>
              <a:lnRef idx="3">
                <a:schemeClr val="accent3"/>
              </a:lnRef>
              <a:fillRef idx="0">
                <a:schemeClr val="accent3"/>
              </a:fillRef>
              <a:effectRef idx="2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1" name="Přímá spojnice se šipkou 10"/>
              <p:cNvCxnSpPr/>
              <p:nvPr/>
            </p:nvCxnSpPr>
            <p:spPr>
              <a:xfrm rot="541955">
                <a:off x="1849418" y="4212853"/>
                <a:ext cx="2520709" cy="0"/>
              </a:xfrm>
              <a:prstGeom prst="straightConnector1">
                <a:avLst/>
              </a:prstGeom>
              <a:ln>
                <a:tailEnd type="arrow"/>
              </a:ln>
            </p:spPr>
            <p:style>
              <a:lnRef idx="3">
                <a:schemeClr val="accent3"/>
              </a:lnRef>
              <a:fillRef idx="0">
                <a:schemeClr val="accent3"/>
              </a:fillRef>
              <a:effectRef idx="2">
                <a:schemeClr val="accent3"/>
              </a:effectRef>
              <a:fontRef idx="minor">
                <a:schemeClr val="tx1"/>
              </a:fontRef>
            </p:style>
          </p:cxnSp>
        </p:grpSp>
        <p:sp>
          <p:nvSpPr>
            <p:cNvPr id="19464" name="TextovéPole 7"/>
            <p:cNvSpPr txBox="1">
              <a:spLocks noChangeArrowheads="1"/>
            </p:cNvSpPr>
            <p:nvPr/>
          </p:nvSpPr>
          <p:spPr bwMode="auto">
            <a:xfrm>
              <a:off x="5526991" y="5299395"/>
              <a:ext cx="846021" cy="5847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l-GR" sz="3200">
                  <a:latin typeface="Trebuchet MS" pitchFamily="34" charset="0"/>
                </a:rPr>
                <a:t>α</a:t>
              </a:r>
              <a:endParaRPr lang="cs-CZ" sz="3200">
                <a:latin typeface="Georgia" pitchFamily="18" charset="0"/>
              </a:endParaRPr>
            </a:p>
          </p:txBody>
        </p:sp>
      </p:grpSp>
      <p:sp>
        <p:nvSpPr>
          <p:cNvPr id="31" name="Oblouk 30"/>
          <p:cNvSpPr/>
          <p:nvPr/>
        </p:nvSpPr>
        <p:spPr>
          <a:xfrm rot="14124771">
            <a:off x="5323681" y="4795045"/>
            <a:ext cx="784225" cy="658812"/>
          </a:xfrm>
          <a:prstGeom prst="arc">
            <a:avLst/>
          </a:prstGeom>
          <a:ln>
            <a:headEnd type="triangle" w="med" len="med"/>
            <a:tailEnd type="triangle" w="med" len="med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>
          <a:xfrm>
            <a:off x="250825" y="333375"/>
            <a:ext cx="8229600" cy="1066800"/>
          </a:xfrm>
        </p:spPr>
        <p:txBody>
          <a:bodyPr/>
          <a:lstStyle/>
          <a:p>
            <a:r>
              <a:rPr lang="cs-CZ" smtClean="0"/>
              <a:t>Lupa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1800" y="1266825"/>
            <a:ext cx="8229600" cy="432435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smtClean="0"/>
              <a:t>Spojka s ohniskovou vzdáleností menší </a:t>
            </a:r>
            <a:r>
              <a:rPr lang="cs-CZ" smtClean="0">
                <a:latin typeface="Arial" charset="0"/>
              </a:rPr>
              <a:t>                       </a:t>
            </a:r>
            <a:r>
              <a:rPr lang="cs-CZ" smtClean="0"/>
              <a:t>než 25</a:t>
            </a:r>
            <a:r>
              <a:rPr lang="cs-CZ" smtClean="0">
                <a:latin typeface="Arial" charset="0"/>
              </a:rPr>
              <a:t> </a:t>
            </a:r>
            <a:r>
              <a:rPr lang="cs-CZ" smtClean="0"/>
              <a:t>cm</a:t>
            </a:r>
          </a:p>
          <a:p>
            <a:pPr>
              <a:lnSpc>
                <a:spcPct val="90000"/>
              </a:lnSpc>
            </a:pPr>
            <a:r>
              <a:rPr lang="cs-CZ" smtClean="0"/>
              <a:t>Předmět je umístěný mezi lupou a ohniskem</a:t>
            </a:r>
          </a:p>
          <a:p>
            <a:pPr>
              <a:lnSpc>
                <a:spcPct val="90000"/>
              </a:lnSpc>
            </a:pPr>
            <a:r>
              <a:rPr lang="cs-CZ" smtClean="0"/>
              <a:t>Vlastnosti obrazu:</a:t>
            </a:r>
          </a:p>
          <a:p>
            <a:pPr marL="1160463" lvl="2" indent="-457200">
              <a:lnSpc>
                <a:spcPct val="90000"/>
              </a:lnSpc>
              <a:buFont typeface="Trebuchet MS" pitchFamily="34" charset="0"/>
              <a:buAutoNum type="arabicPeriod"/>
            </a:pPr>
            <a:r>
              <a:rPr lang="cs-CZ" smtClean="0"/>
              <a:t>Zdánlivý</a:t>
            </a:r>
          </a:p>
          <a:p>
            <a:pPr marL="1160463" lvl="2" indent="-457200">
              <a:lnSpc>
                <a:spcPct val="90000"/>
              </a:lnSpc>
              <a:buFont typeface="Trebuchet MS" pitchFamily="34" charset="0"/>
              <a:buAutoNum type="arabicPeriod"/>
            </a:pPr>
            <a:r>
              <a:rPr lang="cs-CZ" smtClean="0"/>
              <a:t>Přímý</a:t>
            </a:r>
          </a:p>
          <a:p>
            <a:pPr marL="1160463" lvl="2" indent="-457200">
              <a:lnSpc>
                <a:spcPct val="90000"/>
              </a:lnSpc>
              <a:buFont typeface="Trebuchet MS" pitchFamily="34" charset="0"/>
              <a:buAutoNum type="arabicPeriod"/>
            </a:pPr>
            <a:r>
              <a:rPr lang="cs-CZ" smtClean="0"/>
              <a:t>Větší než předmět</a:t>
            </a:r>
          </a:p>
          <a:p>
            <a:pPr>
              <a:lnSpc>
                <a:spcPct val="90000"/>
              </a:lnSpc>
            </a:pPr>
            <a:r>
              <a:rPr lang="cs-CZ" smtClean="0"/>
              <a:t>Využití:</a:t>
            </a:r>
          </a:p>
          <a:p>
            <a:pPr marL="1160463" lvl="2" indent="-457200">
              <a:lnSpc>
                <a:spcPct val="90000"/>
              </a:lnSpc>
              <a:buFont typeface="Trebuchet MS" pitchFamily="34" charset="0"/>
              <a:buAutoNum type="arabicPeriod"/>
            </a:pPr>
            <a:r>
              <a:rPr lang="cs-CZ" smtClean="0"/>
              <a:t>V laboratořích</a:t>
            </a:r>
          </a:p>
          <a:p>
            <a:pPr marL="1160463" lvl="2" indent="-457200">
              <a:lnSpc>
                <a:spcPct val="90000"/>
              </a:lnSpc>
              <a:buFont typeface="Trebuchet MS" pitchFamily="34" charset="0"/>
              <a:buAutoNum type="arabicPeriod"/>
            </a:pPr>
            <a:r>
              <a:rPr lang="cs-CZ" smtClean="0"/>
              <a:t>Na čtení malého písma</a:t>
            </a:r>
          </a:p>
          <a:p>
            <a:pPr>
              <a:lnSpc>
                <a:spcPct val="90000"/>
              </a:lnSpc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>
          <a:xfrm>
            <a:off x="250825" y="188913"/>
            <a:ext cx="8229600" cy="1069975"/>
          </a:xfrm>
        </p:spPr>
        <p:txBody>
          <a:bodyPr/>
          <a:lstStyle/>
          <a:p>
            <a:r>
              <a:rPr lang="cs-CZ" smtClean="0"/>
              <a:t>Lupa </a:t>
            </a:r>
          </a:p>
        </p:txBody>
      </p:sp>
      <p:cxnSp>
        <p:nvCxnSpPr>
          <p:cNvPr id="4" name="Přímá spojnice 3"/>
          <p:cNvCxnSpPr/>
          <p:nvPr/>
        </p:nvCxnSpPr>
        <p:spPr>
          <a:xfrm>
            <a:off x="1111250" y="3797300"/>
            <a:ext cx="6716713" cy="0"/>
          </a:xfrm>
          <a:prstGeom prst="line">
            <a:avLst/>
          </a:prstGeom>
          <a:ln>
            <a:prstDash val="dashDot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5164138" y="2097088"/>
            <a:ext cx="0" cy="3708400"/>
          </a:xfrm>
          <a:prstGeom prst="line">
            <a:avLst/>
          </a:prstGeom>
          <a:ln w="57150"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1508" name="Skupina 5"/>
          <p:cNvGrpSpPr>
            <a:grpSpLocks/>
          </p:cNvGrpSpPr>
          <p:nvPr/>
        </p:nvGrpSpPr>
        <p:grpSpPr bwMode="auto">
          <a:xfrm>
            <a:off x="7019925" y="3298825"/>
            <a:ext cx="1655763" cy="996950"/>
            <a:chOff x="7156807" y="5124399"/>
            <a:chExt cx="747322" cy="464842"/>
          </a:xfrm>
        </p:grpSpPr>
        <p:sp>
          <p:nvSpPr>
            <p:cNvPr id="19" name="Ovál 18"/>
            <p:cNvSpPr/>
            <p:nvPr/>
          </p:nvSpPr>
          <p:spPr>
            <a:xfrm>
              <a:off x="7236296" y="5157192"/>
              <a:ext cx="216024" cy="432048"/>
            </a:xfrm>
            <a:prstGeom prst="ellipse">
              <a:avLst/>
            </a:pr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0" name="Ovál 19"/>
            <p:cNvSpPr/>
            <p:nvPr/>
          </p:nvSpPr>
          <p:spPr>
            <a:xfrm>
              <a:off x="7279831" y="5266692"/>
              <a:ext cx="130924" cy="178532"/>
            </a:xfrm>
            <a:prstGeom prst="ellipse">
              <a:avLst/>
            </a:prstGeom>
            <a:ln/>
          </p:spPr>
          <p:style>
            <a:lnRef idx="1">
              <a:schemeClr val="dk1"/>
            </a:lnRef>
            <a:fillRef idx="3">
              <a:schemeClr val="dk1"/>
            </a:fillRef>
            <a:effectRef idx="2">
              <a:schemeClr val="dk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cxnSp>
          <p:nvCxnSpPr>
            <p:cNvPr id="21" name="Přímá spojnice 20"/>
            <p:cNvCxnSpPr/>
            <p:nvPr/>
          </p:nvCxnSpPr>
          <p:spPr>
            <a:xfrm>
              <a:off x="7223443" y="5124399"/>
              <a:ext cx="680686" cy="148779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sp>
          <p:nvSpPr>
            <p:cNvPr id="22" name="Volný tvar 21"/>
            <p:cNvSpPr/>
            <p:nvPr/>
          </p:nvSpPr>
          <p:spPr>
            <a:xfrm>
              <a:off x="7344533" y="5266516"/>
              <a:ext cx="559596" cy="322725"/>
            </a:xfrm>
            <a:custGeom>
              <a:avLst/>
              <a:gdLst>
                <a:gd name="connsiteX0" fmla="*/ 0 w 623454"/>
                <a:gd name="connsiteY0" fmla="*/ 304800 h 334609"/>
                <a:gd name="connsiteX1" fmla="*/ 263236 w 623454"/>
                <a:gd name="connsiteY1" fmla="*/ 318654 h 334609"/>
                <a:gd name="connsiteX2" fmla="*/ 498763 w 623454"/>
                <a:gd name="connsiteY2" fmla="*/ 110836 h 334609"/>
                <a:gd name="connsiteX3" fmla="*/ 623454 w 623454"/>
                <a:gd name="connsiteY3" fmla="*/ 0 h 334609"/>
                <a:gd name="connsiteX4" fmla="*/ 623454 w 623454"/>
                <a:gd name="connsiteY4" fmla="*/ 0 h 3346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23454" h="334609">
                  <a:moveTo>
                    <a:pt x="0" y="304800"/>
                  </a:moveTo>
                  <a:cubicBezTo>
                    <a:pt x="90054" y="327890"/>
                    <a:pt x="180109" y="350981"/>
                    <a:pt x="263236" y="318654"/>
                  </a:cubicBezTo>
                  <a:cubicBezTo>
                    <a:pt x="346363" y="286327"/>
                    <a:pt x="498763" y="110836"/>
                    <a:pt x="498763" y="110836"/>
                  </a:cubicBezTo>
                  <a:lnTo>
                    <a:pt x="623454" y="0"/>
                  </a:lnTo>
                  <a:lnTo>
                    <a:pt x="623454" y="0"/>
                  </a:lnTo>
                </a:path>
              </a:pathLst>
            </a:cu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cxnSp>
          <p:nvCxnSpPr>
            <p:cNvPr id="23" name="Přímá spojnice 22"/>
            <p:cNvCxnSpPr/>
            <p:nvPr/>
          </p:nvCxnSpPr>
          <p:spPr>
            <a:xfrm flipH="1">
              <a:off x="7156807" y="5156968"/>
              <a:ext cx="71651" cy="72539"/>
            </a:xfrm>
            <a:prstGeom prst="line">
              <a:avLst/>
            </a:prstGeom>
            <a:ln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24" name="Přímá spojnice 23"/>
            <p:cNvCxnSpPr/>
            <p:nvPr/>
          </p:nvCxnSpPr>
          <p:spPr>
            <a:xfrm flipH="1">
              <a:off x="7226309" y="5156968"/>
              <a:ext cx="70934" cy="72539"/>
            </a:xfrm>
            <a:prstGeom prst="line">
              <a:avLst/>
            </a:prstGeom>
            <a:ln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25" name="Přímá spojnice 24"/>
            <p:cNvCxnSpPr/>
            <p:nvPr/>
          </p:nvCxnSpPr>
          <p:spPr>
            <a:xfrm flipH="1">
              <a:off x="7309424" y="5156968"/>
              <a:ext cx="70934" cy="72539"/>
            </a:xfrm>
            <a:prstGeom prst="line">
              <a:avLst/>
            </a:prstGeom>
            <a:ln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26" name="Přímá spojnice 25"/>
            <p:cNvCxnSpPr/>
            <p:nvPr/>
          </p:nvCxnSpPr>
          <p:spPr>
            <a:xfrm flipH="1">
              <a:off x="7392540" y="5187316"/>
              <a:ext cx="71651" cy="72539"/>
            </a:xfrm>
            <a:prstGeom prst="line">
              <a:avLst/>
            </a:prstGeom>
            <a:ln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27" name="Přímá spojnice 26"/>
            <p:cNvCxnSpPr/>
            <p:nvPr/>
          </p:nvCxnSpPr>
          <p:spPr>
            <a:xfrm flipH="1">
              <a:off x="7461325" y="5212482"/>
              <a:ext cx="71651" cy="71799"/>
            </a:xfrm>
            <a:prstGeom prst="line">
              <a:avLst/>
            </a:prstGeom>
            <a:ln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28" name="Přímá spojnice 27"/>
            <p:cNvCxnSpPr/>
            <p:nvPr/>
          </p:nvCxnSpPr>
          <p:spPr>
            <a:xfrm flipH="1">
              <a:off x="7558770" y="5226546"/>
              <a:ext cx="71651" cy="71799"/>
            </a:xfrm>
            <a:prstGeom prst="line">
              <a:avLst/>
            </a:prstGeom>
            <a:ln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29" name="Přímá spojnice 28"/>
            <p:cNvCxnSpPr/>
            <p:nvPr/>
          </p:nvCxnSpPr>
          <p:spPr>
            <a:xfrm flipH="1">
              <a:off x="7655499" y="5259855"/>
              <a:ext cx="71651" cy="71799"/>
            </a:xfrm>
            <a:prstGeom prst="line">
              <a:avLst/>
            </a:prstGeom>
            <a:ln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cxnSp>
        <p:nvCxnSpPr>
          <p:cNvPr id="7" name="Přímá spojnice 6"/>
          <p:cNvCxnSpPr/>
          <p:nvPr/>
        </p:nvCxnSpPr>
        <p:spPr>
          <a:xfrm>
            <a:off x="2928938" y="3594100"/>
            <a:ext cx="0" cy="392113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8" name="Šipka nahoru 7"/>
          <p:cNvSpPr/>
          <p:nvPr/>
        </p:nvSpPr>
        <p:spPr>
          <a:xfrm>
            <a:off x="3727450" y="3024188"/>
            <a:ext cx="479425" cy="766762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cxnSp>
        <p:nvCxnSpPr>
          <p:cNvPr id="9" name="Přímá spojnice 8"/>
          <p:cNvCxnSpPr/>
          <p:nvPr/>
        </p:nvCxnSpPr>
        <p:spPr>
          <a:xfrm>
            <a:off x="7446963" y="3576638"/>
            <a:ext cx="0" cy="392112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>
            <a:stCxn id="8" idx="0"/>
          </p:cNvCxnSpPr>
          <p:nvPr/>
        </p:nvCxnSpPr>
        <p:spPr>
          <a:xfrm>
            <a:off x="3967163" y="3024188"/>
            <a:ext cx="1196975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>
            <a:endCxn id="20" idx="6"/>
          </p:cNvCxnSpPr>
          <p:nvPr/>
        </p:nvCxnSpPr>
        <p:spPr>
          <a:xfrm>
            <a:off x="5164138" y="3024188"/>
            <a:ext cx="2417762" cy="771525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>
            <a:stCxn id="8" idx="0"/>
          </p:cNvCxnSpPr>
          <p:nvPr/>
        </p:nvCxnSpPr>
        <p:spPr>
          <a:xfrm>
            <a:off x="3967163" y="3024188"/>
            <a:ext cx="3706812" cy="2471737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3" name="Přímá spojnice 12"/>
          <p:cNvCxnSpPr>
            <a:stCxn id="8" idx="0"/>
          </p:cNvCxnSpPr>
          <p:nvPr/>
        </p:nvCxnSpPr>
        <p:spPr>
          <a:xfrm flipH="1" flipV="1">
            <a:off x="2130425" y="1789113"/>
            <a:ext cx="1836738" cy="1235075"/>
          </a:xfrm>
          <a:prstGeom prst="line">
            <a:avLst/>
          </a:prstGeom>
          <a:ln w="28575"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H="1" flipV="1">
            <a:off x="2130425" y="2097088"/>
            <a:ext cx="3033713" cy="927100"/>
          </a:xfrm>
          <a:prstGeom prst="line">
            <a:avLst/>
          </a:prstGeom>
          <a:ln w="28575"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Šipka nahoru 14"/>
          <p:cNvSpPr/>
          <p:nvPr/>
        </p:nvSpPr>
        <p:spPr>
          <a:xfrm>
            <a:off x="2578100" y="2328863"/>
            <a:ext cx="638175" cy="1492250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1811338" y="2386013"/>
            <a:ext cx="2074862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Georgia" pitchFamily="18" charset="0"/>
              </a:rPr>
              <a:t>Y´</a:t>
            </a:r>
          </a:p>
        </p:txBody>
      </p:sp>
      <p:sp>
        <p:nvSpPr>
          <p:cNvPr id="21519" name="TextovéPole 16"/>
          <p:cNvSpPr txBox="1">
            <a:spLocks noChangeArrowheads="1"/>
          </p:cNvSpPr>
          <p:nvPr/>
        </p:nvSpPr>
        <p:spPr bwMode="auto">
          <a:xfrm>
            <a:off x="3168650" y="3005138"/>
            <a:ext cx="20748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Georgia" pitchFamily="18" charset="0"/>
              </a:rPr>
              <a:t>Y</a:t>
            </a:r>
          </a:p>
        </p:txBody>
      </p:sp>
      <p:sp>
        <p:nvSpPr>
          <p:cNvPr id="21520" name="TextovéPole 17"/>
          <p:cNvSpPr txBox="1">
            <a:spLocks noChangeArrowheads="1"/>
          </p:cNvSpPr>
          <p:nvPr/>
        </p:nvSpPr>
        <p:spPr bwMode="auto">
          <a:xfrm>
            <a:off x="2449513" y="3951288"/>
            <a:ext cx="2076450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Georgia" pitchFamily="18" charset="0"/>
              </a:rPr>
              <a:t>F</a:t>
            </a:r>
          </a:p>
        </p:txBody>
      </p:sp>
      <p:grpSp>
        <p:nvGrpSpPr>
          <p:cNvPr id="32" name="Skupina 31"/>
          <p:cNvGrpSpPr>
            <a:grpSpLocks/>
          </p:cNvGrpSpPr>
          <p:nvPr/>
        </p:nvGrpSpPr>
        <p:grpSpPr bwMode="auto">
          <a:xfrm>
            <a:off x="5795963" y="3195638"/>
            <a:ext cx="846137" cy="784225"/>
            <a:chOff x="3779912" y="5262714"/>
            <a:chExt cx="846021" cy="784607"/>
          </a:xfrm>
        </p:grpSpPr>
        <p:sp>
          <p:nvSpPr>
            <p:cNvPr id="30" name="Oblouk 29"/>
            <p:cNvSpPr/>
            <p:nvPr/>
          </p:nvSpPr>
          <p:spPr>
            <a:xfrm rot="14124771">
              <a:off x="3733636" y="5324863"/>
              <a:ext cx="784607" cy="660309"/>
            </a:xfrm>
            <a:prstGeom prst="arc">
              <a:avLst/>
            </a:prstGeom>
            <a:ln>
              <a:headEnd type="triangle" w="med" len="med"/>
              <a:tailEnd type="triangle" w="med" len="med"/>
            </a:ln>
          </p:spPr>
          <p:style>
            <a:lnRef idx="3">
              <a:schemeClr val="accent4"/>
            </a:lnRef>
            <a:fillRef idx="0">
              <a:schemeClr val="accent4"/>
            </a:fillRef>
            <a:effectRef idx="2">
              <a:schemeClr val="accent4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21523" name="TextovéPole 30"/>
            <p:cNvSpPr txBox="1">
              <a:spLocks noChangeArrowheads="1"/>
            </p:cNvSpPr>
            <p:nvPr/>
          </p:nvSpPr>
          <p:spPr bwMode="auto">
            <a:xfrm>
              <a:off x="3779912" y="5292497"/>
              <a:ext cx="846021" cy="5847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l-GR" sz="3200">
                  <a:latin typeface="Trebuchet MS" pitchFamily="34" charset="0"/>
                </a:rPr>
                <a:t>α</a:t>
              </a:r>
              <a:r>
                <a:rPr lang="cs-CZ" sz="3200" baseline="-25000">
                  <a:latin typeface="Trebuchet MS" pitchFamily="34" charset="0"/>
                </a:rPr>
                <a:t>1</a:t>
              </a:r>
              <a:endParaRPr lang="cs-CZ" sz="3200">
                <a:latin typeface="Georgia" pitchFamily="18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>
          <a:xfrm>
            <a:off x="395288" y="188913"/>
            <a:ext cx="8229600" cy="1066800"/>
          </a:xfrm>
        </p:spPr>
        <p:txBody>
          <a:bodyPr/>
          <a:lstStyle/>
          <a:p>
            <a:r>
              <a:rPr lang="cs-CZ" smtClean="0"/>
              <a:t>Mikroskop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1196975"/>
            <a:ext cx="8229600" cy="4324350"/>
          </a:xfrm>
        </p:spPr>
        <p:txBody>
          <a:bodyPr>
            <a:normAutofit/>
          </a:bodyPr>
          <a:lstStyle/>
          <a:p>
            <a:pPr marL="365760" indent="-256032" fontAlgn="auto"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r>
              <a:rPr lang="cs-CZ" dirty="0" smtClean="0"/>
              <a:t> Zařízení, které slouží pro zvětšení obrazu předmětu</a:t>
            </a:r>
          </a:p>
          <a:p>
            <a:pPr marL="365760" indent="-256032" fontAlgn="auto"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r>
              <a:rPr lang="cs-CZ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Objektiv</a:t>
            </a:r>
            <a:r>
              <a:rPr lang="cs-CZ" dirty="0" smtClean="0"/>
              <a:t> – spojka blíže zkoumanému předmětu</a:t>
            </a:r>
          </a:p>
          <a:p>
            <a:pPr marL="365760" indent="-256032" fontAlgn="auto"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r>
              <a:rPr lang="cs-CZ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Okulár</a:t>
            </a:r>
            <a:r>
              <a:rPr lang="cs-CZ" dirty="0" smtClean="0"/>
              <a:t> – spojka blíže oku</a:t>
            </a:r>
          </a:p>
          <a:p>
            <a:pPr marL="365760" indent="-256032" fontAlgn="auto"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r>
              <a:rPr lang="cs-CZ" dirty="0" smtClean="0"/>
              <a:t>Využití:</a:t>
            </a:r>
          </a:p>
          <a:p>
            <a:pPr marL="704088" lvl="2" indent="0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Laboratoře – biologie, lékařství, mineralogie</a:t>
            </a:r>
            <a:endParaRPr lang="cs-CZ" dirty="0"/>
          </a:p>
          <a:p>
            <a:pPr marL="603504" indent="-457200" fontAlgn="auto"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r>
              <a:rPr lang="cs-CZ" dirty="0" smtClean="0"/>
              <a:t>Běžné mikroskopy  až 1000 krát zvětšení</a:t>
            </a:r>
          </a:p>
          <a:p>
            <a:pPr marL="603504" indent="-457200" fontAlgn="auto"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r>
              <a:rPr lang="cs-CZ" dirty="0" smtClean="0"/>
              <a:t>Elektronové mikroskopy – přesnější než běžné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>
          <a:xfrm>
            <a:off x="323850" y="333375"/>
            <a:ext cx="8229600" cy="1068388"/>
          </a:xfrm>
        </p:spPr>
        <p:txBody>
          <a:bodyPr/>
          <a:lstStyle/>
          <a:p>
            <a:r>
              <a:rPr lang="cs-CZ" smtClean="0"/>
              <a:t>Mikroskop</a:t>
            </a:r>
          </a:p>
        </p:txBody>
      </p:sp>
      <p:cxnSp>
        <p:nvCxnSpPr>
          <p:cNvPr id="4" name="Přímá spojnice 3"/>
          <p:cNvCxnSpPr/>
          <p:nvPr/>
        </p:nvCxnSpPr>
        <p:spPr>
          <a:xfrm>
            <a:off x="1042988" y="3573463"/>
            <a:ext cx="6769100" cy="0"/>
          </a:xfrm>
          <a:prstGeom prst="line">
            <a:avLst/>
          </a:prstGeom>
          <a:ln w="28575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2309813" y="2727325"/>
            <a:ext cx="0" cy="1728788"/>
          </a:xfrm>
          <a:prstGeom prst="line">
            <a:avLst/>
          </a:prstGeom>
          <a:ln w="38100">
            <a:solidFill>
              <a:schemeClr val="tx1"/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Šipka nahoru 7"/>
          <p:cNvSpPr/>
          <p:nvPr/>
        </p:nvSpPr>
        <p:spPr>
          <a:xfrm>
            <a:off x="1009650" y="3146425"/>
            <a:ext cx="142875" cy="431800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cxnSp>
        <p:nvCxnSpPr>
          <p:cNvPr id="10" name="Přímá spojnice 9"/>
          <p:cNvCxnSpPr>
            <a:stCxn id="8" idx="0"/>
          </p:cNvCxnSpPr>
          <p:nvPr/>
        </p:nvCxnSpPr>
        <p:spPr>
          <a:xfrm>
            <a:off x="1081088" y="3146425"/>
            <a:ext cx="1228725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3217863" y="3467100"/>
            <a:ext cx="0" cy="22383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1411288" y="3468688"/>
            <a:ext cx="0" cy="223837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>
            <a:stCxn id="8" idx="0"/>
          </p:cNvCxnSpPr>
          <p:nvPr/>
        </p:nvCxnSpPr>
        <p:spPr>
          <a:xfrm>
            <a:off x="1081088" y="3146425"/>
            <a:ext cx="4859337" cy="157797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2311400" y="3146425"/>
            <a:ext cx="3629025" cy="1795463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Šipka dolů 28"/>
          <p:cNvSpPr/>
          <p:nvPr/>
        </p:nvSpPr>
        <p:spPr>
          <a:xfrm>
            <a:off x="4716463" y="3592513"/>
            <a:ext cx="142875" cy="76676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grpSp>
        <p:nvGrpSpPr>
          <p:cNvPr id="23563" name="Skupina 29"/>
          <p:cNvGrpSpPr>
            <a:grpSpLocks/>
          </p:cNvGrpSpPr>
          <p:nvPr/>
        </p:nvGrpSpPr>
        <p:grpSpPr bwMode="auto">
          <a:xfrm>
            <a:off x="8043863" y="3719513"/>
            <a:ext cx="852487" cy="571500"/>
            <a:chOff x="7156807" y="5124399"/>
            <a:chExt cx="747322" cy="464842"/>
          </a:xfrm>
        </p:grpSpPr>
        <p:sp>
          <p:nvSpPr>
            <p:cNvPr id="31" name="Ovál 30"/>
            <p:cNvSpPr/>
            <p:nvPr/>
          </p:nvSpPr>
          <p:spPr>
            <a:xfrm>
              <a:off x="7236296" y="5157192"/>
              <a:ext cx="216024" cy="432048"/>
            </a:xfrm>
            <a:prstGeom prst="ellipse">
              <a:avLst/>
            </a:pr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32" name="Ovál 31"/>
            <p:cNvSpPr/>
            <p:nvPr/>
          </p:nvSpPr>
          <p:spPr>
            <a:xfrm>
              <a:off x="7279831" y="5266692"/>
              <a:ext cx="130924" cy="178532"/>
            </a:xfrm>
            <a:prstGeom prst="ellipse">
              <a:avLst/>
            </a:prstGeom>
            <a:ln/>
          </p:spPr>
          <p:style>
            <a:lnRef idx="1">
              <a:schemeClr val="dk1"/>
            </a:lnRef>
            <a:fillRef idx="3">
              <a:schemeClr val="dk1"/>
            </a:fillRef>
            <a:effectRef idx="2">
              <a:schemeClr val="dk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cxnSp>
          <p:nvCxnSpPr>
            <p:cNvPr id="33" name="Přímá spojnice 32"/>
            <p:cNvCxnSpPr/>
            <p:nvPr/>
          </p:nvCxnSpPr>
          <p:spPr>
            <a:xfrm>
              <a:off x="7223607" y="5124399"/>
              <a:ext cx="680522" cy="148491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sp>
          <p:nvSpPr>
            <p:cNvPr id="34" name="Volný tvar 33"/>
            <p:cNvSpPr/>
            <p:nvPr/>
          </p:nvSpPr>
          <p:spPr>
            <a:xfrm>
              <a:off x="7344681" y="5266434"/>
              <a:ext cx="559448" cy="322807"/>
            </a:xfrm>
            <a:custGeom>
              <a:avLst/>
              <a:gdLst>
                <a:gd name="connsiteX0" fmla="*/ 0 w 623454"/>
                <a:gd name="connsiteY0" fmla="*/ 304800 h 334609"/>
                <a:gd name="connsiteX1" fmla="*/ 263236 w 623454"/>
                <a:gd name="connsiteY1" fmla="*/ 318654 h 334609"/>
                <a:gd name="connsiteX2" fmla="*/ 498763 w 623454"/>
                <a:gd name="connsiteY2" fmla="*/ 110836 h 334609"/>
                <a:gd name="connsiteX3" fmla="*/ 623454 w 623454"/>
                <a:gd name="connsiteY3" fmla="*/ 0 h 334609"/>
                <a:gd name="connsiteX4" fmla="*/ 623454 w 623454"/>
                <a:gd name="connsiteY4" fmla="*/ 0 h 3346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23454" h="334609">
                  <a:moveTo>
                    <a:pt x="0" y="304800"/>
                  </a:moveTo>
                  <a:cubicBezTo>
                    <a:pt x="90054" y="327890"/>
                    <a:pt x="180109" y="350981"/>
                    <a:pt x="263236" y="318654"/>
                  </a:cubicBezTo>
                  <a:cubicBezTo>
                    <a:pt x="346363" y="286327"/>
                    <a:pt x="498763" y="110836"/>
                    <a:pt x="498763" y="110836"/>
                  </a:cubicBezTo>
                  <a:lnTo>
                    <a:pt x="623454" y="0"/>
                  </a:lnTo>
                  <a:lnTo>
                    <a:pt x="623454" y="0"/>
                  </a:lnTo>
                </a:path>
              </a:pathLst>
            </a:cu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cxnSp>
          <p:nvCxnSpPr>
            <p:cNvPr id="35" name="Přímá spojnice 34"/>
            <p:cNvCxnSpPr/>
            <p:nvPr/>
          </p:nvCxnSpPr>
          <p:spPr>
            <a:xfrm flipH="1">
              <a:off x="7156807" y="5156679"/>
              <a:ext cx="70974" cy="72309"/>
            </a:xfrm>
            <a:prstGeom prst="line">
              <a:avLst/>
            </a:prstGeom>
            <a:ln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36" name="Přímá spojnice 35"/>
            <p:cNvCxnSpPr/>
            <p:nvPr/>
          </p:nvCxnSpPr>
          <p:spPr>
            <a:xfrm flipH="1">
              <a:off x="7226390" y="5156679"/>
              <a:ext cx="70974" cy="72309"/>
            </a:xfrm>
            <a:prstGeom prst="line">
              <a:avLst/>
            </a:prstGeom>
            <a:ln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37" name="Přímá spojnice 36"/>
            <p:cNvCxnSpPr/>
            <p:nvPr/>
          </p:nvCxnSpPr>
          <p:spPr>
            <a:xfrm flipH="1">
              <a:off x="7309890" y="5156679"/>
              <a:ext cx="70974" cy="72309"/>
            </a:xfrm>
            <a:prstGeom prst="line">
              <a:avLst/>
            </a:prstGeom>
            <a:ln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38" name="Přímá spojnice 37"/>
            <p:cNvCxnSpPr/>
            <p:nvPr/>
          </p:nvCxnSpPr>
          <p:spPr>
            <a:xfrm flipH="1">
              <a:off x="7391997" y="5187669"/>
              <a:ext cx="72366" cy="72309"/>
            </a:xfrm>
            <a:prstGeom prst="line">
              <a:avLst/>
            </a:prstGeom>
            <a:ln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39" name="Přímá spojnice 38"/>
            <p:cNvCxnSpPr/>
            <p:nvPr/>
          </p:nvCxnSpPr>
          <p:spPr>
            <a:xfrm flipH="1">
              <a:off x="7461581" y="5212202"/>
              <a:ext cx="70975" cy="72309"/>
            </a:xfrm>
            <a:prstGeom prst="line">
              <a:avLst/>
            </a:prstGeom>
            <a:ln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40" name="Přímá spojnice 39"/>
            <p:cNvCxnSpPr/>
            <p:nvPr/>
          </p:nvCxnSpPr>
          <p:spPr>
            <a:xfrm flipH="1">
              <a:off x="7558997" y="5226406"/>
              <a:ext cx="70975" cy="72309"/>
            </a:xfrm>
            <a:prstGeom prst="line">
              <a:avLst/>
            </a:prstGeom>
            <a:ln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41" name="Přímá spojnice 40"/>
            <p:cNvCxnSpPr/>
            <p:nvPr/>
          </p:nvCxnSpPr>
          <p:spPr>
            <a:xfrm flipH="1">
              <a:off x="7655022" y="5259978"/>
              <a:ext cx="72366" cy="72309"/>
            </a:xfrm>
            <a:prstGeom prst="line">
              <a:avLst/>
            </a:prstGeom>
            <a:ln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cxnSp>
        <p:nvCxnSpPr>
          <p:cNvPr id="43" name="Přímá spojnice 42"/>
          <p:cNvCxnSpPr/>
          <p:nvPr/>
        </p:nvCxnSpPr>
        <p:spPr>
          <a:xfrm>
            <a:off x="5940425" y="1647825"/>
            <a:ext cx="0" cy="3887788"/>
          </a:xfrm>
          <a:prstGeom prst="line">
            <a:avLst/>
          </a:prstGeom>
          <a:ln w="38100">
            <a:solidFill>
              <a:schemeClr val="tx1"/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se šipkou 46"/>
          <p:cNvCxnSpPr/>
          <p:nvPr/>
        </p:nvCxnSpPr>
        <p:spPr>
          <a:xfrm flipV="1">
            <a:off x="5940425" y="3841750"/>
            <a:ext cx="1941513" cy="882650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se šipkou 48"/>
          <p:cNvCxnSpPr/>
          <p:nvPr/>
        </p:nvCxnSpPr>
        <p:spPr>
          <a:xfrm flipV="1">
            <a:off x="5940425" y="4291013"/>
            <a:ext cx="2144713" cy="650875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70"/>
          <p:cNvCxnSpPr/>
          <p:nvPr/>
        </p:nvCxnSpPr>
        <p:spPr>
          <a:xfrm flipH="1">
            <a:off x="4125913" y="4724400"/>
            <a:ext cx="1814512" cy="811213"/>
          </a:xfrm>
          <a:prstGeom prst="line">
            <a:avLst/>
          </a:prstGeom>
          <a:ln w="28575"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nice 72"/>
          <p:cNvCxnSpPr/>
          <p:nvPr/>
        </p:nvCxnSpPr>
        <p:spPr>
          <a:xfrm flipH="1">
            <a:off x="3851275" y="4941888"/>
            <a:ext cx="2089150" cy="593725"/>
          </a:xfrm>
          <a:prstGeom prst="line">
            <a:avLst/>
          </a:prstGeom>
          <a:ln w="28575"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4" name="Šipka dolů 73"/>
          <p:cNvSpPr/>
          <p:nvPr/>
        </p:nvSpPr>
        <p:spPr>
          <a:xfrm>
            <a:off x="4543425" y="3573463"/>
            <a:ext cx="201613" cy="175101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cxnSp>
        <p:nvCxnSpPr>
          <p:cNvPr id="75" name="Přímá spojnice 74"/>
          <p:cNvCxnSpPr/>
          <p:nvPr/>
        </p:nvCxnSpPr>
        <p:spPr>
          <a:xfrm>
            <a:off x="4430713" y="3467100"/>
            <a:ext cx="0" cy="22383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nice 75"/>
          <p:cNvCxnSpPr/>
          <p:nvPr/>
        </p:nvCxnSpPr>
        <p:spPr>
          <a:xfrm>
            <a:off x="7483475" y="3467100"/>
            <a:ext cx="0" cy="22383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572" name="TextovéPole 76"/>
          <p:cNvSpPr txBox="1">
            <a:spLocks noChangeArrowheads="1"/>
          </p:cNvSpPr>
          <p:nvPr/>
        </p:nvSpPr>
        <p:spPr bwMode="auto">
          <a:xfrm>
            <a:off x="1152525" y="3759200"/>
            <a:ext cx="54292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Georgia" pitchFamily="18" charset="0"/>
              </a:rPr>
              <a:t>F</a:t>
            </a:r>
            <a:r>
              <a:rPr lang="cs-CZ" baseline="-25000">
                <a:latin typeface="Georgia" pitchFamily="18" charset="0"/>
              </a:rPr>
              <a:t>1</a:t>
            </a:r>
          </a:p>
          <a:p>
            <a:endParaRPr lang="cs-CZ">
              <a:latin typeface="Georgia" pitchFamily="18" charset="0"/>
            </a:endParaRPr>
          </a:p>
        </p:txBody>
      </p:sp>
      <p:sp>
        <p:nvSpPr>
          <p:cNvPr id="23573" name="TextovéPole 77"/>
          <p:cNvSpPr txBox="1">
            <a:spLocks noChangeArrowheads="1"/>
          </p:cNvSpPr>
          <p:nvPr/>
        </p:nvSpPr>
        <p:spPr bwMode="auto">
          <a:xfrm>
            <a:off x="2973388" y="3068638"/>
            <a:ext cx="54292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Georgia" pitchFamily="18" charset="0"/>
              </a:rPr>
              <a:t>F</a:t>
            </a:r>
            <a:r>
              <a:rPr lang="cs-CZ" baseline="-25000">
                <a:latin typeface="Georgia" pitchFamily="18" charset="0"/>
              </a:rPr>
              <a:t>1</a:t>
            </a:r>
            <a:r>
              <a:rPr lang="cs-CZ">
                <a:latin typeface="Georgia" pitchFamily="18" charset="0"/>
              </a:rPr>
              <a:t>´</a:t>
            </a:r>
            <a:endParaRPr lang="cs-CZ" baseline="-25000">
              <a:latin typeface="Georgia" pitchFamily="18" charset="0"/>
            </a:endParaRPr>
          </a:p>
          <a:p>
            <a:endParaRPr lang="cs-CZ">
              <a:latin typeface="Georgia" pitchFamily="18" charset="0"/>
            </a:endParaRPr>
          </a:p>
        </p:txBody>
      </p:sp>
      <p:sp>
        <p:nvSpPr>
          <p:cNvPr id="23574" name="TextovéPole 78"/>
          <p:cNvSpPr txBox="1">
            <a:spLocks noChangeArrowheads="1"/>
          </p:cNvSpPr>
          <p:nvPr/>
        </p:nvSpPr>
        <p:spPr bwMode="auto">
          <a:xfrm>
            <a:off x="4244975" y="3040063"/>
            <a:ext cx="54292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Georgia" pitchFamily="18" charset="0"/>
              </a:rPr>
              <a:t>F</a:t>
            </a:r>
            <a:r>
              <a:rPr lang="cs-CZ" baseline="-25000">
                <a:latin typeface="Georgia" pitchFamily="18" charset="0"/>
              </a:rPr>
              <a:t>2</a:t>
            </a:r>
          </a:p>
          <a:p>
            <a:endParaRPr lang="cs-CZ">
              <a:latin typeface="Georgia" pitchFamily="18" charset="0"/>
            </a:endParaRPr>
          </a:p>
        </p:txBody>
      </p:sp>
      <p:sp>
        <p:nvSpPr>
          <p:cNvPr id="23575" name="TextovéPole 79"/>
          <p:cNvSpPr txBox="1">
            <a:spLocks noChangeArrowheads="1"/>
          </p:cNvSpPr>
          <p:nvPr/>
        </p:nvSpPr>
        <p:spPr bwMode="auto">
          <a:xfrm>
            <a:off x="7212013" y="3068638"/>
            <a:ext cx="541337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Georgia" pitchFamily="18" charset="0"/>
              </a:rPr>
              <a:t>F</a:t>
            </a:r>
            <a:r>
              <a:rPr lang="cs-CZ" baseline="-25000">
                <a:latin typeface="Georgia" pitchFamily="18" charset="0"/>
              </a:rPr>
              <a:t>2</a:t>
            </a:r>
            <a:r>
              <a:rPr lang="cs-CZ">
                <a:latin typeface="Georgia" pitchFamily="18" charset="0"/>
              </a:rPr>
              <a:t>´</a:t>
            </a:r>
            <a:endParaRPr lang="cs-CZ" baseline="-25000">
              <a:latin typeface="Georgia" pitchFamily="18" charset="0"/>
            </a:endParaRPr>
          </a:p>
          <a:p>
            <a:endParaRPr lang="cs-CZ">
              <a:latin typeface="Georgia" pitchFamily="18" charset="0"/>
            </a:endParaRPr>
          </a:p>
        </p:txBody>
      </p:sp>
      <p:sp>
        <p:nvSpPr>
          <p:cNvPr id="23576" name="TextovéPole 80"/>
          <p:cNvSpPr txBox="1">
            <a:spLocks noChangeArrowheads="1"/>
          </p:cNvSpPr>
          <p:nvPr/>
        </p:nvSpPr>
        <p:spPr bwMode="auto">
          <a:xfrm>
            <a:off x="1695450" y="4724400"/>
            <a:ext cx="15224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Georgia" pitchFamily="18" charset="0"/>
              </a:rPr>
              <a:t>Objektiv</a:t>
            </a:r>
          </a:p>
        </p:txBody>
      </p:sp>
      <p:sp>
        <p:nvSpPr>
          <p:cNvPr id="23577" name="TextovéPole 81"/>
          <p:cNvSpPr txBox="1">
            <a:spLocks noChangeArrowheads="1"/>
          </p:cNvSpPr>
          <p:nvPr/>
        </p:nvSpPr>
        <p:spPr bwMode="auto">
          <a:xfrm>
            <a:off x="5426075" y="5732463"/>
            <a:ext cx="1522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Georgia" pitchFamily="18" charset="0"/>
              </a:rPr>
              <a:t>Okulár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2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2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animBg="1"/>
      <p:bldP spid="7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>
          <a:xfrm>
            <a:off x="395288" y="260350"/>
            <a:ext cx="8229600" cy="1066800"/>
          </a:xfrm>
        </p:spPr>
        <p:txBody>
          <a:bodyPr/>
          <a:lstStyle/>
          <a:p>
            <a:r>
              <a:rPr lang="cs-CZ" smtClean="0"/>
              <a:t>Dalekohled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4325937"/>
          </a:xfrm>
        </p:spPr>
        <p:txBody>
          <a:bodyPr>
            <a:normAutofit/>
          </a:bodyPr>
          <a:lstStyle/>
          <a:p>
            <a:pPr marL="365760" indent="-256032" fontAlgn="auto"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r>
              <a:rPr lang="cs-CZ" dirty="0" smtClean="0"/>
              <a:t>Slouží pro pozorování vzdálených předmětů </a:t>
            </a:r>
          </a:p>
          <a:p>
            <a:pPr marL="365760" indent="-256032" fontAlgn="auto"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r>
              <a:rPr lang="cs-CZ" dirty="0" smtClean="0"/>
              <a:t>Zvětšujeme zorný úhel </a:t>
            </a:r>
          </a:p>
          <a:p>
            <a:pPr marL="365760" indent="-256032" fontAlgn="auto"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r>
              <a:rPr lang="cs-CZ" dirty="0" smtClean="0"/>
              <a:t>Využití:</a:t>
            </a:r>
          </a:p>
          <a:p>
            <a:pPr marL="1161288" lvl="2" indent="-45720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/>
              <a:t>Astronomie</a:t>
            </a:r>
          </a:p>
          <a:p>
            <a:pPr marL="1161288" lvl="2" indent="-45720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/>
              <a:t>Armáda</a:t>
            </a:r>
          </a:p>
          <a:p>
            <a:pPr marL="1161288" lvl="2" indent="-45720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/>
              <a:t>Myslivost</a:t>
            </a:r>
          </a:p>
          <a:p>
            <a:pPr marL="603504" indent="-457200" fontAlgn="auto">
              <a:spcAft>
                <a:spcPts val="0"/>
              </a:spcAft>
              <a:buClr>
                <a:schemeClr val="accent3"/>
              </a:buClr>
              <a:buFont typeface="Georgia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2" name="Nadpis 1"/>
          <p:cNvSpPr>
            <a:spLocks noGrp="1"/>
          </p:cNvSpPr>
          <p:nvPr>
            <p:ph type="title"/>
          </p:nvPr>
        </p:nvSpPr>
        <p:spPr>
          <a:xfrm>
            <a:off x="211138" y="312738"/>
            <a:ext cx="8229600" cy="1069975"/>
          </a:xfrm>
        </p:spPr>
        <p:txBody>
          <a:bodyPr/>
          <a:lstStyle/>
          <a:p>
            <a:r>
              <a:rPr lang="cs-CZ" smtClean="0"/>
              <a:t>Keplerův dalekohled</a:t>
            </a:r>
          </a:p>
        </p:txBody>
      </p:sp>
      <p:cxnSp>
        <p:nvCxnSpPr>
          <p:cNvPr id="3" name="Přímá spojnice 2"/>
          <p:cNvCxnSpPr/>
          <p:nvPr/>
        </p:nvCxnSpPr>
        <p:spPr>
          <a:xfrm>
            <a:off x="1042988" y="3573463"/>
            <a:ext cx="6769100" cy="0"/>
          </a:xfrm>
          <a:prstGeom prst="line">
            <a:avLst/>
          </a:prstGeom>
          <a:ln w="28575"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Přímá spojnice 3"/>
          <p:cNvCxnSpPr/>
          <p:nvPr/>
        </p:nvCxnSpPr>
        <p:spPr>
          <a:xfrm>
            <a:off x="6875463" y="2727325"/>
            <a:ext cx="0" cy="1728788"/>
          </a:xfrm>
          <a:prstGeom prst="line">
            <a:avLst/>
          </a:prstGeom>
          <a:ln w="38100">
            <a:solidFill>
              <a:schemeClr val="tx1"/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Šipka nahoru 4"/>
          <p:cNvSpPr/>
          <p:nvPr/>
        </p:nvSpPr>
        <p:spPr>
          <a:xfrm>
            <a:off x="1009650" y="3146425"/>
            <a:ext cx="142875" cy="431800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cxnSp>
        <p:nvCxnSpPr>
          <p:cNvPr id="6" name="Přímá spojnice 5"/>
          <p:cNvCxnSpPr>
            <a:stCxn id="5" idx="0"/>
          </p:cNvCxnSpPr>
          <p:nvPr/>
        </p:nvCxnSpPr>
        <p:spPr>
          <a:xfrm>
            <a:off x="1081088" y="3146425"/>
            <a:ext cx="2378075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5824538" y="3467100"/>
            <a:ext cx="0" cy="22383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2354263" y="3443288"/>
            <a:ext cx="0" cy="223837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085850" y="3157538"/>
            <a:ext cx="5789613" cy="103822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3459163" y="3146425"/>
            <a:ext cx="3416300" cy="121920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Šipka dolů 10"/>
          <p:cNvSpPr/>
          <p:nvPr/>
        </p:nvSpPr>
        <p:spPr>
          <a:xfrm>
            <a:off x="5892800" y="3573463"/>
            <a:ext cx="163513" cy="441325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grpSp>
        <p:nvGrpSpPr>
          <p:cNvPr id="1042" name="Skupina 11"/>
          <p:cNvGrpSpPr>
            <a:grpSpLocks/>
          </p:cNvGrpSpPr>
          <p:nvPr/>
        </p:nvGrpSpPr>
        <p:grpSpPr bwMode="auto">
          <a:xfrm>
            <a:off x="8448675" y="2979738"/>
            <a:ext cx="854075" cy="571500"/>
            <a:chOff x="7156807" y="5124399"/>
            <a:chExt cx="747322" cy="464842"/>
          </a:xfrm>
        </p:grpSpPr>
        <p:sp>
          <p:nvSpPr>
            <p:cNvPr id="13" name="Ovál 12"/>
            <p:cNvSpPr/>
            <p:nvPr/>
          </p:nvSpPr>
          <p:spPr>
            <a:xfrm>
              <a:off x="7236296" y="5157192"/>
              <a:ext cx="216024" cy="432048"/>
            </a:xfrm>
            <a:prstGeom prst="ellipse">
              <a:avLst/>
            </a:pr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4" name="Ovál 13"/>
            <p:cNvSpPr/>
            <p:nvPr/>
          </p:nvSpPr>
          <p:spPr>
            <a:xfrm>
              <a:off x="7279831" y="5266692"/>
              <a:ext cx="130924" cy="178532"/>
            </a:xfrm>
            <a:prstGeom prst="ellipse">
              <a:avLst/>
            </a:prstGeom>
            <a:ln/>
          </p:spPr>
          <p:style>
            <a:lnRef idx="1">
              <a:schemeClr val="dk1"/>
            </a:lnRef>
            <a:fillRef idx="3">
              <a:schemeClr val="dk1"/>
            </a:fillRef>
            <a:effectRef idx="2">
              <a:schemeClr val="dk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cxnSp>
          <p:nvCxnSpPr>
            <p:cNvPr id="15" name="Přímá spojnice 14"/>
            <p:cNvCxnSpPr/>
            <p:nvPr/>
          </p:nvCxnSpPr>
          <p:spPr>
            <a:xfrm>
              <a:off x="7223483" y="5124399"/>
              <a:ext cx="680646" cy="148491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sp>
          <p:nvSpPr>
            <p:cNvPr id="16" name="Volný tvar 15"/>
            <p:cNvSpPr/>
            <p:nvPr/>
          </p:nvSpPr>
          <p:spPr>
            <a:xfrm>
              <a:off x="7344332" y="5266434"/>
              <a:ext cx="559797" cy="322807"/>
            </a:xfrm>
            <a:custGeom>
              <a:avLst/>
              <a:gdLst>
                <a:gd name="connsiteX0" fmla="*/ 0 w 623454"/>
                <a:gd name="connsiteY0" fmla="*/ 304800 h 334609"/>
                <a:gd name="connsiteX1" fmla="*/ 263236 w 623454"/>
                <a:gd name="connsiteY1" fmla="*/ 318654 h 334609"/>
                <a:gd name="connsiteX2" fmla="*/ 498763 w 623454"/>
                <a:gd name="connsiteY2" fmla="*/ 110836 h 334609"/>
                <a:gd name="connsiteX3" fmla="*/ 623454 w 623454"/>
                <a:gd name="connsiteY3" fmla="*/ 0 h 334609"/>
                <a:gd name="connsiteX4" fmla="*/ 623454 w 623454"/>
                <a:gd name="connsiteY4" fmla="*/ 0 h 33460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23454" h="334609">
                  <a:moveTo>
                    <a:pt x="0" y="304800"/>
                  </a:moveTo>
                  <a:cubicBezTo>
                    <a:pt x="90054" y="327890"/>
                    <a:pt x="180109" y="350981"/>
                    <a:pt x="263236" y="318654"/>
                  </a:cubicBezTo>
                  <a:cubicBezTo>
                    <a:pt x="346363" y="286327"/>
                    <a:pt x="498763" y="110836"/>
                    <a:pt x="498763" y="110836"/>
                  </a:cubicBezTo>
                  <a:lnTo>
                    <a:pt x="623454" y="0"/>
                  </a:lnTo>
                  <a:lnTo>
                    <a:pt x="623454" y="0"/>
                  </a:lnTo>
                </a:path>
              </a:pathLst>
            </a:cu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cxnSp>
          <p:nvCxnSpPr>
            <p:cNvPr id="17" name="Přímá spojnice 16"/>
            <p:cNvCxnSpPr/>
            <p:nvPr/>
          </p:nvCxnSpPr>
          <p:spPr>
            <a:xfrm flipH="1">
              <a:off x="7156807" y="5156679"/>
              <a:ext cx="70843" cy="72309"/>
            </a:xfrm>
            <a:prstGeom prst="line">
              <a:avLst/>
            </a:prstGeom>
            <a:ln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18" name="Přímá spojnice 17"/>
            <p:cNvCxnSpPr/>
            <p:nvPr/>
          </p:nvCxnSpPr>
          <p:spPr>
            <a:xfrm flipH="1">
              <a:off x="7226261" y="5156679"/>
              <a:ext cx="70843" cy="72309"/>
            </a:xfrm>
            <a:prstGeom prst="line">
              <a:avLst/>
            </a:prstGeom>
            <a:ln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19" name="Přímá spojnice 18"/>
            <p:cNvCxnSpPr/>
            <p:nvPr/>
          </p:nvCxnSpPr>
          <p:spPr>
            <a:xfrm flipH="1">
              <a:off x="7309605" y="5156679"/>
              <a:ext cx="70843" cy="72309"/>
            </a:xfrm>
            <a:prstGeom prst="line">
              <a:avLst/>
            </a:prstGeom>
            <a:ln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/>
            <p:nvPr/>
          </p:nvCxnSpPr>
          <p:spPr>
            <a:xfrm flipH="1">
              <a:off x="7392950" y="5187669"/>
              <a:ext cx="70843" cy="72309"/>
            </a:xfrm>
            <a:prstGeom prst="line">
              <a:avLst/>
            </a:prstGeom>
            <a:ln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21" name="Přímá spojnice 20"/>
            <p:cNvCxnSpPr/>
            <p:nvPr/>
          </p:nvCxnSpPr>
          <p:spPr>
            <a:xfrm flipH="1">
              <a:off x="7461015" y="5212202"/>
              <a:ext cx="72232" cy="72309"/>
            </a:xfrm>
            <a:prstGeom prst="line">
              <a:avLst/>
            </a:prstGeom>
            <a:ln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22" name="Přímá spojnice 21"/>
            <p:cNvCxnSpPr/>
            <p:nvPr/>
          </p:nvCxnSpPr>
          <p:spPr>
            <a:xfrm flipH="1">
              <a:off x="7558250" y="5226406"/>
              <a:ext cx="72232" cy="72309"/>
            </a:xfrm>
            <a:prstGeom prst="line">
              <a:avLst/>
            </a:prstGeom>
            <a:ln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23" name="Přímá spojnice 22"/>
            <p:cNvCxnSpPr/>
            <p:nvPr/>
          </p:nvCxnSpPr>
          <p:spPr>
            <a:xfrm flipH="1">
              <a:off x="7655485" y="5259978"/>
              <a:ext cx="72232" cy="72309"/>
            </a:xfrm>
            <a:prstGeom prst="line">
              <a:avLst/>
            </a:prstGeom>
            <a:ln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cxnSp>
        <p:nvCxnSpPr>
          <p:cNvPr id="24" name="Přímá spojnice 23"/>
          <p:cNvCxnSpPr/>
          <p:nvPr/>
        </p:nvCxnSpPr>
        <p:spPr>
          <a:xfrm>
            <a:off x="3459163" y="1647825"/>
            <a:ext cx="0" cy="3887788"/>
          </a:xfrm>
          <a:prstGeom prst="line">
            <a:avLst/>
          </a:prstGeom>
          <a:ln w="38100">
            <a:solidFill>
              <a:schemeClr val="tx1"/>
            </a:solidFill>
            <a:headEnd type="triangle" w="med" len="med"/>
            <a:tailEnd type="triangl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V="1">
            <a:off x="6875463" y="3176588"/>
            <a:ext cx="1649412" cy="1019175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 flipV="1">
            <a:off x="6886575" y="3573463"/>
            <a:ext cx="1724025" cy="792162"/>
          </a:xfrm>
          <a:prstGeom prst="straightConnector1">
            <a:avLst/>
          </a:prstGeom>
          <a:ln w="28575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H="1">
            <a:off x="4859338" y="4184650"/>
            <a:ext cx="2017712" cy="1116013"/>
          </a:xfrm>
          <a:prstGeom prst="line">
            <a:avLst/>
          </a:prstGeom>
          <a:ln w="28575"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 flipH="1">
            <a:off x="5003800" y="4371975"/>
            <a:ext cx="1873250" cy="814388"/>
          </a:xfrm>
          <a:prstGeom prst="line">
            <a:avLst/>
          </a:prstGeom>
          <a:ln w="28575">
            <a:solidFill>
              <a:schemeClr val="tx1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Šipka dolů 28"/>
          <p:cNvSpPr/>
          <p:nvPr/>
        </p:nvSpPr>
        <p:spPr>
          <a:xfrm>
            <a:off x="5148263" y="3573463"/>
            <a:ext cx="347662" cy="149383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cxnSp>
        <p:nvCxnSpPr>
          <p:cNvPr id="30" name="Přímá spojnice 29"/>
          <p:cNvCxnSpPr/>
          <p:nvPr/>
        </p:nvCxnSpPr>
        <p:spPr>
          <a:xfrm>
            <a:off x="4630738" y="3467100"/>
            <a:ext cx="0" cy="22383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7869238" y="3467100"/>
            <a:ext cx="0" cy="223838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51" name="TextovéPole 31"/>
          <p:cNvSpPr txBox="1">
            <a:spLocks noChangeArrowheads="1"/>
          </p:cNvSpPr>
          <p:nvPr/>
        </p:nvSpPr>
        <p:spPr bwMode="auto">
          <a:xfrm>
            <a:off x="2157413" y="3646488"/>
            <a:ext cx="54292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Georgia" pitchFamily="18" charset="0"/>
              </a:rPr>
              <a:t>F</a:t>
            </a:r>
            <a:r>
              <a:rPr lang="cs-CZ" baseline="-25000">
                <a:latin typeface="Georgia" pitchFamily="18" charset="0"/>
              </a:rPr>
              <a:t>1</a:t>
            </a:r>
          </a:p>
          <a:p>
            <a:endParaRPr lang="cs-CZ">
              <a:latin typeface="Georgia" pitchFamily="18" charset="0"/>
            </a:endParaRPr>
          </a:p>
        </p:txBody>
      </p:sp>
      <p:sp>
        <p:nvSpPr>
          <p:cNvPr id="1052" name="TextovéPole 32"/>
          <p:cNvSpPr txBox="1">
            <a:spLocks noChangeArrowheads="1"/>
          </p:cNvSpPr>
          <p:nvPr/>
        </p:nvSpPr>
        <p:spPr bwMode="auto">
          <a:xfrm>
            <a:off x="4427538" y="3067050"/>
            <a:ext cx="54292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Georgia" pitchFamily="18" charset="0"/>
              </a:rPr>
              <a:t>F</a:t>
            </a:r>
            <a:r>
              <a:rPr lang="cs-CZ" baseline="-25000">
                <a:latin typeface="Georgia" pitchFamily="18" charset="0"/>
              </a:rPr>
              <a:t>1</a:t>
            </a:r>
            <a:r>
              <a:rPr lang="cs-CZ">
                <a:latin typeface="Georgia" pitchFamily="18" charset="0"/>
              </a:rPr>
              <a:t>´</a:t>
            </a:r>
            <a:endParaRPr lang="cs-CZ" baseline="-25000">
              <a:latin typeface="Georgia" pitchFamily="18" charset="0"/>
            </a:endParaRPr>
          </a:p>
          <a:p>
            <a:endParaRPr lang="cs-CZ">
              <a:latin typeface="Georgia" pitchFamily="18" charset="0"/>
            </a:endParaRPr>
          </a:p>
        </p:txBody>
      </p:sp>
      <p:sp>
        <p:nvSpPr>
          <p:cNvPr id="1053" name="TextovéPole 33"/>
          <p:cNvSpPr txBox="1">
            <a:spLocks noChangeArrowheads="1"/>
          </p:cNvSpPr>
          <p:nvPr/>
        </p:nvSpPr>
        <p:spPr bwMode="auto">
          <a:xfrm>
            <a:off x="5597525" y="3101975"/>
            <a:ext cx="54133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Georgia" pitchFamily="18" charset="0"/>
              </a:rPr>
              <a:t>F</a:t>
            </a:r>
            <a:r>
              <a:rPr lang="cs-CZ" baseline="-25000">
                <a:latin typeface="Georgia" pitchFamily="18" charset="0"/>
              </a:rPr>
              <a:t>2</a:t>
            </a:r>
          </a:p>
          <a:p>
            <a:endParaRPr lang="cs-CZ">
              <a:latin typeface="Georgia" pitchFamily="18" charset="0"/>
            </a:endParaRPr>
          </a:p>
        </p:txBody>
      </p:sp>
      <p:sp>
        <p:nvSpPr>
          <p:cNvPr id="1054" name="TextovéPole 34"/>
          <p:cNvSpPr txBox="1">
            <a:spLocks noChangeArrowheads="1"/>
          </p:cNvSpPr>
          <p:nvPr/>
        </p:nvSpPr>
        <p:spPr bwMode="auto">
          <a:xfrm>
            <a:off x="7642225" y="3074988"/>
            <a:ext cx="541338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Georgia" pitchFamily="18" charset="0"/>
              </a:rPr>
              <a:t>F</a:t>
            </a:r>
            <a:r>
              <a:rPr lang="cs-CZ" baseline="-25000">
                <a:latin typeface="Georgia" pitchFamily="18" charset="0"/>
              </a:rPr>
              <a:t>2</a:t>
            </a:r>
            <a:r>
              <a:rPr lang="cs-CZ">
                <a:latin typeface="Georgia" pitchFamily="18" charset="0"/>
              </a:rPr>
              <a:t>´</a:t>
            </a:r>
            <a:endParaRPr lang="cs-CZ" baseline="-25000">
              <a:latin typeface="Georgia" pitchFamily="18" charset="0"/>
            </a:endParaRPr>
          </a:p>
          <a:p>
            <a:endParaRPr lang="cs-CZ">
              <a:latin typeface="Georgia" pitchFamily="18" charset="0"/>
            </a:endParaRPr>
          </a:p>
        </p:txBody>
      </p:sp>
      <p:sp>
        <p:nvSpPr>
          <p:cNvPr id="1055" name="TextovéPole 35"/>
          <p:cNvSpPr txBox="1">
            <a:spLocks noChangeArrowheads="1"/>
          </p:cNvSpPr>
          <p:nvPr/>
        </p:nvSpPr>
        <p:spPr bwMode="auto">
          <a:xfrm>
            <a:off x="2697163" y="5546725"/>
            <a:ext cx="15224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Georgia" pitchFamily="18" charset="0"/>
              </a:rPr>
              <a:t>Objektiv</a:t>
            </a:r>
          </a:p>
        </p:txBody>
      </p:sp>
      <p:sp>
        <p:nvSpPr>
          <p:cNvPr id="1056" name="TextovéPole 36"/>
          <p:cNvSpPr txBox="1">
            <a:spLocks noChangeArrowheads="1"/>
          </p:cNvSpPr>
          <p:nvPr/>
        </p:nvSpPr>
        <p:spPr bwMode="auto">
          <a:xfrm>
            <a:off x="6661150" y="4548188"/>
            <a:ext cx="1522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Georgia" pitchFamily="18" charset="0"/>
              </a:rPr>
              <a:t>Okulár</a:t>
            </a:r>
          </a:p>
        </p:txBody>
      </p:sp>
      <p:sp>
        <p:nvSpPr>
          <p:cNvPr id="56" name="TextovéPole 55"/>
          <p:cNvSpPr txBox="1">
            <a:spLocks noChangeArrowheads="1"/>
          </p:cNvSpPr>
          <p:nvPr/>
        </p:nvSpPr>
        <p:spPr bwMode="auto">
          <a:xfrm>
            <a:off x="3981450" y="1268413"/>
            <a:ext cx="50371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Georgia" pitchFamily="18" charset="0"/>
              </a:rPr>
              <a:t>Zvětšení u Keplerova dalekohledu</a:t>
            </a:r>
          </a:p>
        </p:txBody>
      </p:sp>
      <p:graphicFrame>
        <p:nvGraphicFramePr>
          <p:cNvPr id="57" name="Object 7"/>
          <p:cNvGraphicFramePr>
            <a:graphicFrameLocks noChangeAspect="1"/>
          </p:cNvGraphicFramePr>
          <p:nvPr/>
        </p:nvGraphicFramePr>
        <p:xfrm>
          <a:off x="5203825" y="1701800"/>
          <a:ext cx="1104900" cy="1016000"/>
        </p:xfrm>
        <a:graphic>
          <a:graphicData uri="http://schemas.openxmlformats.org/presentationml/2006/ole">
            <p:oleObj spid="_x0000_s1031" name="Rovnice" r:id="rId3" imgW="469800" imgH="43164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29" grpId="0" animBg="1"/>
      <p:bldP spid="5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96888" y="549275"/>
            <a:ext cx="8351837" cy="25844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  <a:cs typeface="+mn-cs"/>
              </a:rPr>
              <a:t>Zdroje: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>
                <a:latin typeface="+mn-lt"/>
                <a:cs typeface="+mn-cs"/>
              </a:rPr>
              <a:t>KOLÁŘOVÁ, Růžena, et al. </a:t>
            </a:r>
            <a:r>
              <a:rPr lang="cs-CZ" i="1" dirty="0">
                <a:latin typeface="+mn-lt"/>
                <a:cs typeface="+mn-cs"/>
              </a:rPr>
              <a:t>Fyzika : Pro 9. ročník základní školy</a:t>
            </a:r>
            <a:r>
              <a:rPr lang="cs-CZ" dirty="0">
                <a:latin typeface="+mn-lt"/>
                <a:cs typeface="+mn-cs"/>
              </a:rPr>
              <a:t>. 1. vydání. Praha : Prometheus, 2005. 232 s. Dostupné z WWW: &lt;http://www.prometheus-nakl.cz&gt;. ISBN 80-7196-193-0.</a:t>
            </a:r>
          </a:p>
          <a:p>
            <a:pPr marL="342900" indent="-342900" fontAlgn="auto">
              <a:spcBef>
                <a:spcPts val="0"/>
              </a:spcBef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>
                <a:latin typeface="+mn-lt"/>
                <a:cs typeface="+mn-cs"/>
              </a:rPr>
              <a:t>RAUNER, Karel; HAVEL, Václav; RANDA, Miroslav. </a:t>
            </a:r>
            <a:r>
              <a:rPr lang="cs-CZ" i="1" dirty="0">
                <a:latin typeface="+mn-lt"/>
                <a:cs typeface="+mn-cs"/>
              </a:rPr>
              <a:t>Fyzika9 : Učebnice pro základní školy a víceletá gymnázia</a:t>
            </a:r>
            <a:r>
              <a:rPr lang="cs-CZ" dirty="0">
                <a:latin typeface="+mn-lt"/>
                <a:cs typeface="+mn-cs"/>
              </a:rPr>
              <a:t>. 1. vydání. Plzeň : Fraus, 2007. 136 s. Dostupné z WWW: &lt;http://www.fraus.cz&gt;. ISBN 978-80-7238-617-8.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  <a:cs typeface="+mn-cs"/>
            </a:endParaRPr>
          </a:p>
        </p:txBody>
      </p:sp>
      <p:sp>
        <p:nvSpPr>
          <p:cNvPr id="28674" name="TextovéPole 2"/>
          <p:cNvSpPr txBox="1">
            <a:spLocks noChangeArrowheads="1"/>
          </p:cNvSpPr>
          <p:nvPr/>
        </p:nvSpPr>
        <p:spPr bwMode="auto">
          <a:xfrm>
            <a:off x="477838" y="3357563"/>
            <a:ext cx="8640762" cy="1476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Georgia" pitchFamily="18" charset="0"/>
            </a:endParaRPr>
          </a:p>
          <a:p>
            <a:endParaRPr lang="cs-CZ">
              <a:latin typeface="Georgia" pitchFamily="18" charset="0"/>
            </a:endParaRPr>
          </a:p>
          <a:p>
            <a:r>
              <a:rPr lang="cs-CZ">
                <a:latin typeface="Georgia" pitchFamily="18" charset="0"/>
              </a:rPr>
              <a:t>Software:</a:t>
            </a:r>
          </a:p>
          <a:p>
            <a:r>
              <a:rPr lang="cs-CZ">
                <a:latin typeface="Georgia" pitchFamily="18" charset="0"/>
              </a:rPr>
              <a:t>Microsoft Office Professional Plus 2010, verze 14.06106.5005</a:t>
            </a:r>
          </a:p>
          <a:p>
            <a:r>
              <a:rPr lang="cs-CZ">
                <a:latin typeface="Georgia" pitchFamily="18" charset="0"/>
              </a:rPr>
              <a:t>Držitel licence 2. základní škola, Rakovník, Husovo náměstí 3   </a:t>
            </a:r>
          </a:p>
        </p:txBody>
      </p:sp>
      <p:sp>
        <p:nvSpPr>
          <p:cNvPr id="28675" name="TextovéPole 3"/>
          <p:cNvSpPr txBox="1">
            <a:spLocks noChangeArrowheads="1"/>
          </p:cNvSpPr>
          <p:nvPr/>
        </p:nvSpPr>
        <p:spPr bwMode="auto">
          <a:xfrm>
            <a:off x="496888" y="2852738"/>
            <a:ext cx="5875337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Georgia" pitchFamily="18" charset="0"/>
              </a:rPr>
              <a:t>Ilustrace:</a:t>
            </a:r>
          </a:p>
          <a:p>
            <a:r>
              <a:rPr lang="cs-CZ">
                <a:latin typeface="Georgia" pitchFamily="18" charset="0"/>
              </a:rPr>
              <a:t>Dílo autora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85</TotalTime>
  <Words>334</Words>
  <Application>Microsoft Office PowerPoint</Application>
  <PresentationFormat>On-screen Show (4:3)</PresentationFormat>
  <Paragraphs>97</Paragraphs>
  <Slides>12</Slides>
  <Notes>2</Notes>
  <HiddenSlides>0</HiddenSlides>
  <MMClips>0</MMClips>
  <ScaleCrop>false</ScaleCrop>
  <HeadingPairs>
    <vt:vector size="8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4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23" baseType="lpstr">
      <vt:lpstr>Georgia</vt:lpstr>
      <vt:lpstr>Arial</vt:lpstr>
      <vt:lpstr>Trebuchet MS</vt:lpstr>
      <vt:lpstr>Wingdings 2</vt:lpstr>
      <vt:lpstr>Calibri</vt:lpstr>
      <vt:lpstr>Times New Roman</vt:lpstr>
      <vt:lpstr>Urbanistický</vt:lpstr>
      <vt:lpstr>Urbanistický</vt:lpstr>
      <vt:lpstr>Urbanistický</vt:lpstr>
      <vt:lpstr>Urbanistický</vt:lpstr>
      <vt:lpstr>Rovnice</vt:lpstr>
      <vt:lpstr>Snímek 1</vt:lpstr>
      <vt:lpstr>Anotace</vt:lpstr>
      <vt:lpstr>Zorný úhel</vt:lpstr>
      <vt:lpstr>Zorný úhel</vt:lpstr>
      <vt:lpstr>Zorný úhel</vt:lpstr>
      <vt:lpstr>Lupa</vt:lpstr>
      <vt:lpstr>Lupa </vt:lpstr>
      <vt:lpstr>Mikroskop </vt:lpstr>
      <vt:lpstr>Mikroskop</vt:lpstr>
      <vt:lpstr>Dalekohled</vt:lpstr>
      <vt:lpstr>Keplerův dalekohled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Zorný úhel</dc:title>
  <dc:creator>admin</dc:creator>
  <cp:lastModifiedBy>DUM</cp:lastModifiedBy>
  <cp:revision>13</cp:revision>
  <dcterms:created xsi:type="dcterms:W3CDTF">2013-02-18T18:17:50Z</dcterms:created>
  <dcterms:modified xsi:type="dcterms:W3CDTF">2013-05-15T17:36:06Z</dcterms:modified>
</cp:coreProperties>
</file>