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F16FB0-5072-4BB5-ACA5-871A41BE5C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21FA43-F76C-4623-B837-95C1DDBF2EE8}">
      <dgm:prSet phldrT="[Text]"/>
      <dgm:spPr/>
      <dgm:t>
        <a:bodyPr/>
        <a:lstStyle/>
        <a:p>
          <a:r>
            <a:rPr lang="cs-CZ" dirty="0" smtClean="0"/>
            <a:t>Radioaktivní záření</a:t>
          </a:r>
          <a:endParaRPr lang="cs-CZ" dirty="0"/>
        </a:p>
      </dgm:t>
    </dgm:pt>
    <dgm:pt modelId="{BBB24181-22CA-4A10-A36D-9D3F015310D5}" type="parTrans" cxnId="{3409A887-6026-4299-B24D-68E1DBACB43A}">
      <dgm:prSet/>
      <dgm:spPr/>
      <dgm:t>
        <a:bodyPr/>
        <a:lstStyle/>
        <a:p>
          <a:endParaRPr lang="cs-CZ"/>
        </a:p>
      </dgm:t>
    </dgm:pt>
    <dgm:pt modelId="{1BE15EDE-5975-48A5-A848-A4634E930339}" type="sibTrans" cxnId="{3409A887-6026-4299-B24D-68E1DBACB43A}">
      <dgm:prSet/>
      <dgm:spPr/>
      <dgm:t>
        <a:bodyPr/>
        <a:lstStyle/>
        <a:p>
          <a:endParaRPr lang="cs-CZ"/>
        </a:p>
      </dgm:t>
    </dgm:pt>
    <dgm:pt modelId="{628E64CD-D236-4281-A8A2-6D8AE435E917}">
      <dgm:prSet phldrT="[Text]"/>
      <dgm:spPr/>
      <dgm:t>
        <a:bodyPr/>
        <a:lstStyle/>
        <a:p>
          <a:r>
            <a:rPr lang="cs-CZ" dirty="0" smtClean="0"/>
            <a:t>Záření </a:t>
          </a:r>
          <a:r>
            <a:rPr lang="el-GR" dirty="0" smtClean="0"/>
            <a:t>α</a:t>
          </a:r>
          <a:endParaRPr lang="cs-CZ" dirty="0"/>
        </a:p>
      </dgm:t>
    </dgm:pt>
    <dgm:pt modelId="{EF7B4D7E-6D4D-45C7-93C0-CC6AEBB8168F}" type="parTrans" cxnId="{3EE66E1B-67AB-4EAD-BA17-9A77C4DD3B6C}">
      <dgm:prSet/>
      <dgm:spPr/>
      <dgm:t>
        <a:bodyPr/>
        <a:lstStyle/>
        <a:p>
          <a:endParaRPr lang="cs-CZ" dirty="0"/>
        </a:p>
      </dgm:t>
    </dgm:pt>
    <dgm:pt modelId="{D795A420-4B31-4EA8-90BE-F99A844A7F46}" type="sibTrans" cxnId="{3EE66E1B-67AB-4EAD-BA17-9A77C4DD3B6C}">
      <dgm:prSet/>
      <dgm:spPr/>
      <dgm:t>
        <a:bodyPr/>
        <a:lstStyle/>
        <a:p>
          <a:endParaRPr lang="cs-CZ"/>
        </a:p>
      </dgm:t>
    </dgm:pt>
    <dgm:pt modelId="{ADB66B71-6F36-4E78-ACAD-C1FA0D04A8EA}">
      <dgm:prSet phldrT="[Text]"/>
      <dgm:spPr/>
      <dgm:t>
        <a:bodyPr/>
        <a:lstStyle/>
        <a:p>
          <a:r>
            <a:rPr lang="cs-CZ" dirty="0" smtClean="0"/>
            <a:t>Záření </a:t>
          </a:r>
          <a:r>
            <a:rPr lang="el-GR" dirty="0" smtClean="0">
              <a:latin typeface="Times New Roman"/>
              <a:cs typeface="Times New Roman"/>
            </a:rPr>
            <a:t>β</a:t>
          </a:r>
          <a:r>
            <a:rPr lang="cs-CZ" dirty="0" smtClean="0"/>
            <a:t> </a:t>
          </a:r>
          <a:endParaRPr lang="cs-CZ" dirty="0"/>
        </a:p>
      </dgm:t>
    </dgm:pt>
    <dgm:pt modelId="{36F7A59C-882A-4294-A007-4A5DC473BBE1}" type="parTrans" cxnId="{91F00BC8-67E9-47F5-9186-44E80E56BEA6}">
      <dgm:prSet/>
      <dgm:spPr/>
      <dgm:t>
        <a:bodyPr/>
        <a:lstStyle/>
        <a:p>
          <a:endParaRPr lang="cs-CZ" dirty="0"/>
        </a:p>
      </dgm:t>
    </dgm:pt>
    <dgm:pt modelId="{D2B11F0F-06B1-4E21-8E52-96C7F7001472}" type="sibTrans" cxnId="{91F00BC8-67E9-47F5-9186-44E80E56BEA6}">
      <dgm:prSet/>
      <dgm:spPr/>
      <dgm:t>
        <a:bodyPr/>
        <a:lstStyle/>
        <a:p>
          <a:endParaRPr lang="cs-CZ"/>
        </a:p>
      </dgm:t>
    </dgm:pt>
    <dgm:pt modelId="{F37FFB1F-9D0F-41B9-9123-1F23BE8FDFDC}">
      <dgm:prSet phldrT="[Text]"/>
      <dgm:spPr/>
      <dgm:t>
        <a:bodyPr/>
        <a:lstStyle/>
        <a:p>
          <a:r>
            <a:rPr lang="cs-CZ" dirty="0" smtClean="0"/>
            <a:t>Zážení </a:t>
          </a:r>
          <a:r>
            <a:rPr lang="el-GR" dirty="0" smtClean="0">
              <a:latin typeface="Times New Roman"/>
              <a:cs typeface="Times New Roman"/>
            </a:rPr>
            <a:t>γ</a:t>
          </a:r>
          <a:endParaRPr lang="cs-CZ" dirty="0"/>
        </a:p>
      </dgm:t>
    </dgm:pt>
    <dgm:pt modelId="{BC6B7263-56C4-421F-BC04-CF03693DE0C9}" type="parTrans" cxnId="{CFE7623C-9462-43CE-9F69-0DD3B130522C}">
      <dgm:prSet/>
      <dgm:spPr/>
      <dgm:t>
        <a:bodyPr/>
        <a:lstStyle/>
        <a:p>
          <a:endParaRPr lang="cs-CZ" dirty="0"/>
        </a:p>
      </dgm:t>
    </dgm:pt>
    <dgm:pt modelId="{A2B5EB2A-A8C1-4023-B0F4-DBE5EAB66490}" type="sibTrans" cxnId="{CFE7623C-9462-43CE-9F69-0DD3B130522C}">
      <dgm:prSet/>
      <dgm:spPr/>
      <dgm:t>
        <a:bodyPr/>
        <a:lstStyle/>
        <a:p>
          <a:endParaRPr lang="cs-CZ"/>
        </a:p>
      </dgm:t>
    </dgm:pt>
    <dgm:pt modelId="{66ADEAB3-75ED-4717-8343-1AF7E5111EF0}">
      <dgm:prSet/>
      <dgm:spPr/>
      <dgm:t>
        <a:bodyPr/>
        <a:lstStyle/>
        <a:p>
          <a:r>
            <a:rPr lang="cs-CZ" dirty="0" smtClean="0"/>
            <a:t>Neutronové záření</a:t>
          </a:r>
          <a:endParaRPr lang="cs-CZ" dirty="0"/>
        </a:p>
      </dgm:t>
    </dgm:pt>
    <dgm:pt modelId="{DB022852-9F82-44E2-A480-5E328500BE78}" type="parTrans" cxnId="{B37AD50F-C436-4B46-A658-F824C2E6879E}">
      <dgm:prSet/>
      <dgm:spPr/>
      <dgm:t>
        <a:bodyPr/>
        <a:lstStyle/>
        <a:p>
          <a:endParaRPr lang="cs-CZ" dirty="0"/>
        </a:p>
      </dgm:t>
    </dgm:pt>
    <dgm:pt modelId="{F11DEAE4-3B93-4417-B569-EDDBB5379CDD}" type="sibTrans" cxnId="{B37AD50F-C436-4B46-A658-F824C2E6879E}">
      <dgm:prSet/>
      <dgm:spPr/>
      <dgm:t>
        <a:bodyPr/>
        <a:lstStyle/>
        <a:p>
          <a:endParaRPr lang="cs-CZ"/>
        </a:p>
      </dgm:t>
    </dgm:pt>
    <dgm:pt modelId="{C5812960-6918-460C-8638-2346484FC2D1}" type="pres">
      <dgm:prSet presAssocID="{59F16FB0-5072-4BB5-ACA5-871A41BE5C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CA38496-8649-4A7E-B74A-6D29A52B1BAA}" type="pres">
      <dgm:prSet presAssocID="{7E21FA43-F76C-4623-B837-95C1DDBF2EE8}" presName="hierRoot1" presStyleCnt="0"/>
      <dgm:spPr/>
    </dgm:pt>
    <dgm:pt modelId="{C796BF49-FA60-4A91-950B-5343EA085B8E}" type="pres">
      <dgm:prSet presAssocID="{7E21FA43-F76C-4623-B837-95C1DDBF2EE8}" presName="composite" presStyleCnt="0"/>
      <dgm:spPr/>
    </dgm:pt>
    <dgm:pt modelId="{2D769321-3AA4-4D02-A8E1-0E8FCCE369A5}" type="pres">
      <dgm:prSet presAssocID="{7E21FA43-F76C-4623-B837-95C1DDBF2EE8}" presName="background" presStyleLbl="node0" presStyleIdx="0" presStyleCnt="1"/>
      <dgm:spPr/>
    </dgm:pt>
    <dgm:pt modelId="{A05899E5-E853-4EBE-8E04-6E60811CA9CD}" type="pres">
      <dgm:prSet presAssocID="{7E21FA43-F76C-4623-B837-95C1DDBF2EE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F80C15-B2B7-445B-8C6A-41DA531F225C}" type="pres">
      <dgm:prSet presAssocID="{7E21FA43-F76C-4623-B837-95C1DDBF2EE8}" presName="hierChild2" presStyleCnt="0"/>
      <dgm:spPr/>
    </dgm:pt>
    <dgm:pt modelId="{FC455F89-DBE4-4B33-9753-7DF2AE725CB3}" type="pres">
      <dgm:prSet presAssocID="{EF7B4D7E-6D4D-45C7-93C0-CC6AEBB8168F}" presName="Name10" presStyleLbl="parChTrans1D2" presStyleIdx="0" presStyleCnt="4"/>
      <dgm:spPr/>
      <dgm:t>
        <a:bodyPr/>
        <a:lstStyle/>
        <a:p>
          <a:endParaRPr lang="cs-CZ"/>
        </a:p>
      </dgm:t>
    </dgm:pt>
    <dgm:pt modelId="{9D2DF3CB-D54A-4A71-9F4E-49B24599C491}" type="pres">
      <dgm:prSet presAssocID="{628E64CD-D236-4281-A8A2-6D8AE435E917}" presName="hierRoot2" presStyleCnt="0"/>
      <dgm:spPr/>
    </dgm:pt>
    <dgm:pt modelId="{4C7A5A8C-3B7C-4A92-AF3A-3BE0FB55CAD8}" type="pres">
      <dgm:prSet presAssocID="{628E64CD-D236-4281-A8A2-6D8AE435E917}" presName="composite2" presStyleCnt="0"/>
      <dgm:spPr/>
    </dgm:pt>
    <dgm:pt modelId="{01F2AE4A-8888-4EA5-B743-E2B27FB62C22}" type="pres">
      <dgm:prSet presAssocID="{628E64CD-D236-4281-A8A2-6D8AE435E917}" presName="background2" presStyleLbl="node2" presStyleIdx="0" presStyleCnt="4"/>
      <dgm:spPr/>
    </dgm:pt>
    <dgm:pt modelId="{826E4F4A-076D-43D8-BED6-2CC2A8B50397}" type="pres">
      <dgm:prSet presAssocID="{628E64CD-D236-4281-A8A2-6D8AE435E917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25920E-334C-4BE2-8AB7-A43D4337A967}" type="pres">
      <dgm:prSet presAssocID="{628E64CD-D236-4281-A8A2-6D8AE435E917}" presName="hierChild3" presStyleCnt="0"/>
      <dgm:spPr/>
    </dgm:pt>
    <dgm:pt modelId="{7AD0964C-5FE2-43FE-B516-DF595885F7C6}" type="pres">
      <dgm:prSet presAssocID="{36F7A59C-882A-4294-A007-4A5DC473BBE1}" presName="Name10" presStyleLbl="parChTrans1D2" presStyleIdx="1" presStyleCnt="4"/>
      <dgm:spPr/>
      <dgm:t>
        <a:bodyPr/>
        <a:lstStyle/>
        <a:p>
          <a:endParaRPr lang="cs-CZ"/>
        </a:p>
      </dgm:t>
    </dgm:pt>
    <dgm:pt modelId="{DC8F9AF5-0B61-4FAA-9D48-73E1069CD871}" type="pres">
      <dgm:prSet presAssocID="{ADB66B71-6F36-4E78-ACAD-C1FA0D04A8EA}" presName="hierRoot2" presStyleCnt="0"/>
      <dgm:spPr/>
    </dgm:pt>
    <dgm:pt modelId="{3860B9FB-B3CF-4514-BDF7-596DCDF2FB97}" type="pres">
      <dgm:prSet presAssocID="{ADB66B71-6F36-4E78-ACAD-C1FA0D04A8EA}" presName="composite2" presStyleCnt="0"/>
      <dgm:spPr/>
    </dgm:pt>
    <dgm:pt modelId="{2CF17666-EBB4-479B-AB85-B4EEF42A9E05}" type="pres">
      <dgm:prSet presAssocID="{ADB66B71-6F36-4E78-ACAD-C1FA0D04A8EA}" presName="background2" presStyleLbl="node2" presStyleIdx="1" presStyleCnt="4"/>
      <dgm:spPr/>
    </dgm:pt>
    <dgm:pt modelId="{859AD628-5B41-4557-A7FC-C13DEA30CB4B}" type="pres">
      <dgm:prSet presAssocID="{ADB66B71-6F36-4E78-ACAD-C1FA0D04A8EA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62798E-E971-4367-9E16-6242F0DFBD8A}" type="pres">
      <dgm:prSet presAssocID="{ADB66B71-6F36-4E78-ACAD-C1FA0D04A8EA}" presName="hierChild3" presStyleCnt="0"/>
      <dgm:spPr/>
    </dgm:pt>
    <dgm:pt modelId="{8E2A083D-D506-465D-9124-21E3675F2135}" type="pres">
      <dgm:prSet presAssocID="{BC6B7263-56C4-421F-BC04-CF03693DE0C9}" presName="Name10" presStyleLbl="parChTrans1D2" presStyleIdx="2" presStyleCnt="4"/>
      <dgm:spPr/>
      <dgm:t>
        <a:bodyPr/>
        <a:lstStyle/>
        <a:p>
          <a:endParaRPr lang="cs-CZ"/>
        </a:p>
      </dgm:t>
    </dgm:pt>
    <dgm:pt modelId="{20392AF7-05C7-41C2-8EB9-A281C59A3A65}" type="pres">
      <dgm:prSet presAssocID="{F37FFB1F-9D0F-41B9-9123-1F23BE8FDFDC}" presName="hierRoot2" presStyleCnt="0"/>
      <dgm:spPr/>
    </dgm:pt>
    <dgm:pt modelId="{E0BEBF10-70EA-4164-B2CE-24D13E530803}" type="pres">
      <dgm:prSet presAssocID="{F37FFB1F-9D0F-41B9-9123-1F23BE8FDFDC}" presName="composite2" presStyleCnt="0"/>
      <dgm:spPr/>
    </dgm:pt>
    <dgm:pt modelId="{D4C37F36-FBF8-48D2-B770-AA6F046794A2}" type="pres">
      <dgm:prSet presAssocID="{F37FFB1F-9D0F-41B9-9123-1F23BE8FDFDC}" presName="background2" presStyleLbl="node2" presStyleIdx="2" presStyleCnt="4"/>
      <dgm:spPr/>
    </dgm:pt>
    <dgm:pt modelId="{7F2A140F-ED4C-4758-AB78-44DBF03FAB17}" type="pres">
      <dgm:prSet presAssocID="{F37FFB1F-9D0F-41B9-9123-1F23BE8FDFDC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944A40-007E-494A-8DBF-8274D3835BE2}" type="pres">
      <dgm:prSet presAssocID="{F37FFB1F-9D0F-41B9-9123-1F23BE8FDFDC}" presName="hierChild3" presStyleCnt="0"/>
      <dgm:spPr/>
    </dgm:pt>
    <dgm:pt modelId="{8FCD6DFB-9DDB-4A8F-B212-9F0266F20BDA}" type="pres">
      <dgm:prSet presAssocID="{DB022852-9F82-44E2-A480-5E328500BE78}" presName="Name10" presStyleLbl="parChTrans1D2" presStyleIdx="3" presStyleCnt="4"/>
      <dgm:spPr/>
      <dgm:t>
        <a:bodyPr/>
        <a:lstStyle/>
        <a:p>
          <a:endParaRPr lang="cs-CZ"/>
        </a:p>
      </dgm:t>
    </dgm:pt>
    <dgm:pt modelId="{A443347C-3433-4465-AF76-94D42ABA0939}" type="pres">
      <dgm:prSet presAssocID="{66ADEAB3-75ED-4717-8343-1AF7E5111EF0}" presName="hierRoot2" presStyleCnt="0"/>
      <dgm:spPr/>
    </dgm:pt>
    <dgm:pt modelId="{B39ED9E5-4533-43E2-976F-1B345B78D741}" type="pres">
      <dgm:prSet presAssocID="{66ADEAB3-75ED-4717-8343-1AF7E5111EF0}" presName="composite2" presStyleCnt="0"/>
      <dgm:spPr/>
    </dgm:pt>
    <dgm:pt modelId="{F09F75F1-3723-47E9-973A-BC8F20D9FFC8}" type="pres">
      <dgm:prSet presAssocID="{66ADEAB3-75ED-4717-8343-1AF7E5111EF0}" presName="background2" presStyleLbl="node2" presStyleIdx="3" presStyleCnt="4"/>
      <dgm:spPr/>
    </dgm:pt>
    <dgm:pt modelId="{34D475C5-50B1-43D3-BCFB-33F73EEA2CAA}" type="pres">
      <dgm:prSet presAssocID="{66ADEAB3-75ED-4717-8343-1AF7E5111EF0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CB212E-2AFD-4222-ABB1-4618F643E6DD}" type="pres">
      <dgm:prSet presAssocID="{66ADEAB3-75ED-4717-8343-1AF7E5111EF0}" presName="hierChild3" presStyleCnt="0"/>
      <dgm:spPr/>
    </dgm:pt>
  </dgm:ptLst>
  <dgm:cxnLst>
    <dgm:cxn modelId="{CFE7623C-9462-43CE-9F69-0DD3B130522C}" srcId="{7E21FA43-F76C-4623-B837-95C1DDBF2EE8}" destId="{F37FFB1F-9D0F-41B9-9123-1F23BE8FDFDC}" srcOrd="2" destOrd="0" parTransId="{BC6B7263-56C4-421F-BC04-CF03693DE0C9}" sibTransId="{A2B5EB2A-A8C1-4023-B0F4-DBE5EAB66490}"/>
    <dgm:cxn modelId="{91F00BC8-67E9-47F5-9186-44E80E56BEA6}" srcId="{7E21FA43-F76C-4623-B837-95C1DDBF2EE8}" destId="{ADB66B71-6F36-4E78-ACAD-C1FA0D04A8EA}" srcOrd="1" destOrd="0" parTransId="{36F7A59C-882A-4294-A007-4A5DC473BBE1}" sibTransId="{D2B11F0F-06B1-4E21-8E52-96C7F7001472}"/>
    <dgm:cxn modelId="{6DDAB066-6C2C-45B2-923A-B1C767D7289A}" type="presOf" srcId="{628E64CD-D236-4281-A8A2-6D8AE435E917}" destId="{826E4F4A-076D-43D8-BED6-2CC2A8B50397}" srcOrd="0" destOrd="0" presId="urn:microsoft.com/office/officeart/2005/8/layout/hierarchy1"/>
    <dgm:cxn modelId="{A0D27DDB-4AC3-4113-B1D4-7990672F338C}" type="presOf" srcId="{66ADEAB3-75ED-4717-8343-1AF7E5111EF0}" destId="{34D475C5-50B1-43D3-BCFB-33F73EEA2CAA}" srcOrd="0" destOrd="0" presId="urn:microsoft.com/office/officeart/2005/8/layout/hierarchy1"/>
    <dgm:cxn modelId="{E43D6636-BC4E-433E-88D3-F00F18E95487}" type="presOf" srcId="{59F16FB0-5072-4BB5-ACA5-871A41BE5CDE}" destId="{C5812960-6918-460C-8638-2346484FC2D1}" srcOrd="0" destOrd="0" presId="urn:microsoft.com/office/officeart/2005/8/layout/hierarchy1"/>
    <dgm:cxn modelId="{3EE66E1B-67AB-4EAD-BA17-9A77C4DD3B6C}" srcId="{7E21FA43-F76C-4623-B837-95C1DDBF2EE8}" destId="{628E64CD-D236-4281-A8A2-6D8AE435E917}" srcOrd="0" destOrd="0" parTransId="{EF7B4D7E-6D4D-45C7-93C0-CC6AEBB8168F}" sibTransId="{D795A420-4B31-4EA8-90BE-F99A844A7F46}"/>
    <dgm:cxn modelId="{285EAFC3-76D5-40D3-A8F9-D554AC33DF75}" type="presOf" srcId="{DB022852-9F82-44E2-A480-5E328500BE78}" destId="{8FCD6DFB-9DDB-4A8F-B212-9F0266F20BDA}" srcOrd="0" destOrd="0" presId="urn:microsoft.com/office/officeart/2005/8/layout/hierarchy1"/>
    <dgm:cxn modelId="{3409A887-6026-4299-B24D-68E1DBACB43A}" srcId="{59F16FB0-5072-4BB5-ACA5-871A41BE5CDE}" destId="{7E21FA43-F76C-4623-B837-95C1DDBF2EE8}" srcOrd="0" destOrd="0" parTransId="{BBB24181-22CA-4A10-A36D-9D3F015310D5}" sibTransId="{1BE15EDE-5975-48A5-A848-A4634E930339}"/>
    <dgm:cxn modelId="{14198529-15E8-4265-8645-E066ADA78A4A}" type="presOf" srcId="{BC6B7263-56C4-421F-BC04-CF03693DE0C9}" destId="{8E2A083D-D506-465D-9124-21E3675F2135}" srcOrd="0" destOrd="0" presId="urn:microsoft.com/office/officeart/2005/8/layout/hierarchy1"/>
    <dgm:cxn modelId="{E8442F30-53EE-4767-AF73-3BD4ECF5CB20}" type="presOf" srcId="{7E21FA43-F76C-4623-B837-95C1DDBF2EE8}" destId="{A05899E5-E853-4EBE-8E04-6E60811CA9CD}" srcOrd="0" destOrd="0" presId="urn:microsoft.com/office/officeart/2005/8/layout/hierarchy1"/>
    <dgm:cxn modelId="{B37AD50F-C436-4B46-A658-F824C2E6879E}" srcId="{7E21FA43-F76C-4623-B837-95C1DDBF2EE8}" destId="{66ADEAB3-75ED-4717-8343-1AF7E5111EF0}" srcOrd="3" destOrd="0" parTransId="{DB022852-9F82-44E2-A480-5E328500BE78}" sibTransId="{F11DEAE4-3B93-4417-B569-EDDBB5379CDD}"/>
    <dgm:cxn modelId="{1C3531CD-00E8-413F-A12E-551A33773701}" type="presOf" srcId="{ADB66B71-6F36-4E78-ACAD-C1FA0D04A8EA}" destId="{859AD628-5B41-4557-A7FC-C13DEA30CB4B}" srcOrd="0" destOrd="0" presId="urn:microsoft.com/office/officeart/2005/8/layout/hierarchy1"/>
    <dgm:cxn modelId="{07CBFE27-A4D5-4371-AE81-4F94C1C53508}" type="presOf" srcId="{F37FFB1F-9D0F-41B9-9123-1F23BE8FDFDC}" destId="{7F2A140F-ED4C-4758-AB78-44DBF03FAB17}" srcOrd="0" destOrd="0" presId="urn:microsoft.com/office/officeart/2005/8/layout/hierarchy1"/>
    <dgm:cxn modelId="{E3B9BBA0-DFCC-4039-877B-DCBF5C389055}" type="presOf" srcId="{36F7A59C-882A-4294-A007-4A5DC473BBE1}" destId="{7AD0964C-5FE2-43FE-B516-DF595885F7C6}" srcOrd="0" destOrd="0" presId="urn:microsoft.com/office/officeart/2005/8/layout/hierarchy1"/>
    <dgm:cxn modelId="{7FC62630-BBBB-4E6C-9785-06DBB10CCD43}" type="presOf" srcId="{EF7B4D7E-6D4D-45C7-93C0-CC6AEBB8168F}" destId="{FC455F89-DBE4-4B33-9753-7DF2AE725CB3}" srcOrd="0" destOrd="0" presId="urn:microsoft.com/office/officeart/2005/8/layout/hierarchy1"/>
    <dgm:cxn modelId="{36E0E4F3-FC05-4A31-94C5-48DFB61E21A9}" type="presParOf" srcId="{C5812960-6918-460C-8638-2346484FC2D1}" destId="{FCA38496-8649-4A7E-B74A-6D29A52B1BAA}" srcOrd="0" destOrd="0" presId="urn:microsoft.com/office/officeart/2005/8/layout/hierarchy1"/>
    <dgm:cxn modelId="{E3FF8942-55B2-4DE8-B140-56B296696E93}" type="presParOf" srcId="{FCA38496-8649-4A7E-B74A-6D29A52B1BAA}" destId="{C796BF49-FA60-4A91-950B-5343EA085B8E}" srcOrd="0" destOrd="0" presId="urn:microsoft.com/office/officeart/2005/8/layout/hierarchy1"/>
    <dgm:cxn modelId="{90D697E3-1D10-4199-8515-9D4151B5823F}" type="presParOf" srcId="{C796BF49-FA60-4A91-950B-5343EA085B8E}" destId="{2D769321-3AA4-4D02-A8E1-0E8FCCE369A5}" srcOrd="0" destOrd="0" presId="urn:microsoft.com/office/officeart/2005/8/layout/hierarchy1"/>
    <dgm:cxn modelId="{D79921C7-C769-445C-B1ED-DE09405BF5CA}" type="presParOf" srcId="{C796BF49-FA60-4A91-950B-5343EA085B8E}" destId="{A05899E5-E853-4EBE-8E04-6E60811CA9CD}" srcOrd="1" destOrd="0" presId="urn:microsoft.com/office/officeart/2005/8/layout/hierarchy1"/>
    <dgm:cxn modelId="{C71168EF-33FC-43CE-A9A4-977ADA8F7227}" type="presParOf" srcId="{FCA38496-8649-4A7E-B74A-6D29A52B1BAA}" destId="{A7F80C15-B2B7-445B-8C6A-41DA531F225C}" srcOrd="1" destOrd="0" presId="urn:microsoft.com/office/officeart/2005/8/layout/hierarchy1"/>
    <dgm:cxn modelId="{0D21FF95-E068-4330-99DE-52E941D3B798}" type="presParOf" srcId="{A7F80C15-B2B7-445B-8C6A-41DA531F225C}" destId="{FC455F89-DBE4-4B33-9753-7DF2AE725CB3}" srcOrd="0" destOrd="0" presId="urn:microsoft.com/office/officeart/2005/8/layout/hierarchy1"/>
    <dgm:cxn modelId="{B0304F96-77E1-4719-9010-13D6173189DD}" type="presParOf" srcId="{A7F80C15-B2B7-445B-8C6A-41DA531F225C}" destId="{9D2DF3CB-D54A-4A71-9F4E-49B24599C491}" srcOrd="1" destOrd="0" presId="urn:microsoft.com/office/officeart/2005/8/layout/hierarchy1"/>
    <dgm:cxn modelId="{775D64F4-653A-4074-8384-15F43B0D5A46}" type="presParOf" srcId="{9D2DF3CB-D54A-4A71-9F4E-49B24599C491}" destId="{4C7A5A8C-3B7C-4A92-AF3A-3BE0FB55CAD8}" srcOrd="0" destOrd="0" presId="urn:microsoft.com/office/officeart/2005/8/layout/hierarchy1"/>
    <dgm:cxn modelId="{1291C4FE-5DAE-4BD5-BCE4-2BBEE9EA241E}" type="presParOf" srcId="{4C7A5A8C-3B7C-4A92-AF3A-3BE0FB55CAD8}" destId="{01F2AE4A-8888-4EA5-B743-E2B27FB62C22}" srcOrd="0" destOrd="0" presId="urn:microsoft.com/office/officeart/2005/8/layout/hierarchy1"/>
    <dgm:cxn modelId="{5AB912E0-ED7E-41BB-8A45-736C204F1351}" type="presParOf" srcId="{4C7A5A8C-3B7C-4A92-AF3A-3BE0FB55CAD8}" destId="{826E4F4A-076D-43D8-BED6-2CC2A8B50397}" srcOrd="1" destOrd="0" presId="urn:microsoft.com/office/officeart/2005/8/layout/hierarchy1"/>
    <dgm:cxn modelId="{B74928C6-F7E8-41F8-9B46-54B977DA63ED}" type="presParOf" srcId="{9D2DF3CB-D54A-4A71-9F4E-49B24599C491}" destId="{B425920E-334C-4BE2-8AB7-A43D4337A967}" srcOrd="1" destOrd="0" presId="urn:microsoft.com/office/officeart/2005/8/layout/hierarchy1"/>
    <dgm:cxn modelId="{E46C1C0E-0A21-44F4-AAAD-C6FFF26CD859}" type="presParOf" srcId="{A7F80C15-B2B7-445B-8C6A-41DA531F225C}" destId="{7AD0964C-5FE2-43FE-B516-DF595885F7C6}" srcOrd="2" destOrd="0" presId="urn:microsoft.com/office/officeart/2005/8/layout/hierarchy1"/>
    <dgm:cxn modelId="{BFFCDFC2-3A3C-4973-8C29-45CAE4C685AF}" type="presParOf" srcId="{A7F80C15-B2B7-445B-8C6A-41DA531F225C}" destId="{DC8F9AF5-0B61-4FAA-9D48-73E1069CD871}" srcOrd="3" destOrd="0" presId="urn:microsoft.com/office/officeart/2005/8/layout/hierarchy1"/>
    <dgm:cxn modelId="{11CF0792-584A-4FCB-AEF3-6BEB9E08E741}" type="presParOf" srcId="{DC8F9AF5-0B61-4FAA-9D48-73E1069CD871}" destId="{3860B9FB-B3CF-4514-BDF7-596DCDF2FB97}" srcOrd="0" destOrd="0" presId="urn:microsoft.com/office/officeart/2005/8/layout/hierarchy1"/>
    <dgm:cxn modelId="{427A30D5-1EA2-4090-92EA-5D11476F056E}" type="presParOf" srcId="{3860B9FB-B3CF-4514-BDF7-596DCDF2FB97}" destId="{2CF17666-EBB4-479B-AB85-B4EEF42A9E05}" srcOrd="0" destOrd="0" presId="urn:microsoft.com/office/officeart/2005/8/layout/hierarchy1"/>
    <dgm:cxn modelId="{72301FB1-B8B7-472D-ACFA-280CFEFDD5C9}" type="presParOf" srcId="{3860B9FB-B3CF-4514-BDF7-596DCDF2FB97}" destId="{859AD628-5B41-4557-A7FC-C13DEA30CB4B}" srcOrd="1" destOrd="0" presId="urn:microsoft.com/office/officeart/2005/8/layout/hierarchy1"/>
    <dgm:cxn modelId="{0FBF18FE-0DC4-4197-A61E-51982F249B9C}" type="presParOf" srcId="{DC8F9AF5-0B61-4FAA-9D48-73E1069CD871}" destId="{1B62798E-E971-4367-9E16-6242F0DFBD8A}" srcOrd="1" destOrd="0" presId="urn:microsoft.com/office/officeart/2005/8/layout/hierarchy1"/>
    <dgm:cxn modelId="{14A071E2-E0D5-4ACB-892B-520D2667271F}" type="presParOf" srcId="{A7F80C15-B2B7-445B-8C6A-41DA531F225C}" destId="{8E2A083D-D506-465D-9124-21E3675F2135}" srcOrd="4" destOrd="0" presId="urn:microsoft.com/office/officeart/2005/8/layout/hierarchy1"/>
    <dgm:cxn modelId="{B16065F9-E4E7-4164-BE21-5752F98BD407}" type="presParOf" srcId="{A7F80C15-B2B7-445B-8C6A-41DA531F225C}" destId="{20392AF7-05C7-41C2-8EB9-A281C59A3A65}" srcOrd="5" destOrd="0" presId="urn:microsoft.com/office/officeart/2005/8/layout/hierarchy1"/>
    <dgm:cxn modelId="{FC84561E-F3DD-49B4-84ED-C6F304124E74}" type="presParOf" srcId="{20392AF7-05C7-41C2-8EB9-A281C59A3A65}" destId="{E0BEBF10-70EA-4164-B2CE-24D13E530803}" srcOrd="0" destOrd="0" presId="urn:microsoft.com/office/officeart/2005/8/layout/hierarchy1"/>
    <dgm:cxn modelId="{A1669A5A-0A78-4B4A-A814-CCC67B057DC1}" type="presParOf" srcId="{E0BEBF10-70EA-4164-B2CE-24D13E530803}" destId="{D4C37F36-FBF8-48D2-B770-AA6F046794A2}" srcOrd="0" destOrd="0" presId="urn:microsoft.com/office/officeart/2005/8/layout/hierarchy1"/>
    <dgm:cxn modelId="{3CD97223-FC32-41CB-94DF-2D09FED4B27F}" type="presParOf" srcId="{E0BEBF10-70EA-4164-B2CE-24D13E530803}" destId="{7F2A140F-ED4C-4758-AB78-44DBF03FAB17}" srcOrd="1" destOrd="0" presId="urn:microsoft.com/office/officeart/2005/8/layout/hierarchy1"/>
    <dgm:cxn modelId="{96CB6203-1FC6-4097-A77B-DBB42341CD1D}" type="presParOf" srcId="{20392AF7-05C7-41C2-8EB9-A281C59A3A65}" destId="{53944A40-007E-494A-8DBF-8274D3835BE2}" srcOrd="1" destOrd="0" presId="urn:microsoft.com/office/officeart/2005/8/layout/hierarchy1"/>
    <dgm:cxn modelId="{5D9BE9CB-3515-4AE2-ADBC-61BCB6A36B81}" type="presParOf" srcId="{A7F80C15-B2B7-445B-8C6A-41DA531F225C}" destId="{8FCD6DFB-9DDB-4A8F-B212-9F0266F20BDA}" srcOrd="6" destOrd="0" presId="urn:microsoft.com/office/officeart/2005/8/layout/hierarchy1"/>
    <dgm:cxn modelId="{48855716-1427-48FF-ACE7-892B40683A42}" type="presParOf" srcId="{A7F80C15-B2B7-445B-8C6A-41DA531F225C}" destId="{A443347C-3433-4465-AF76-94D42ABA0939}" srcOrd="7" destOrd="0" presId="urn:microsoft.com/office/officeart/2005/8/layout/hierarchy1"/>
    <dgm:cxn modelId="{25AED541-92DA-4E58-9049-218A28DE13FD}" type="presParOf" srcId="{A443347C-3433-4465-AF76-94D42ABA0939}" destId="{B39ED9E5-4533-43E2-976F-1B345B78D741}" srcOrd="0" destOrd="0" presId="urn:microsoft.com/office/officeart/2005/8/layout/hierarchy1"/>
    <dgm:cxn modelId="{C5CF4832-C0F5-4D23-B5BB-611FC56EE9C1}" type="presParOf" srcId="{B39ED9E5-4533-43E2-976F-1B345B78D741}" destId="{F09F75F1-3723-47E9-973A-BC8F20D9FFC8}" srcOrd="0" destOrd="0" presId="urn:microsoft.com/office/officeart/2005/8/layout/hierarchy1"/>
    <dgm:cxn modelId="{9BA643D1-AEF9-4F3E-9638-F036087B70D6}" type="presParOf" srcId="{B39ED9E5-4533-43E2-976F-1B345B78D741}" destId="{34D475C5-50B1-43D3-BCFB-33F73EEA2CAA}" srcOrd="1" destOrd="0" presId="urn:microsoft.com/office/officeart/2005/8/layout/hierarchy1"/>
    <dgm:cxn modelId="{533EE83C-79C4-4E14-A685-79B714B7D12A}" type="presParOf" srcId="{A443347C-3433-4465-AF76-94D42ABA0939}" destId="{9FCB212E-2AFD-4222-ABB1-4618F643E6D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D6DFB-9DDB-4A8F-B212-9F0266F20BDA}">
      <dsp:nvSpPr>
        <dsp:cNvPr id="0" name=""/>
        <dsp:cNvSpPr/>
      </dsp:nvSpPr>
      <dsp:spPr>
        <a:xfrm>
          <a:off x="3105104" y="1843830"/>
          <a:ext cx="2438261" cy="3867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3590"/>
              </a:lnTo>
              <a:lnTo>
                <a:pt x="2438261" y="263590"/>
              </a:lnTo>
              <a:lnTo>
                <a:pt x="2438261" y="3867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2A083D-D506-465D-9124-21E3675F2135}">
      <dsp:nvSpPr>
        <dsp:cNvPr id="0" name=""/>
        <dsp:cNvSpPr/>
      </dsp:nvSpPr>
      <dsp:spPr>
        <a:xfrm>
          <a:off x="3105104" y="1843830"/>
          <a:ext cx="812753" cy="3867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3590"/>
              </a:lnTo>
              <a:lnTo>
                <a:pt x="812753" y="263590"/>
              </a:lnTo>
              <a:lnTo>
                <a:pt x="812753" y="3867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D0964C-5FE2-43FE-B516-DF595885F7C6}">
      <dsp:nvSpPr>
        <dsp:cNvPr id="0" name=""/>
        <dsp:cNvSpPr/>
      </dsp:nvSpPr>
      <dsp:spPr>
        <a:xfrm>
          <a:off x="2292350" y="1843830"/>
          <a:ext cx="812753" cy="386796"/>
        </a:xfrm>
        <a:custGeom>
          <a:avLst/>
          <a:gdLst/>
          <a:ahLst/>
          <a:cxnLst/>
          <a:rect l="0" t="0" r="0" b="0"/>
          <a:pathLst>
            <a:path>
              <a:moveTo>
                <a:pt x="812753" y="0"/>
              </a:moveTo>
              <a:lnTo>
                <a:pt x="812753" y="263590"/>
              </a:lnTo>
              <a:lnTo>
                <a:pt x="0" y="263590"/>
              </a:lnTo>
              <a:lnTo>
                <a:pt x="0" y="3867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455F89-DBE4-4B33-9753-7DF2AE725CB3}">
      <dsp:nvSpPr>
        <dsp:cNvPr id="0" name=""/>
        <dsp:cNvSpPr/>
      </dsp:nvSpPr>
      <dsp:spPr>
        <a:xfrm>
          <a:off x="666843" y="1843830"/>
          <a:ext cx="2438261" cy="386796"/>
        </a:xfrm>
        <a:custGeom>
          <a:avLst/>
          <a:gdLst/>
          <a:ahLst/>
          <a:cxnLst/>
          <a:rect l="0" t="0" r="0" b="0"/>
          <a:pathLst>
            <a:path>
              <a:moveTo>
                <a:pt x="2438261" y="0"/>
              </a:moveTo>
              <a:lnTo>
                <a:pt x="2438261" y="263590"/>
              </a:lnTo>
              <a:lnTo>
                <a:pt x="0" y="263590"/>
              </a:lnTo>
              <a:lnTo>
                <a:pt x="0" y="3867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769321-3AA4-4D02-A8E1-0E8FCCE369A5}">
      <dsp:nvSpPr>
        <dsp:cNvPr id="0" name=""/>
        <dsp:cNvSpPr/>
      </dsp:nvSpPr>
      <dsp:spPr>
        <a:xfrm>
          <a:off x="2440123" y="999305"/>
          <a:ext cx="1329960" cy="844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899E5-E853-4EBE-8E04-6E60811CA9CD}">
      <dsp:nvSpPr>
        <dsp:cNvPr id="0" name=""/>
        <dsp:cNvSpPr/>
      </dsp:nvSpPr>
      <dsp:spPr>
        <a:xfrm>
          <a:off x="2587897" y="1139689"/>
          <a:ext cx="1329960" cy="844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Radioaktivní záření</a:t>
          </a:r>
          <a:endParaRPr lang="cs-CZ" sz="1700" kern="1200" dirty="0"/>
        </a:p>
      </dsp:txBody>
      <dsp:txXfrm>
        <a:off x="2612632" y="1164424"/>
        <a:ext cx="1280490" cy="795055"/>
      </dsp:txXfrm>
    </dsp:sp>
    <dsp:sp modelId="{01F2AE4A-8888-4EA5-B743-E2B27FB62C22}">
      <dsp:nvSpPr>
        <dsp:cNvPr id="0" name=""/>
        <dsp:cNvSpPr/>
      </dsp:nvSpPr>
      <dsp:spPr>
        <a:xfrm>
          <a:off x="1862" y="2230627"/>
          <a:ext cx="1329960" cy="844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E4F4A-076D-43D8-BED6-2CC2A8B50397}">
      <dsp:nvSpPr>
        <dsp:cNvPr id="0" name=""/>
        <dsp:cNvSpPr/>
      </dsp:nvSpPr>
      <dsp:spPr>
        <a:xfrm>
          <a:off x="149636" y="2371011"/>
          <a:ext cx="1329960" cy="844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Záření </a:t>
          </a:r>
          <a:r>
            <a:rPr lang="el-GR" sz="1700" kern="1200" dirty="0" smtClean="0"/>
            <a:t>α</a:t>
          </a:r>
          <a:endParaRPr lang="cs-CZ" sz="1700" kern="1200" dirty="0"/>
        </a:p>
      </dsp:txBody>
      <dsp:txXfrm>
        <a:off x="174371" y="2395746"/>
        <a:ext cx="1280490" cy="795055"/>
      </dsp:txXfrm>
    </dsp:sp>
    <dsp:sp modelId="{2CF17666-EBB4-479B-AB85-B4EEF42A9E05}">
      <dsp:nvSpPr>
        <dsp:cNvPr id="0" name=""/>
        <dsp:cNvSpPr/>
      </dsp:nvSpPr>
      <dsp:spPr>
        <a:xfrm>
          <a:off x="1627370" y="2230627"/>
          <a:ext cx="1329960" cy="844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AD628-5B41-4557-A7FC-C13DEA30CB4B}">
      <dsp:nvSpPr>
        <dsp:cNvPr id="0" name=""/>
        <dsp:cNvSpPr/>
      </dsp:nvSpPr>
      <dsp:spPr>
        <a:xfrm>
          <a:off x="1775143" y="2371011"/>
          <a:ext cx="1329960" cy="844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Záření </a:t>
          </a:r>
          <a:r>
            <a:rPr lang="el-GR" sz="1700" kern="1200" dirty="0" smtClean="0">
              <a:latin typeface="Times New Roman"/>
              <a:cs typeface="Times New Roman"/>
            </a:rPr>
            <a:t>β</a:t>
          </a:r>
          <a:r>
            <a:rPr lang="cs-CZ" sz="1700" kern="1200" dirty="0" smtClean="0"/>
            <a:t> </a:t>
          </a:r>
          <a:endParaRPr lang="cs-CZ" sz="1700" kern="1200" dirty="0"/>
        </a:p>
      </dsp:txBody>
      <dsp:txXfrm>
        <a:off x="1799878" y="2395746"/>
        <a:ext cx="1280490" cy="795055"/>
      </dsp:txXfrm>
    </dsp:sp>
    <dsp:sp modelId="{D4C37F36-FBF8-48D2-B770-AA6F046794A2}">
      <dsp:nvSpPr>
        <dsp:cNvPr id="0" name=""/>
        <dsp:cNvSpPr/>
      </dsp:nvSpPr>
      <dsp:spPr>
        <a:xfrm>
          <a:off x="3252877" y="2230627"/>
          <a:ext cx="1329960" cy="844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A140F-ED4C-4758-AB78-44DBF03FAB17}">
      <dsp:nvSpPr>
        <dsp:cNvPr id="0" name=""/>
        <dsp:cNvSpPr/>
      </dsp:nvSpPr>
      <dsp:spPr>
        <a:xfrm>
          <a:off x="3400651" y="2371011"/>
          <a:ext cx="1329960" cy="844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Zážení </a:t>
          </a:r>
          <a:r>
            <a:rPr lang="el-GR" sz="1700" kern="1200" dirty="0" smtClean="0">
              <a:latin typeface="Times New Roman"/>
              <a:cs typeface="Times New Roman"/>
            </a:rPr>
            <a:t>γ</a:t>
          </a:r>
          <a:endParaRPr lang="cs-CZ" sz="1700" kern="1200" dirty="0"/>
        </a:p>
      </dsp:txBody>
      <dsp:txXfrm>
        <a:off x="3425386" y="2395746"/>
        <a:ext cx="1280490" cy="795055"/>
      </dsp:txXfrm>
    </dsp:sp>
    <dsp:sp modelId="{F09F75F1-3723-47E9-973A-BC8F20D9FFC8}">
      <dsp:nvSpPr>
        <dsp:cNvPr id="0" name=""/>
        <dsp:cNvSpPr/>
      </dsp:nvSpPr>
      <dsp:spPr>
        <a:xfrm>
          <a:off x="4878385" y="2230627"/>
          <a:ext cx="1329960" cy="844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475C5-50B1-43D3-BCFB-33F73EEA2CAA}">
      <dsp:nvSpPr>
        <dsp:cNvPr id="0" name=""/>
        <dsp:cNvSpPr/>
      </dsp:nvSpPr>
      <dsp:spPr>
        <a:xfrm>
          <a:off x="5026158" y="2371011"/>
          <a:ext cx="1329960" cy="844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Neutronové záření</a:t>
          </a:r>
          <a:endParaRPr lang="cs-CZ" sz="1700" kern="1200" dirty="0"/>
        </a:p>
      </dsp:txBody>
      <dsp:txXfrm>
        <a:off x="5050893" y="2395746"/>
        <a:ext cx="1280490" cy="795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7039A21-95C7-4B10-A91A-FF5E544377CD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9588370-128C-482A-B73D-521F606A649C}" type="datetimeFigureOut">
              <a:rPr lang="cs-CZ" smtClean="0"/>
              <a:t>5.5.2013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Rectangle 2"/>
          <p:cNvSpPr>
            <a:spLocks noChangeArrowheads="1"/>
          </p:cNvSpPr>
          <p:nvPr/>
        </p:nvSpPr>
        <p:spPr bwMode="auto">
          <a:xfrm>
            <a:off x="738188" y="960438"/>
            <a:ext cx="6970712" cy="355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sz="1600" dirty="0">
                <a:latin typeface="Arial" charset="0"/>
              </a:rPr>
              <a:t>NÁZEV ŠKOLY: 2. ZÁKLADNÍ ŠKOLA, RAKOVNÍK, HUSOVO NÁM</a:t>
            </a:r>
            <a:r>
              <a:rPr lang="cs-CZ" sz="1600" dirty="0">
                <a:latin typeface="Times New Roman" pitchFamily="18" charset="0"/>
              </a:rPr>
              <a:t>Ě</a:t>
            </a:r>
            <a:r>
              <a:rPr lang="cs-CZ" sz="1600" dirty="0">
                <a:latin typeface="Arial" charset="0"/>
              </a:rPr>
              <a:t>STÍ 3</a:t>
            </a:r>
          </a:p>
          <a:p>
            <a:endParaRPr lang="cs-CZ" sz="900" dirty="0">
              <a:latin typeface="Arial" charset="0"/>
            </a:endParaRPr>
          </a:p>
          <a:p>
            <a:endParaRPr lang="cs-CZ" sz="900" dirty="0">
              <a:latin typeface="Arial" charset="0"/>
            </a:endParaRPr>
          </a:p>
          <a:p>
            <a:r>
              <a:rPr lang="cs-CZ" sz="1600" dirty="0">
                <a:latin typeface="Arial" charset="0"/>
              </a:rPr>
              <a:t>AUTOR: MGR. TOMÁŠ ERICH LÜFTNER</a:t>
            </a:r>
          </a:p>
          <a:p>
            <a:endParaRPr lang="cs-CZ" sz="1600" dirty="0">
              <a:latin typeface="Arial" charset="0"/>
            </a:endParaRPr>
          </a:p>
          <a:p>
            <a:r>
              <a:rPr lang="cs-CZ" sz="1600" dirty="0">
                <a:latin typeface="Arial" charset="0"/>
              </a:rPr>
              <a:t>DATUM VYTVO</a:t>
            </a:r>
            <a:r>
              <a:rPr lang="cs-CZ" sz="1600" dirty="0">
                <a:latin typeface="Times New Roman" pitchFamily="18" charset="0"/>
              </a:rPr>
              <a:t>Ř</a:t>
            </a:r>
            <a:r>
              <a:rPr lang="cs-CZ" sz="1600" dirty="0">
                <a:latin typeface="Arial" charset="0"/>
              </a:rPr>
              <a:t>ENÍ: </a:t>
            </a:r>
            <a:r>
              <a:rPr lang="cs-CZ" sz="1600" dirty="0" smtClean="0">
                <a:latin typeface="Arial" charset="0"/>
              </a:rPr>
              <a:t>KVĚTEN </a:t>
            </a:r>
            <a:r>
              <a:rPr lang="cs-CZ" sz="1600" dirty="0">
                <a:latin typeface="Arial" charset="0"/>
              </a:rPr>
              <a:t>2013 </a:t>
            </a:r>
          </a:p>
          <a:p>
            <a:endParaRPr lang="cs-CZ" sz="900" dirty="0">
              <a:latin typeface="Arial" charset="0"/>
            </a:endParaRPr>
          </a:p>
          <a:p>
            <a:endParaRPr lang="cs-CZ" sz="900" dirty="0">
              <a:latin typeface="Arial" charset="0"/>
            </a:endParaRPr>
          </a:p>
          <a:p>
            <a:r>
              <a:rPr lang="cs-CZ" sz="1600" dirty="0">
                <a:latin typeface="Arial" charset="0"/>
              </a:rPr>
              <a:t>NÁZEV: </a:t>
            </a:r>
            <a:r>
              <a:rPr lang="cs-CZ" sz="1600" dirty="0" smtClean="0">
                <a:latin typeface="Arial" charset="0"/>
              </a:rPr>
              <a:t>VY_32_INOVACE_20_9</a:t>
            </a:r>
            <a:r>
              <a:rPr lang="cs-CZ" sz="1600" dirty="0">
                <a:latin typeface="Arial" charset="0"/>
              </a:rPr>
              <a:t>._ROČNÍK</a:t>
            </a:r>
          </a:p>
          <a:p>
            <a:endParaRPr lang="cs-CZ" sz="1600" dirty="0">
              <a:latin typeface="Arial" charset="0"/>
            </a:endParaRPr>
          </a:p>
          <a:p>
            <a:r>
              <a:rPr lang="cs-CZ" sz="1600" dirty="0">
                <a:latin typeface="Arial" charset="0"/>
              </a:rPr>
              <a:t>VZD</a:t>
            </a:r>
            <a:r>
              <a:rPr lang="cs-CZ" sz="1600" dirty="0">
                <a:latin typeface="Times New Roman" pitchFamily="18" charset="0"/>
              </a:rPr>
              <a:t>Ě</a:t>
            </a:r>
            <a:r>
              <a:rPr lang="cs-CZ" sz="1600" dirty="0">
                <a:latin typeface="Arial" charset="0"/>
              </a:rPr>
              <a:t>LÁVACÍ OBLAST: ČLOVĚK A_PŘÍRODA</a:t>
            </a:r>
          </a:p>
          <a:p>
            <a:endParaRPr lang="cs-CZ" sz="900" dirty="0">
              <a:latin typeface="Arial" charset="0"/>
            </a:endParaRPr>
          </a:p>
          <a:p>
            <a:endParaRPr lang="cs-CZ" sz="900" dirty="0">
              <a:latin typeface="Arial" charset="0"/>
            </a:endParaRPr>
          </a:p>
          <a:p>
            <a:r>
              <a:rPr lang="cs-CZ" sz="1600" dirty="0">
                <a:latin typeface="Arial" charset="0"/>
              </a:rPr>
              <a:t>TÉMA: </a:t>
            </a:r>
            <a:r>
              <a:rPr lang="cs-CZ" sz="1600" dirty="0" smtClean="0">
                <a:latin typeface="Arial" charset="0"/>
              </a:rPr>
              <a:t>PŘIROZENÉ_RADIONUKLIDY</a:t>
            </a:r>
            <a:endParaRPr lang="cs-CZ" sz="1600" dirty="0">
              <a:latin typeface="Arial" charset="0"/>
            </a:endParaRPr>
          </a:p>
          <a:p>
            <a:endParaRPr lang="cs-CZ" sz="900" dirty="0">
              <a:latin typeface="Arial" charset="0"/>
            </a:endParaRPr>
          </a:p>
          <a:p>
            <a:r>
              <a:rPr lang="cs-CZ" sz="1600" dirty="0">
                <a:latin typeface="Times New Roman" pitchFamily="18" charset="0"/>
              </a:rPr>
              <a:t>Č</a:t>
            </a:r>
            <a:r>
              <a:rPr lang="cs-CZ" sz="1600" dirty="0">
                <a:latin typeface="Arial" charset="0"/>
              </a:rPr>
              <a:t>ÍSLO PROJEKTU: CZ.1.07/1.4.00/21.1427 </a:t>
            </a:r>
            <a:endParaRPr lang="cs-CZ" sz="900" dirty="0">
              <a:latin typeface="Arial" charset="0"/>
            </a:endParaRPr>
          </a:p>
          <a:p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082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8229600" cy="1066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229600" cy="4325937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Výukový materiál slouží pro výklad  – Přirozené radionuklidy - radioaktivita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3 – Radioaktivita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4 – zářní alfa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5 – záření beta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6 – záření gama, neutronové záření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7 -  poločas přeměny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Snímek 8-9 – využití radioaktivity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955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Radioaktivita</a:t>
            </a: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285750" y="1571625"/>
            <a:ext cx="80010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>
              <a:buFont typeface="Arial" charset="0"/>
              <a:buChar char="•"/>
            </a:pPr>
            <a:r>
              <a:rPr lang="cs-CZ" sz="2000">
                <a:solidFill>
                  <a:srgbClr val="FF0000"/>
                </a:solidFill>
              </a:rPr>
              <a:t>Samovolná přeměna atomových jader</a:t>
            </a:r>
          </a:p>
          <a:p>
            <a:pPr>
              <a:buFont typeface="Arial" charset="0"/>
              <a:buChar char="•"/>
            </a:pPr>
            <a:r>
              <a:rPr lang="cs-CZ" sz="2000"/>
              <a:t>Vyzařování jaderného záření nestabilními jádry atomu</a:t>
            </a:r>
          </a:p>
        </p:txBody>
      </p:sp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214313" y="2928938"/>
            <a:ext cx="66436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000"/>
              <a:t>Radionuklidy  - látky, které vyzařují radioaktivní záření</a:t>
            </a:r>
          </a:p>
        </p:txBody>
      </p:sp>
      <p:graphicFrame>
        <p:nvGraphicFramePr>
          <p:cNvPr id="9" name="Diagram 8"/>
          <p:cNvGraphicFramePr/>
          <p:nvPr/>
        </p:nvGraphicFramePr>
        <p:xfrm>
          <a:off x="1785918" y="2500306"/>
          <a:ext cx="6357982" cy="421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97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ovéPole 1"/>
          <p:cNvSpPr txBox="1">
            <a:spLocks noChangeArrowheads="1"/>
          </p:cNvSpPr>
          <p:nvPr/>
        </p:nvSpPr>
        <p:spPr bwMode="auto">
          <a:xfrm>
            <a:off x="357188" y="428625"/>
            <a:ext cx="8358187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Záření </a:t>
            </a:r>
            <a:r>
              <a:rPr lang="el-GR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Je tvořeno částicemi alfa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jádra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helia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jádro se přemění na jádro prvku s protonovým číslem 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dva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menší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pohlcuje ho už list papíru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je nebezpečné, působí uvnitř organismu 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9524889"/>
              </p:ext>
            </p:extLst>
          </p:nvPr>
        </p:nvGraphicFramePr>
        <p:xfrm>
          <a:off x="5220072" y="428625"/>
          <a:ext cx="650875" cy="500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330120" imgH="253800" progId="Equation.3">
                  <p:embed/>
                </p:oleObj>
              </mc:Choice>
              <mc:Fallback>
                <p:oleObj name="Rovnice" r:id="rId3" imgW="33012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428625"/>
                        <a:ext cx="650875" cy="500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5286375" y="1785938"/>
            <a:ext cx="1785938" cy="17859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15000" y="3214688"/>
            <a:ext cx="928688" cy="13573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79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28813"/>
            <a:ext cx="1643063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8676" name="TextovéPole 1"/>
          <p:cNvSpPr txBox="1">
            <a:spLocks noChangeArrowheads="1"/>
          </p:cNvSpPr>
          <p:nvPr/>
        </p:nvSpPr>
        <p:spPr bwMode="auto">
          <a:xfrm>
            <a:off x="357188" y="357188"/>
            <a:ext cx="8358187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b="1" u="sng" dirty="0">
                <a:solidFill>
                  <a:srgbClr val="FF0000"/>
                </a:solidFill>
              </a:rPr>
              <a:t>Záření </a:t>
            </a:r>
            <a:r>
              <a:rPr lang="el-GR" sz="24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sz="24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je tvořeno záporně nabitými elektrony,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      částicemi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kladnými pozitrony 	(mají stejnou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      hmotnost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jako elektrony ) jsou kladně nabité.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částice letí téměř rychlostí světla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protonové číslo prvku se zvětšuje o 1, nukleonové číslo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se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nemění.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pronikavější než alfa záření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- dá se odstínit  tenkým hliníkovým plechem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214563" y="4214813"/>
            <a:ext cx="928687" cy="9286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5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285750" y="285750"/>
            <a:ext cx="85725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Záření </a:t>
            </a:r>
            <a:r>
              <a:rPr lang="el-GR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(gama)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krátkovlnné elektromagnetické záření velmi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	      pronikavé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-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lze pohltit vrstvou olova</a:t>
            </a:r>
            <a:endParaRPr lang="cs-CZ" sz="2400" dirty="0"/>
          </a:p>
        </p:txBody>
      </p:sp>
      <p:sp>
        <p:nvSpPr>
          <p:cNvPr id="29700" name="TextovéPole 3"/>
          <p:cNvSpPr txBox="1">
            <a:spLocks noChangeArrowheads="1"/>
          </p:cNvSpPr>
          <p:nvPr/>
        </p:nvSpPr>
        <p:spPr bwMode="auto">
          <a:xfrm>
            <a:off x="214313" y="3857625"/>
            <a:ext cx="85725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Neutronové záření </a:t>
            </a:r>
            <a:r>
              <a:rPr lang="cs-CZ" sz="2400" dirty="0"/>
              <a:t>– nejpronikavější záření</a:t>
            </a:r>
          </a:p>
          <a:p>
            <a:r>
              <a:rPr lang="cs-CZ" sz="2400" dirty="0"/>
              <a:t>		  </a:t>
            </a:r>
            <a:r>
              <a:rPr lang="cs-CZ" sz="2400" dirty="0" smtClean="0"/>
              <a:t>         - </a:t>
            </a:r>
            <a:r>
              <a:rPr lang="cs-CZ" sz="2400" dirty="0"/>
              <a:t>užití v jaderných bombách a reaktorech</a:t>
            </a:r>
          </a:p>
          <a:p>
            <a:r>
              <a:rPr lang="cs-CZ" sz="2400" dirty="0"/>
              <a:t>		 </a:t>
            </a:r>
            <a:r>
              <a:rPr lang="cs-CZ" sz="2400" dirty="0" smtClean="0"/>
              <a:t>          </a:t>
            </a:r>
            <a:r>
              <a:rPr lang="cs-CZ" sz="2400" dirty="0"/>
              <a:t>- lze pohltit silnou vrstvou vody nebo </a:t>
            </a:r>
            <a:r>
              <a:rPr lang="cs-CZ" sz="2400" dirty="0" smtClean="0"/>
              <a:t>                   	                           betonu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3180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Nadpis 1"/>
          <p:cNvSpPr>
            <a:spLocks noGrp="1"/>
          </p:cNvSpPr>
          <p:nvPr>
            <p:ph type="title"/>
          </p:nvPr>
        </p:nvSpPr>
        <p:spPr>
          <a:xfrm>
            <a:off x="457200" y="234984"/>
            <a:ext cx="8229600" cy="1143000"/>
          </a:xfrm>
        </p:spPr>
        <p:txBody>
          <a:bodyPr/>
          <a:lstStyle/>
          <a:p>
            <a:r>
              <a:rPr lang="cs-CZ" smtClean="0"/>
              <a:t>Poločas přeměny</a:t>
            </a:r>
          </a:p>
        </p:txBody>
      </p:sp>
      <p:sp>
        <p:nvSpPr>
          <p:cNvPr id="5125" name="TextovéPole 2"/>
          <p:cNvSpPr txBox="1">
            <a:spLocks noChangeArrowheads="1"/>
          </p:cNvSpPr>
          <p:nvPr/>
        </p:nvSpPr>
        <p:spPr bwMode="auto">
          <a:xfrm>
            <a:off x="285750" y="1500188"/>
            <a:ext cx="8501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dirty="0"/>
              <a:t>Je doba, za kterou se přemění právě polovina původního počtu radioaktivních jader</a:t>
            </a:r>
          </a:p>
        </p:txBody>
      </p:sp>
      <p:sp>
        <p:nvSpPr>
          <p:cNvPr id="5126" name="TextovéPole 4"/>
          <p:cNvSpPr txBox="1">
            <a:spLocks noChangeArrowheads="1"/>
          </p:cNvSpPr>
          <p:nvPr/>
        </p:nvSpPr>
        <p:spPr bwMode="auto">
          <a:xfrm>
            <a:off x="714375" y="2500313"/>
            <a:ext cx="2143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/>
              <a:t>Aktinium  </a:t>
            </a:r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/>
        </p:nvGraphicFramePr>
        <p:xfrm>
          <a:off x="1857375" y="2428875"/>
          <a:ext cx="763588" cy="500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Rovnice" r:id="rId3" imgW="368280" imgH="241200" progId="Equation.3">
                  <p:embed/>
                </p:oleObj>
              </mc:Choice>
              <mc:Fallback>
                <p:oleObj name="Rovnice" r:id="rId3" imgW="36828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7375" y="2428875"/>
                        <a:ext cx="763588" cy="500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7" name="TextovéPole 6"/>
          <p:cNvSpPr txBox="1">
            <a:spLocks noChangeArrowheads="1"/>
          </p:cNvSpPr>
          <p:nvPr/>
        </p:nvSpPr>
        <p:spPr bwMode="auto">
          <a:xfrm>
            <a:off x="285750" y="5786438"/>
            <a:ext cx="8643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/>
              <a:t>Kromě přírodních radionuklidů existují i radionuklidy umělé</a:t>
            </a:r>
          </a:p>
        </p:txBody>
      </p:sp>
      <p:sp>
        <p:nvSpPr>
          <p:cNvPr id="5128" name="TextovéPole 7"/>
          <p:cNvSpPr txBox="1">
            <a:spLocks noChangeArrowheads="1"/>
          </p:cNvSpPr>
          <p:nvPr/>
        </p:nvSpPr>
        <p:spPr bwMode="auto">
          <a:xfrm>
            <a:off x="285750" y="4929188"/>
            <a:ext cx="8572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/>
              <a:t>Radioaktivní prvek se přeměnuje tak dlouho, dokud nevznikne stabilní prvek – radioaktivní přeměnová řada</a:t>
            </a:r>
          </a:p>
        </p:txBody>
      </p:sp>
      <p:grpSp>
        <p:nvGrpSpPr>
          <p:cNvPr id="14" name="Skupina 13"/>
          <p:cNvGrpSpPr/>
          <p:nvPr/>
        </p:nvGrpSpPr>
        <p:grpSpPr>
          <a:xfrm rot="677675">
            <a:off x="3467658" y="1082215"/>
            <a:ext cx="3105944" cy="3105944"/>
            <a:chOff x="3597392" y="933658"/>
            <a:chExt cx="3105944" cy="3105944"/>
          </a:xfrm>
        </p:grpSpPr>
        <p:sp>
          <p:nvSpPr>
            <p:cNvPr id="13" name="Oblouk 12"/>
            <p:cNvSpPr/>
            <p:nvPr/>
          </p:nvSpPr>
          <p:spPr>
            <a:xfrm rot="7819889">
              <a:off x="3638196" y="966103"/>
              <a:ext cx="3024336" cy="3105944"/>
            </a:xfrm>
            <a:prstGeom prst="arc">
              <a:avLst>
                <a:gd name="adj1" fmla="val 19831851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louk 29"/>
            <p:cNvSpPr/>
            <p:nvPr/>
          </p:nvSpPr>
          <p:spPr>
            <a:xfrm rot="10218012">
              <a:off x="3620267" y="933658"/>
              <a:ext cx="3024336" cy="3105944"/>
            </a:xfrm>
            <a:prstGeom prst="arc">
              <a:avLst>
                <a:gd name="adj1" fmla="val 19019804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Oblouk 33"/>
          <p:cNvSpPr/>
          <p:nvPr/>
        </p:nvSpPr>
        <p:spPr>
          <a:xfrm rot="7050670">
            <a:off x="3623531" y="1185655"/>
            <a:ext cx="3024336" cy="3105944"/>
          </a:xfrm>
          <a:prstGeom prst="arc">
            <a:avLst>
              <a:gd name="adj1" fmla="val 2026077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3124360" y="2146300"/>
            <a:ext cx="5336072" cy="2831085"/>
            <a:chOff x="3124360" y="2146300"/>
            <a:chExt cx="5336072" cy="2831085"/>
          </a:xfrm>
        </p:grpSpPr>
        <p:grpSp>
          <p:nvGrpSpPr>
            <p:cNvPr id="18" name="Skupina 17"/>
            <p:cNvGrpSpPr/>
            <p:nvPr/>
          </p:nvGrpSpPr>
          <p:grpSpPr>
            <a:xfrm>
              <a:off x="3491880" y="2146300"/>
              <a:ext cx="4824536" cy="2403747"/>
              <a:chOff x="3491880" y="2146300"/>
              <a:chExt cx="4824536" cy="2403747"/>
            </a:xfrm>
          </p:grpSpPr>
          <p:cxnSp>
            <p:nvCxnSpPr>
              <p:cNvPr id="3" name="Přímá spojnice se šipkou 2"/>
              <p:cNvCxnSpPr/>
              <p:nvPr/>
            </p:nvCxnSpPr>
            <p:spPr>
              <a:xfrm flipV="1">
                <a:off x="3491880" y="2146300"/>
                <a:ext cx="0" cy="2290812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se šipkou 4"/>
              <p:cNvCxnSpPr/>
              <p:nvPr/>
            </p:nvCxnSpPr>
            <p:spPr>
              <a:xfrm>
                <a:off x="3491880" y="4437112"/>
                <a:ext cx="482453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3923928" y="4437112"/>
                <a:ext cx="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923928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355976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4788024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5220072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5652120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6084168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6516216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6948264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7380312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7812360" y="4365104"/>
                <a:ext cx="0" cy="184943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>
                <a:stCxn id="34" idx="0"/>
              </p:cNvCxnSpPr>
              <p:nvPr/>
            </p:nvCxnSpPr>
            <p:spPr>
              <a:xfrm>
                <a:off x="4998376" y="4250258"/>
                <a:ext cx="2813984" cy="20114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7" name="TextovéPole 26"/>
            <p:cNvSpPr txBox="1"/>
            <p:nvPr/>
          </p:nvSpPr>
          <p:spPr>
            <a:xfrm>
              <a:off x="3707904" y="4509120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4139951" y="4509120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2</a:t>
              </a:r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566327" y="4509120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3</a:t>
              </a:r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014276" y="4507252"/>
              <a:ext cx="4320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40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436095" y="4509120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50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5864125" y="4509120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6</a:t>
              </a:r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300191" y="4515525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70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731802" y="4515525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80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174517" y="4515525"/>
              <a:ext cx="432049" cy="3791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9</a:t>
              </a:r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596335" y="4515525"/>
              <a:ext cx="57606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100</a:t>
              </a:r>
              <a:endParaRPr lang="cs-CZ" dirty="0"/>
            </a:p>
          </p:txBody>
        </p:sp>
        <p:graphicFrame>
          <p:nvGraphicFramePr>
            <p:cNvPr id="29" name="Objekt 2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560865675"/>
                </p:ext>
              </p:extLst>
            </p:nvPr>
          </p:nvGraphicFramePr>
          <p:xfrm>
            <a:off x="8233866" y="4437112"/>
            <a:ext cx="226566" cy="54027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6" name="Rovnice" r:id="rId5" imgW="164880" imgH="393480" progId="Equation.3">
                    <p:embed/>
                  </p:oleObj>
                </mc:Choice>
                <mc:Fallback>
                  <p:oleObj name="Rovnice" r:id="rId5" imgW="164880" imgH="393480" progId="Equation.3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8233866" y="4437112"/>
                          <a:ext cx="226566" cy="54027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5" name="TextovéPole 34"/>
            <p:cNvSpPr txBox="1"/>
            <p:nvPr/>
          </p:nvSpPr>
          <p:spPr>
            <a:xfrm>
              <a:off x="3124360" y="2146300"/>
              <a:ext cx="5835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4892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Využití radioaktivity</a:t>
            </a:r>
          </a:p>
        </p:txBody>
      </p:sp>
      <p:sp>
        <p:nvSpPr>
          <p:cNvPr id="6148" name="TextovéPole 2"/>
          <p:cNvSpPr txBox="1">
            <a:spLocks noChangeArrowheads="1"/>
          </p:cNvSpPr>
          <p:nvPr/>
        </p:nvSpPr>
        <p:spPr bwMode="auto">
          <a:xfrm>
            <a:off x="285750" y="1500188"/>
            <a:ext cx="795865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>
                <a:solidFill>
                  <a:srgbClr val="FF0000"/>
                </a:solidFill>
              </a:rPr>
              <a:t>Metodou značených izotopů </a:t>
            </a:r>
            <a:r>
              <a:rPr lang="cs-CZ" sz="2400" dirty="0"/>
              <a:t>je možné sledovat koloběh látek v organismech a přírodě. (stabilní izotop se nahradí nestabilním – pozorování cesty prvku organismem)</a:t>
            </a:r>
          </a:p>
        </p:txBody>
      </p:sp>
      <p:sp>
        <p:nvSpPr>
          <p:cNvPr id="6149" name="TextovéPole 3"/>
          <p:cNvSpPr txBox="1">
            <a:spLocks noChangeArrowheads="1"/>
          </p:cNvSpPr>
          <p:nvPr/>
        </p:nvSpPr>
        <p:spPr bwMode="auto">
          <a:xfrm>
            <a:off x="285750" y="3232164"/>
            <a:ext cx="82867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/>
              <a:t>Určování stáří látek a hornin pomocí rozpadu nestabilních izotopů (např.        T/2=5730let) </a:t>
            </a: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9623294"/>
              </p:ext>
            </p:extLst>
          </p:nvPr>
        </p:nvGraphicFramePr>
        <p:xfrm>
          <a:off x="2411760" y="3705973"/>
          <a:ext cx="376238" cy="357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Rovnice" r:id="rId3" imgW="253800" imgH="241200" progId="Equation.3">
                  <p:embed/>
                </p:oleObj>
              </mc:Choice>
              <mc:Fallback>
                <p:oleObj name="Rovnice" r:id="rId3" imgW="25380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3705973"/>
                        <a:ext cx="376238" cy="357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2"/>
          <p:cNvSpPr txBox="1">
            <a:spLocks noChangeArrowheads="1"/>
          </p:cNvSpPr>
          <p:nvPr/>
        </p:nvSpPr>
        <p:spPr bwMode="auto">
          <a:xfrm>
            <a:off x="261845" y="4581128"/>
            <a:ext cx="85725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>
                <a:solidFill>
                  <a:srgbClr val="FF0000"/>
                </a:solidFill>
              </a:rPr>
              <a:t>Ozařováním radionuklidy</a:t>
            </a:r>
            <a:r>
              <a:rPr lang="cs-CZ" sz="2400" dirty="0"/>
              <a:t> je možno ničit zhoubné nádory, sterilizovat předměty, chránit potraviny.</a:t>
            </a:r>
          </a:p>
        </p:txBody>
      </p:sp>
    </p:spTree>
    <p:extLst>
      <p:ext uri="{BB962C8B-B14F-4D97-AF65-F5344CB8AC3E}">
        <p14:creationId xmlns:p14="http://schemas.microsoft.com/office/powerpoint/2010/main" val="31657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>
            <a:spLocks noChangeArrowheads="1"/>
          </p:cNvSpPr>
          <p:nvPr/>
        </p:nvSpPr>
        <p:spPr bwMode="auto">
          <a:xfrm>
            <a:off x="214311" y="908720"/>
            <a:ext cx="86439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/>
              <a:t>V průmyslu se užívá radioaktivní záření ke kontrole tenkých vrstev a ke zjišťování vad ve výrobcích (záření gama - </a:t>
            </a:r>
            <a:r>
              <a:rPr lang="cs-CZ" sz="2400" dirty="0" err="1"/>
              <a:t>deflektoskopie</a:t>
            </a:r>
            <a:r>
              <a:rPr lang="cs-CZ" sz="2400" dirty="0"/>
              <a:t>)</a:t>
            </a:r>
          </a:p>
        </p:txBody>
      </p:sp>
      <p:sp>
        <p:nvSpPr>
          <p:cNvPr id="3" name="TextovéPole 6"/>
          <p:cNvSpPr txBox="1">
            <a:spLocks noChangeArrowheads="1"/>
          </p:cNvSpPr>
          <p:nvPr/>
        </p:nvSpPr>
        <p:spPr bwMode="auto">
          <a:xfrm>
            <a:off x="214312" y="2492896"/>
            <a:ext cx="835818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/>
              <a:t>Ionizační schopnost záření alfa se využívá v požárních hlásičích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123487" y="3789040"/>
            <a:ext cx="84296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eorgia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eorgia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r>
              <a:rPr lang="cs-CZ" sz="2400" dirty="0"/>
              <a:t>Radionuklidy mohou být i zdrojem energie např. v kosmu.</a:t>
            </a:r>
          </a:p>
        </p:txBody>
      </p:sp>
    </p:spTree>
    <p:extLst>
      <p:ext uri="{BB962C8B-B14F-4D97-AF65-F5344CB8AC3E}">
        <p14:creationId xmlns:p14="http://schemas.microsoft.com/office/powerpoint/2010/main" val="2854087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889" y="549275"/>
            <a:ext cx="774752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Zdroje: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KOLÁŘOVÁ, Růžena, et al. </a:t>
            </a:r>
            <a:r>
              <a:rPr lang="cs-CZ" i="1" dirty="0">
                <a:latin typeface="+mn-lt"/>
                <a:cs typeface="+mn-cs"/>
              </a:rPr>
              <a:t>Fyzika : Pro 9. ročník základní školy</a:t>
            </a:r>
            <a:r>
              <a:rPr lang="cs-CZ" dirty="0">
                <a:latin typeface="+mn-lt"/>
                <a:cs typeface="+mn-cs"/>
              </a:rPr>
              <a:t>. 1. vydání. Praha : Prometheus, 2005. 232 s. Dostupné z WWW: &lt;http://www.prometheus-nakl.cz&gt;. ISBN 80-7196-193-0.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RAUNER, Karel; HAVEL, Václav; RANDA, Miroslav. </a:t>
            </a:r>
            <a:r>
              <a:rPr lang="cs-CZ" i="1" dirty="0">
                <a:latin typeface="+mn-lt"/>
                <a:cs typeface="+mn-cs"/>
              </a:rPr>
              <a:t>Fyzika9 : Učebnice pro základní školy a víceletá gymnázia</a:t>
            </a:r>
            <a:r>
              <a:rPr lang="cs-CZ" dirty="0">
                <a:latin typeface="+mn-lt"/>
                <a:cs typeface="+mn-cs"/>
              </a:rPr>
              <a:t>. 1. vydání. Plzeň : Fraus, 2007. 136 s. Dostupné z WWW: &lt;http://www.fraus.cz&gt;. ISBN 978-80-7238-617-8.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477838" y="3357563"/>
            <a:ext cx="8640762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Schoolbook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9pPr>
          </a:lstStyle>
          <a:p>
            <a:endParaRPr lang="cs-CZ"/>
          </a:p>
          <a:p>
            <a:endParaRPr lang="cs-CZ"/>
          </a:p>
          <a:p>
            <a:r>
              <a:rPr lang="cs-CZ"/>
              <a:t>Software:</a:t>
            </a:r>
          </a:p>
          <a:p>
            <a:r>
              <a:rPr lang="cs-CZ"/>
              <a:t>Microsoft Office Professional Plus 2010, verze 14.06106.5005</a:t>
            </a:r>
          </a:p>
          <a:p>
            <a:r>
              <a:rPr lang="cs-CZ"/>
              <a:t>Držitel licence 2. základní škola, Rakovník, Husovo náměstí 3   </a:t>
            </a:r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496888" y="2852738"/>
            <a:ext cx="5875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Schoolbook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</a:defRPr>
            </a:lvl9pPr>
          </a:lstStyle>
          <a:p>
            <a:r>
              <a:rPr lang="cs-CZ"/>
              <a:t>Ilustrace:</a:t>
            </a:r>
          </a:p>
          <a:p>
            <a:r>
              <a:rPr lang="cs-CZ"/>
              <a:t>Dílo autora</a:t>
            </a:r>
          </a:p>
        </p:txBody>
      </p:sp>
    </p:spTree>
    <p:extLst>
      <p:ext uri="{BB962C8B-B14F-4D97-AF65-F5344CB8AC3E}">
        <p14:creationId xmlns:p14="http://schemas.microsoft.com/office/powerpoint/2010/main" val="40942081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28</TotalTime>
  <Words>344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Sousedství</vt:lpstr>
      <vt:lpstr>Rovnice</vt:lpstr>
      <vt:lpstr>Prezentace aplikace PowerPoint</vt:lpstr>
      <vt:lpstr>Anotace</vt:lpstr>
      <vt:lpstr>Radioaktivita</vt:lpstr>
      <vt:lpstr>Prezentace aplikace PowerPoint</vt:lpstr>
      <vt:lpstr>Prezentace aplikace PowerPoint</vt:lpstr>
      <vt:lpstr>Prezentace aplikace PowerPoint</vt:lpstr>
      <vt:lpstr>Poločas přeměny</vt:lpstr>
      <vt:lpstr>Využití radioaktivity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</cp:revision>
  <dcterms:created xsi:type="dcterms:W3CDTF">2013-05-05T16:49:34Z</dcterms:created>
  <dcterms:modified xsi:type="dcterms:W3CDTF">2013-05-05T17:27:44Z</dcterms:modified>
</cp:coreProperties>
</file>