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8" r:id="rId2"/>
    <p:sldId id="269" r:id="rId3"/>
    <p:sldId id="256" r:id="rId4"/>
    <p:sldId id="257" r:id="rId5"/>
    <p:sldId id="267" r:id="rId6"/>
    <p:sldId id="258" r:id="rId7"/>
    <p:sldId id="266" r:id="rId8"/>
    <p:sldId id="259" r:id="rId9"/>
    <p:sldId id="271" r:id="rId10"/>
    <p:sldId id="261" r:id="rId11"/>
    <p:sldId id="263" r:id="rId12"/>
    <p:sldId id="264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Mgr. Hana 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TÉMA:  Požár Národního divadla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NÁZEV:VY_32_INOVACE_</a:t>
          </a:r>
          <a:r>
            <a:rPr lang="cs-CZ" sz="2000" dirty="0" smtClean="0">
              <a:solidFill>
                <a:schemeClr val="tx1"/>
              </a:solidFill>
            </a:rPr>
            <a:t>12_ČJ5_Požár Národního divadla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 custLinFactNeighborX="343" custLinFactNeighborY="131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D98E778-73D5-4299-932A-3570B4C5A01F}" type="presOf" srcId="{26CBEA56-8CFD-48C0-BD6E-2EB16B1FBF42}" destId="{92E1E9E3-D1F0-4866-9424-7ECC0DD990BC}" srcOrd="1" destOrd="0" presId="urn:microsoft.com/office/officeart/2005/8/layout/target3"/>
    <dgm:cxn modelId="{17B44CB9-0423-4C7A-B03A-97630B9FD45A}" type="presOf" srcId="{1AE9165A-6B70-4FFD-A49C-881BF73B4F04}" destId="{BD3627E9-8FC8-4A2F-B3EA-FAE798EF81D8}" srcOrd="1" destOrd="0" presId="urn:microsoft.com/office/officeart/2005/8/layout/target3"/>
    <dgm:cxn modelId="{D54B410A-7BD6-460B-B034-9271CA70F61C}" type="presOf" srcId="{26CBEA56-8CFD-48C0-BD6E-2EB16B1FBF42}" destId="{5583D5C5-FAFF-4548-819C-80E289F73770}" srcOrd="0" destOrd="0" presId="urn:microsoft.com/office/officeart/2005/8/layout/target3"/>
    <dgm:cxn modelId="{5B0573B4-A077-40B4-A3D9-51A7DE10F44B}" type="presOf" srcId="{D1D4F407-5343-4D3F-B5B9-D407B03CAEB4}" destId="{AED2198E-93D5-4001-81B4-73124B309672}" srcOrd="1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98DDE36-3AE1-4F8F-A10D-011558209C2B}" type="presOf" srcId="{D1D4F407-5343-4D3F-B5B9-D407B03CAEB4}" destId="{D005CE8C-CC26-4C3E-AC11-E15060ECD759}" srcOrd="0" destOrd="0" presId="urn:microsoft.com/office/officeart/2005/8/layout/target3"/>
    <dgm:cxn modelId="{5426B97D-6783-4516-98D3-D097A218DD1D}" type="presOf" srcId="{1F4F8BC0-F267-4379-9FE7-6FFC8B64BAD8}" destId="{C8857ABF-5052-4733-A46C-0F8B764FF76F}" srcOrd="0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1DFCF1F7-3E11-4C16-B51F-F76A737C29F9}" type="presOf" srcId="{1AE9165A-6B70-4FFD-A49C-881BF73B4F04}" destId="{A9F01C16-B5C0-47B0-9750-F7E5E11674A0}" srcOrd="0" destOrd="0" presId="urn:microsoft.com/office/officeart/2005/8/layout/target3"/>
    <dgm:cxn modelId="{C51934D8-F8B7-44F0-921C-5595FF6DC2FF}" type="presOf" srcId="{D1B46980-6531-4606-95E6-44980827E919}" destId="{2BE915AB-18AA-4053-B92C-3BFC9ED204BB}" srcOrd="1" destOrd="0" presId="urn:microsoft.com/office/officeart/2005/8/layout/target3"/>
    <dgm:cxn modelId="{ADC1CCC8-5CB7-40E7-A8A5-B2864F84043F}" type="presOf" srcId="{D1B46980-6531-4606-95E6-44980827E919}" destId="{6140AFEC-043D-4C43-A2F9-D0F5331DF3A3}" srcOrd="0" destOrd="0" presId="urn:microsoft.com/office/officeart/2005/8/layout/target3"/>
    <dgm:cxn modelId="{E9FE3CF1-0C93-41BA-B4AC-295A32C35D50}" type="presOf" srcId="{757F3AB3-0718-4624-B441-E567A8F0AB56}" destId="{333A1088-737F-45CB-B68E-254E46348037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1ACE9F6B-FB36-40FF-9FA8-03D8E4D331F4}" type="presOf" srcId="{1F4F8BC0-F267-4379-9FE7-6FFC8B64BAD8}" destId="{017154CD-D9A9-4968-AD11-1207A3C4C00A}" srcOrd="1" destOrd="0" presId="urn:microsoft.com/office/officeart/2005/8/layout/target3"/>
    <dgm:cxn modelId="{EC3A6F85-3036-44F0-8419-D5A09927706D}" type="presParOf" srcId="{333A1088-737F-45CB-B68E-254E46348037}" destId="{F5ABB229-8D3B-4694-996A-96F23CF14429}" srcOrd="0" destOrd="0" presId="urn:microsoft.com/office/officeart/2005/8/layout/target3"/>
    <dgm:cxn modelId="{E3629873-214F-4DFF-9A26-6F969597DC8C}" type="presParOf" srcId="{333A1088-737F-45CB-B68E-254E46348037}" destId="{F41139FD-01EE-4571-8B17-4FB00FC51163}" srcOrd="1" destOrd="0" presId="urn:microsoft.com/office/officeart/2005/8/layout/target3"/>
    <dgm:cxn modelId="{07AF411F-0E74-444E-9B80-147688E57C09}" type="presParOf" srcId="{333A1088-737F-45CB-B68E-254E46348037}" destId="{D005CE8C-CC26-4C3E-AC11-E15060ECD759}" srcOrd="2" destOrd="0" presId="urn:microsoft.com/office/officeart/2005/8/layout/target3"/>
    <dgm:cxn modelId="{6A399125-2A0C-4D6B-A0F8-96A4B47BE752}" type="presParOf" srcId="{333A1088-737F-45CB-B68E-254E46348037}" destId="{2C702D82-9B77-49B7-9568-BB8EB47C3372}" srcOrd="3" destOrd="0" presId="urn:microsoft.com/office/officeart/2005/8/layout/target3"/>
    <dgm:cxn modelId="{ECDD89E6-6001-400A-81A1-6C6D579B5280}" type="presParOf" srcId="{333A1088-737F-45CB-B68E-254E46348037}" destId="{A52A0455-90FF-4808-ABD0-F02540D31D5A}" srcOrd="4" destOrd="0" presId="urn:microsoft.com/office/officeart/2005/8/layout/target3"/>
    <dgm:cxn modelId="{93B79611-A0AD-4538-B60B-9793398B55BD}" type="presParOf" srcId="{333A1088-737F-45CB-B68E-254E46348037}" destId="{6140AFEC-043D-4C43-A2F9-D0F5331DF3A3}" srcOrd="5" destOrd="0" presId="urn:microsoft.com/office/officeart/2005/8/layout/target3"/>
    <dgm:cxn modelId="{A0990D9A-0C82-432E-BFCF-EACFB5E63A74}" type="presParOf" srcId="{333A1088-737F-45CB-B68E-254E46348037}" destId="{71A10DEB-455E-4133-A618-0A0EE82A21E3}" srcOrd="6" destOrd="0" presId="urn:microsoft.com/office/officeart/2005/8/layout/target3"/>
    <dgm:cxn modelId="{02BC442E-50E7-4CD3-8C88-F6036514197C}" type="presParOf" srcId="{333A1088-737F-45CB-B68E-254E46348037}" destId="{DA6A876D-6D25-492F-8BDC-9AE6A6CFB1FA}" srcOrd="7" destOrd="0" presId="urn:microsoft.com/office/officeart/2005/8/layout/target3"/>
    <dgm:cxn modelId="{171BF404-D881-4178-8EA0-436BEFCF23A0}" type="presParOf" srcId="{333A1088-737F-45CB-B68E-254E46348037}" destId="{A9F01C16-B5C0-47B0-9750-F7E5E11674A0}" srcOrd="8" destOrd="0" presId="urn:microsoft.com/office/officeart/2005/8/layout/target3"/>
    <dgm:cxn modelId="{E46D637B-E7EE-4E36-B37C-0619AA6E5573}" type="presParOf" srcId="{333A1088-737F-45CB-B68E-254E46348037}" destId="{5C0CF724-3222-4429-B09A-F154A62FD507}" srcOrd="9" destOrd="0" presId="urn:microsoft.com/office/officeart/2005/8/layout/target3"/>
    <dgm:cxn modelId="{B4297DBE-8FA2-46C6-B7E5-3A56F2F7BFAC}" type="presParOf" srcId="{333A1088-737F-45CB-B68E-254E46348037}" destId="{71A5FEA7-FE77-4220-960F-2AB7AE466FE5}" srcOrd="10" destOrd="0" presId="urn:microsoft.com/office/officeart/2005/8/layout/target3"/>
    <dgm:cxn modelId="{1F8F2049-A194-4018-BECA-539FD56D87CB}" type="presParOf" srcId="{333A1088-737F-45CB-B68E-254E46348037}" destId="{C8857ABF-5052-4733-A46C-0F8B764FF76F}" srcOrd="11" destOrd="0" presId="urn:microsoft.com/office/officeart/2005/8/layout/target3"/>
    <dgm:cxn modelId="{6A8E7278-8E5A-48B8-B66B-BFD1AA81F2D8}" type="presParOf" srcId="{333A1088-737F-45CB-B68E-254E46348037}" destId="{1839E65E-6E97-41D2-A171-98C033275D27}" srcOrd="12" destOrd="0" presId="urn:microsoft.com/office/officeart/2005/8/layout/target3"/>
    <dgm:cxn modelId="{0854AC3F-E2A8-4A9C-84F0-CDBDCBEB18E9}" type="presParOf" srcId="{333A1088-737F-45CB-B68E-254E46348037}" destId="{914F10DC-A7FA-462B-9334-03354AC7EA9F}" srcOrd="13" destOrd="0" presId="urn:microsoft.com/office/officeart/2005/8/layout/target3"/>
    <dgm:cxn modelId="{5729809A-6A10-4112-9698-E0E3257DA5EC}" type="presParOf" srcId="{333A1088-737F-45CB-B68E-254E46348037}" destId="{5583D5C5-FAFF-4548-819C-80E289F73770}" srcOrd="14" destOrd="0" presId="urn:microsoft.com/office/officeart/2005/8/layout/target3"/>
    <dgm:cxn modelId="{130F2306-4F75-4435-B91F-DA5A3F115700}" type="presParOf" srcId="{333A1088-737F-45CB-B68E-254E46348037}" destId="{AED2198E-93D5-4001-81B4-73124B309672}" srcOrd="15" destOrd="0" presId="urn:microsoft.com/office/officeart/2005/8/layout/target3"/>
    <dgm:cxn modelId="{67EE94DC-73DF-44C5-9100-AA083CE52EF0}" type="presParOf" srcId="{333A1088-737F-45CB-B68E-254E46348037}" destId="{2BE915AB-18AA-4053-B92C-3BFC9ED204BB}" srcOrd="16" destOrd="0" presId="urn:microsoft.com/office/officeart/2005/8/layout/target3"/>
    <dgm:cxn modelId="{27DA034B-4342-4DB2-A453-B10169965024}" type="presParOf" srcId="{333A1088-737F-45CB-B68E-254E46348037}" destId="{BD3627E9-8FC8-4A2F-B3EA-FAE798EF81D8}" srcOrd="17" destOrd="0" presId="urn:microsoft.com/office/officeart/2005/8/layout/target3"/>
    <dgm:cxn modelId="{454F7EC9-B8E5-4276-A103-281B66C5DF07}" type="presParOf" srcId="{333A1088-737F-45CB-B68E-254E46348037}" destId="{017154CD-D9A9-4968-AD11-1207A3C4C00A}" srcOrd="18" destOrd="0" presId="urn:microsoft.com/office/officeart/2005/8/layout/target3"/>
    <dgm:cxn modelId="{64B07A87-A0A1-4EA3-99C8-D16EE5980C98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Mgr. Hana Halamová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</a:t>
          </a:r>
          <a:r>
            <a:rPr lang="cs-CZ" sz="2000" kern="1200" dirty="0" smtClean="0">
              <a:solidFill>
                <a:schemeClr val="tx1"/>
              </a:solidFill>
            </a:rPr>
            <a:t>12_ČJ5_Požár Národního divadla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 Požár Národního divadla</a:t>
          </a:r>
          <a:endParaRPr lang="cs-CZ" sz="2000" kern="1200" dirty="0"/>
        </a:p>
      </dsp:txBody>
      <dsp:txXfrm>
        <a:off x="1273857" y="1224137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E2B7F5-D15C-4298-9EF2-9BC4E20E526A}" type="datetimeFigureOut">
              <a:rPr lang="de-DE" smtClean="0"/>
              <a:pPr/>
              <a:t>15.05.2013</a:t>
            </a:fld>
            <a:endParaRPr lang="de-DE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80352F-4381-4819-BE5E-339DF66DAAB5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0352F-4381-4819-BE5E-339DF66DAAB5}" type="slidenum">
              <a:rPr lang="de-DE" smtClean="0"/>
              <a:pPr/>
              <a:t>5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C93E-45AC-4ED3-9D7C-0DE718ECB0A4}" type="datetimeFigureOut">
              <a:rPr lang="de-DE" smtClean="0"/>
              <a:pPr/>
              <a:t>15.05.2013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CF391-838F-4519-B893-C64027997FDE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C93E-45AC-4ED3-9D7C-0DE718ECB0A4}" type="datetimeFigureOut">
              <a:rPr lang="de-DE" smtClean="0"/>
              <a:pPr/>
              <a:t>15.05.2013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CF391-838F-4519-B893-C64027997FDE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C93E-45AC-4ED3-9D7C-0DE718ECB0A4}" type="datetimeFigureOut">
              <a:rPr lang="de-DE" smtClean="0"/>
              <a:pPr/>
              <a:t>15.05.2013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CF391-838F-4519-B893-C64027997FDE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C93E-45AC-4ED3-9D7C-0DE718ECB0A4}" type="datetimeFigureOut">
              <a:rPr lang="de-DE" smtClean="0"/>
              <a:pPr/>
              <a:t>15.05.2013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CF391-838F-4519-B893-C64027997FDE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C93E-45AC-4ED3-9D7C-0DE718ECB0A4}" type="datetimeFigureOut">
              <a:rPr lang="de-DE" smtClean="0"/>
              <a:pPr/>
              <a:t>15.05.2013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CF391-838F-4519-B893-C64027997FDE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C93E-45AC-4ED3-9D7C-0DE718ECB0A4}" type="datetimeFigureOut">
              <a:rPr lang="de-DE" smtClean="0"/>
              <a:pPr/>
              <a:t>15.05.2013</a:t>
            </a:fld>
            <a:endParaRPr lang="de-DE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CF391-838F-4519-B893-C64027997FDE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C93E-45AC-4ED3-9D7C-0DE718ECB0A4}" type="datetimeFigureOut">
              <a:rPr lang="de-DE" smtClean="0"/>
              <a:pPr/>
              <a:t>15.05.2013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CF391-838F-4519-B893-C64027997FDE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C93E-45AC-4ED3-9D7C-0DE718ECB0A4}" type="datetimeFigureOut">
              <a:rPr lang="de-DE" smtClean="0"/>
              <a:pPr/>
              <a:t>15.05.2013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CF391-838F-4519-B893-C64027997FDE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C93E-45AC-4ED3-9D7C-0DE718ECB0A4}" type="datetimeFigureOut">
              <a:rPr lang="de-DE" smtClean="0"/>
              <a:pPr/>
              <a:t>15.05.2013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CF391-838F-4519-B893-C64027997FDE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C93E-45AC-4ED3-9D7C-0DE718ECB0A4}" type="datetimeFigureOut">
              <a:rPr lang="de-DE" smtClean="0"/>
              <a:pPr/>
              <a:t>15.05.2013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CF391-838F-4519-B893-C64027997FDE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4C93E-45AC-4ED3-9D7C-0DE718ECB0A4}" type="datetimeFigureOut">
              <a:rPr lang="de-DE" smtClean="0"/>
              <a:pPr/>
              <a:t>15.05.2013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CF391-838F-4519-B893-C64027997FDE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4C93E-45AC-4ED3-9D7C-0DE718ECB0A4}" type="datetimeFigureOut">
              <a:rPr lang="de-DE" smtClean="0"/>
              <a:pPr/>
              <a:t>15.05.2013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4CF391-838F-4519-B893-C64027997FDE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1892" TargetMode="External"/><Relationship Id="rId3" Type="http://schemas.openxmlformats.org/officeDocument/2006/relationships/image" Target="../media/image3.jpeg"/><Relationship Id="rId7" Type="http://schemas.openxmlformats.org/officeDocument/2006/relationships/hyperlink" Target="http://cs.wikipedia.org/wiki/1876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pojen%C3%A9_st%C3%A1ty_americk%C3%A9" TargetMode="External"/><Relationship Id="rId5" Type="http://schemas.openxmlformats.org/officeDocument/2006/relationships/hyperlink" Target="http://cs.wikipedia.org/wiki/Boston" TargetMode="External"/><Relationship Id="rId4" Type="http://schemas.openxmlformats.org/officeDocument/2006/relationships/hyperlink" Target="http://cs.wikipedia.org/wiki/Alexander_Graham_Bell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Jarom%C3%ADr_John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1988840"/>
            <a:ext cx="8064896" cy="3367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Materiál je určen pro výuku českého jazyka a literatury  v 5.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V úlohách si žáci ověří porozumění textu, orientaci v něm, práci s informacemi i posouzení obsahu a formy textu.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55776" y="980728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ana\Desktop\Praha_2005-09-20_národní_divadlo.jpg"/>
          <p:cNvPicPr>
            <a:picLocks noChangeAspect="1" noChangeArrowheads="1"/>
          </p:cNvPicPr>
          <p:nvPr/>
        </p:nvPicPr>
        <p:blipFill>
          <a:blip r:embed="rId2" cstate="print">
            <a:lum bright="12000" contrast="-42000"/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3284984"/>
            <a:ext cx="7772400" cy="1470025"/>
          </a:xfrm>
        </p:spPr>
        <p:txBody>
          <a:bodyPr>
            <a:noAutofit/>
          </a:bodyPr>
          <a:lstStyle/>
          <a:p>
            <a:r>
              <a:rPr lang="cs-CZ" sz="6000" dirty="0" smtClean="0"/>
              <a:t>  </a:t>
            </a:r>
            <a:r>
              <a:rPr lang="cs-CZ" sz="6000" b="1" dirty="0" smtClean="0">
                <a:solidFill>
                  <a:srgbClr val="C00000"/>
                </a:solidFill>
              </a:rPr>
              <a:t>Požár Národního divadla</a:t>
            </a:r>
            <a:endParaRPr lang="de-DE" sz="6000" b="1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5105400"/>
            <a:ext cx="6336704" cy="1752600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C00000"/>
                </a:solidFill>
              </a:rPr>
              <a:t>Jaromír John</a:t>
            </a:r>
            <a:endParaRPr lang="de-DE" sz="6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 před čtením ukázky</a:t>
            </a:r>
            <a:endParaRPr lang="de-D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/>
          <a:lstStyle/>
          <a:p>
            <a:r>
              <a:rPr lang="cs-CZ" dirty="0" smtClean="0"/>
              <a:t>Znáš telefonní čísla 112, 150, 155 a 158 ? V jakém případě je smíme použít ? Jaké údaje je třeba nahlásit?</a:t>
            </a:r>
          </a:p>
          <a:p>
            <a:r>
              <a:rPr lang="cs-CZ" dirty="0" smtClean="0"/>
              <a:t>Které číslo bys použil pro nahlášení požáru?</a:t>
            </a:r>
          </a:p>
          <a:p>
            <a:r>
              <a:rPr lang="cs-CZ" dirty="0" smtClean="0"/>
              <a:t>Najdi v čítance text na straně 128. </a:t>
            </a:r>
          </a:p>
          <a:p>
            <a:r>
              <a:rPr lang="cs-CZ" dirty="0" smtClean="0"/>
              <a:t>Proč k tomuto požáru nebyli přivoláni okamžitě telefonem hasiči ?</a:t>
            </a:r>
          </a:p>
          <a:p>
            <a:endParaRPr lang="cs-CZ" dirty="0" smtClean="0"/>
          </a:p>
          <a:p>
            <a:endParaRPr lang="de-DE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99792" y="515719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r>
              <a:rPr lang="cs-CZ" dirty="0" smtClean="0"/>
              <a:t>Jak dlouho lidé znají telefon ?</a:t>
            </a:r>
            <a:endParaRPr lang="de-DE" dirty="0"/>
          </a:p>
        </p:txBody>
      </p:sp>
      <p:pic>
        <p:nvPicPr>
          <p:cNvPr id="3074" name="Picture 2" descr="http://upload.wikimedia.org/wikipedia/commons/thumb/1/15/1896_telephone.jpg/200px-1896_telepho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3427" y="1700808"/>
            <a:ext cx="2950573" cy="3024336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323528" y="6165304"/>
            <a:ext cx="35610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 smtClean="0"/>
              <a:t>http://cs.wikipedia.org/wiki/Telefon</a:t>
            </a:r>
            <a:endParaRPr lang="de-DE" dirty="0"/>
          </a:p>
        </p:txBody>
      </p:sp>
      <p:sp>
        <p:nvSpPr>
          <p:cNvPr id="7" name="Obdélník 6"/>
          <p:cNvSpPr/>
          <p:nvPr/>
        </p:nvSpPr>
        <p:spPr>
          <a:xfrm>
            <a:off x="4355976" y="6237312"/>
            <a:ext cx="4412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Švédský telefon pro manuální ústředny (1896</a:t>
            </a:r>
            <a:endParaRPr lang="de-D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340768"/>
            <a:ext cx="8507288" cy="4525963"/>
          </a:xfrm>
        </p:spPr>
        <p:txBody>
          <a:bodyPr/>
          <a:lstStyle/>
          <a:p>
            <a:r>
              <a:rPr lang="cs-CZ" dirty="0" smtClean="0"/>
              <a:t>Obvykle je vynález telefonu přisuzován vynálezci jménem </a:t>
            </a:r>
            <a:r>
              <a:rPr lang="cs-CZ" dirty="0" smtClean="0">
                <a:hlinkClick r:id="rId4" tooltip="Alexander Graham Bell"/>
              </a:rPr>
              <a:t>Alexander Graham Bell</a:t>
            </a:r>
            <a:r>
              <a:rPr lang="cs-CZ" dirty="0" smtClean="0"/>
              <a:t>. </a:t>
            </a:r>
          </a:p>
          <a:p>
            <a:r>
              <a:rPr lang="cs-CZ" dirty="0" smtClean="0"/>
              <a:t>Jeho první telefon byl sestrojen</a:t>
            </a:r>
          </a:p>
          <a:p>
            <a:pPr>
              <a:buNone/>
            </a:pPr>
            <a:r>
              <a:rPr lang="cs-CZ" dirty="0" smtClean="0"/>
              <a:t>   v </a:t>
            </a:r>
            <a:r>
              <a:rPr lang="cs-CZ" dirty="0" smtClean="0">
                <a:hlinkClick r:id="rId5" tooltip="Boston"/>
              </a:rPr>
              <a:t>Bostonu</a:t>
            </a:r>
            <a:r>
              <a:rPr lang="cs-CZ" dirty="0" smtClean="0"/>
              <a:t> (</a:t>
            </a:r>
            <a:r>
              <a:rPr lang="cs-CZ" dirty="0" smtClean="0">
                <a:hlinkClick r:id="rId6" tooltip="Spojené státy americké"/>
              </a:rPr>
              <a:t>USA</a:t>
            </a:r>
            <a:r>
              <a:rPr lang="cs-CZ" dirty="0" smtClean="0"/>
              <a:t>) v roce </a:t>
            </a:r>
            <a:r>
              <a:rPr lang="cs-CZ" dirty="0" smtClean="0">
                <a:hlinkClick r:id="rId7" tooltip="1876"/>
              </a:rPr>
              <a:t>1876</a:t>
            </a:r>
            <a:r>
              <a:rPr lang="cs-CZ" dirty="0" smtClean="0"/>
              <a:t>. </a:t>
            </a:r>
            <a:endParaRPr lang="de-DE" dirty="0"/>
          </a:p>
        </p:txBody>
      </p:sp>
      <p:sp>
        <p:nvSpPr>
          <p:cNvPr id="4" name="Obdélník 3"/>
          <p:cNvSpPr/>
          <p:nvPr/>
        </p:nvSpPr>
        <p:spPr>
          <a:xfrm>
            <a:off x="179512" y="4005064"/>
            <a:ext cx="77048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Rozšíření </a:t>
            </a:r>
          </a:p>
          <a:p>
            <a:r>
              <a:rPr lang="cs-CZ" sz="3200" dirty="0" smtClean="0"/>
              <a:t>Roku </a:t>
            </a:r>
            <a:r>
              <a:rPr lang="cs-CZ" sz="3200" dirty="0" smtClean="0">
                <a:hlinkClick r:id="rId8" tooltip="1892"/>
              </a:rPr>
              <a:t>1892</a:t>
            </a:r>
            <a:r>
              <a:rPr lang="cs-CZ" sz="3200" dirty="0" smtClean="0"/>
              <a:t> byla v USA uvedena do provozu první automatická ústředna pro 99 účastníků a Edison patentoval uhlíkový mikrofon, </a:t>
            </a:r>
            <a:r>
              <a:rPr lang="cs-CZ" dirty="0" smtClean="0"/>
              <a:t>…..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upload.wikimedia.org/wikipedia/commons/thumb/1/15/1896_telephone.jpg/200px-1896_telephone.jpg"/>
          <p:cNvPicPr>
            <a:picLocks noChangeAspect="1" noChangeArrowheads="1"/>
          </p:cNvPicPr>
          <p:nvPr/>
        </p:nvPicPr>
        <p:blipFill>
          <a:blip r:embed="rId2" cstate="print">
            <a:lum bright="39000"/>
          </a:blip>
          <a:srcRect/>
          <a:stretch>
            <a:fillRect/>
          </a:stretch>
        </p:blipFill>
        <p:spPr bwMode="auto">
          <a:xfrm>
            <a:off x="7457959" y="4725144"/>
            <a:ext cx="1686042" cy="172819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cs-CZ" dirty="0" smtClean="0"/>
              <a:t>Úkoly po přečtení</a:t>
            </a:r>
            <a:endParaRPr lang="de-D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836712"/>
            <a:ext cx="8507288" cy="1440160"/>
          </a:xfrm>
        </p:spPr>
        <p:txBody>
          <a:bodyPr>
            <a:normAutofit/>
          </a:bodyPr>
          <a:lstStyle/>
          <a:p>
            <a:r>
              <a:rPr lang="cs-CZ" dirty="0" smtClean="0"/>
              <a:t>Vyber tři důvody, proč hasiči nedokázali požár dřív zlikvidovat. </a:t>
            </a:r>
            <a:endParaRPr lang="de-DE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2204864"/>
            <a:ext cx="80294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1/   nebyl telefon</a:t>
            </a:r>
          </a:p>
          <a:p>
            <a:r>
              <a:rPr lang="cs-CZ" sz="2800" dirty="0" smtClean="0"/>
              <a:t>2/    kolem divadla stojící lidé nejdříve mysleli, že kouř vychází z nedaleké pekárny</a:t>
            </a:r>
          </a:p>
          <a:p>
            <a:r>
              <a:rPr lang="cs-CZ" sz="2800" dirty="0" smtClean="0"/>
              <a:t>3/    hasiči byli právě na pohřbu jednoho člena hasičského sboru</a:t>
            </a:r>
          </a:p>
          <a:p>
            <a:r>
              <a:rPr lang="cs-CZ" sz="2800" dirty="0" smtClean="0"/>
              <a:t>4 /   požár propukl pozdě v noci</a:t>
            </a:r>
          </a:p>
          <a:p>
            <a:r>
              <a:rPr lang="cs-CZ" sz="2800" dirty="0" smtClean="0"/>
              <a:t>5/    hasiči měli krátké hadice a nedosáhli pro vodu</a:t>
            </a:r>
          </a:p>
          <a:p>
            <a:r>
              <a:rPr lang="cs-CZ" sz="2800" dirty="0" smtClean="0"/>
              <a:t>6 /   hasičům  chyběl jejich velitel</a:t>
            </a:r>
            <a:endParaRPr lang="de-DE" sz="2800" dirty="0"/>
          </a:p>
        </p:txBody>
      </p:sp>
      <p:sp>
        <p:nvSpPr>
          <p:cNvPr id="5" name="Obdélník 4"/>
          <p:cNvSpPr/>
          <p:nvPr/>
        </p:nvSpPr>
        <p:spPr>
          <a:xfrm>
            <a:off x="179512" y="6273225"/>
            <a:ext cx="81731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C00000"/>
                </a:solidFill>
              </a:rPr>
              <a:t>Vybraná tvrzení dokaž větou –větami z textu.</a:t>
            </a:r>
            <a:endParaRPr lang="de-DE" sz="32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 rot="2275378">
            <a:off x="7452320" y="5805264"/>
            <a:ext cx="1691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C00000"/>
                </a:solidFill>
              </a:rPr>
              <a:t>K O N T R O L A</a:t>
            </a:r>
            <a:endParaRPr lang="de-DE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6408712" cy="1143000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r>
              <a:rPr lang="cs-CZ" dirty="0" smtClean="0"/>
              <a:t>Máte správně ?</a:t>
            </a:r>
            <a:endParaRPr lang="de-D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2/  Jakás dáma napřáhla slunečník a povídala: „To je kouř z pekárny pana </a:t>
            </a:r>
            <a:r>
              <a:rPr lang="cs-CZ" dirty="0" err="1" smtClean="0"/>
              <a:t>Bonaventury</a:t>
            </a:r>
            <a:r>
              <a:rPr lang="cs-CZ" dirty="0" smtClean="0"/>
              <a:t>.“ /128/</a:t>
            </a:r>
          </a:p>
          <a:p>
            <a:r>
              <a:rPr lang="cs-CZ" dirty="0" smtClean="0"/>
              <a:t>3/  Čekali jsme hasiče. A oni nejeli. Byli všichni na slavném pohřbu svého někdejšího zasloužilého člena.   /str.129/</a:t>
            </a:r>
          </a:p>
          <a:p>
            <a:endParaRPr lang="cs-CZ" dirty="0" smtClean="0"/>
          </a:p>
          <a:p>
            <a:r>
              <a:rPr lang="cs-CZ" dirty="0" smtClean="0"/>
              <a:t>1/  lidé neměli telefon   -  není v textu řečeno</a:t>
            </a:r>
          </a:p>
          <a:p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/>
            </a:r>
            <a:br>
              <a:rPr lang="de-DE" dirty="0" smtClean="0"/>
            </a:br>
            <a:endParaRPr lang="de-D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692696"/>
            <a:ext cx="8229600" cy="892696"/>
          </a:xfrm>
        </p:spPr>
        <p:txBody>
          <a:bodyPr/>
          <a:lstStyle/>
          <a:p>
            <a:r>
              <a:rPr lang="cs-CZ" sz="4000" dirty="0" smtClean="0">
                <a:solidFill>
                  <a:prstClr val="black"/>
                </a:solidFill>
                <a:ea typeface="+mj-ea"/>
                <a:cs typeface="+mj-cs"/>
              </a:rPr>
              <a:t>Vysvětli, jak s textem souvisí obrázek.</a:t>
            </a:r>
            <a:endParaRPr lang="de-DE" dirty="0"/>
          </a:p>
        </p:txBody>
      </p:sp>
      <p:pic>
        <p:nvPicPr>
          <p:cNvPr id="5" name="Picture 2" descr="C:\Users\Hana\Desktop\Praha_2005-09-20_národní_divadlo.jpg"/>
          <p:cNvPicPr>
            <a:picLocks noChangeAspect="1" noChangeArrowheads="1"/>
          </p:cNvPicPr>
          <p:nvPr/>
        </p:nvPicPr>
        <p:blipFill>
          <a:blip r:embed="rId2" cstate="print"/>
          <a:srcRect l="23744" t="2871" r="36729" b="75595"/>
          <a:stretch>
            <a:fillRect/>
          </a:stretch>
        </p:blipFill>
        <p:spPr bwMode="auto">
          <a:xfrm>
            <a:off x="0" y="1988840"/>
            <a:ext cx="8811505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95536" y="476672"/>
            <a:ext cx="23762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1/Najdi v textu autora tohoto díla.</a:t>
            </a:r>
          </a:p>
          <a:p>
            <a:endParaRPr lang="cs-CZ" sz="3200" dirty="0" smtClean="0"/>
          </a:p>
          <a:p>
            <a:r>
              <a:rPr lang="cs-CZ" sz="3200" dirty="0" smtClean="0"/>
              <a:t>2/ Sousoší se cizím slovem říká triga, česky</a:t>
            </a:r>
          </a:p>
          <a:p>
            <a:pPr>
              <a:buFontTx/>
              <a:buChar char="-"/>
            </a:pPr>
            <a:r>
              <a:rPr lang="cs-CZ" sz="3200" dirty="0" smtClean="0"/>
              <a:t>- - - - - - - - -</a:t>
            </a:r>
          </a:p>
          <a:p>
            <a:pPr>
              <a:buFontTx/>
              <a:buChar char="-"/>
            </a:pPr>
            <a:endParaRPr lang="cs-CZ" sz="3200" dirty="0" smtClean="0"/>
          </a:p>
        </p:txBody>
      </p:sp>
      <p:sp>
        <p:nvSpPr>
          <p:cNvPr id="8" name="Obdélník 7"/>
          <p:cNvSpPr/>
          <p:nvPr/>
        </p:nvSpPr>
        <p:spPr>
          <a:xfrm>
            <a:off x="323528" y="5733256"/>
            <a:ext cx="70795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3/  Jak se sochař zachránil před požárem?</a:t>
            </a:r>
            <a:endParaRPr lang="de-DE" sz="3200" dirty="0"/>
          </a:p>
        </p:txBody>
      </p:sp>
      <p:pic>
        <p:nvPicPr>
          <p:cNvPr id="1026" name="Picture 2" descr="Soubor:Triga.jpg"/>
          <p:cNvPicPr>
            <a:picLocks noChangeAspect="1" noChangeArrowheads="1"/>
          </p:cNvPicPr>
          <p:nvPr/>
        </p:nvPicPr>
        <p:blipFill>
          <a:blip r:embed="rId2" cstate="print"/>
          <a:srcRect r="23220"/>
          <a:stretch>
            <a:fillRect/>
          </a:stretch>
        </p:blipFill>
        <p:spPr bwMode="auto">
          <a:xfrm>
            <a:off x="3419872" y="802448"/>
            <a:ext cx="4968552" cy="4317464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3491880" y="332656"/>
            <a:ext cx="440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 smtClean="0"/>
              <a:t>http://cs.wikipedia.org/wiki/Soubor:Triga.jpg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395536" y="620688"/>
          <a:ext cx="5040561" cy="4536500"/>
        </p:xfrm>
        <a:graphic>
          <a:graphicData uri="http://schemas.openxmlformats.org/drawingml/2006/table">
            <a:tbl>
              <a:tblPr/>
              <a:tblGrid>
                <a:gridCol w="435044"/>
                <a:gridCol w="481420"/>
                <a:gridCol w="458233"/>
                <a:gridCol w="458233"/>
                <a:gridCol w="458233"/>
                <a:gridCol w="458233"/>
                <a:gridCol w="458233"/>
                <a:gridCol w="458233"/>
                <a:gridCol w="458233"/>
                <a:gridCol w="458233"/>
                <a:gridCol w="458233"/>
              </a:tblGrid>
              <a:tr h="912116"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2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4064">
                <a:tc>
                  <a:txBody>
                    <a:bodyPr/>
                    <a:lstStyle/>
                    <a:p>
                      <a:pPr algn="l" fontAlgn="b"/>
                      <a:endParaRPr lang="cs-CZ" sz="2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4064"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4064">
                <a:tc>
                  <a:txBody>
                    <a:bodyPr/>
                    <a:lstStyle/>
                    <a:p>
                      <a:pPr algn="l" fontAlgn="b"/>
                      <a:endParaRPr lang="cs-CZ" sz="2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4064"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4064"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4064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5724128" y="332656"/>
            <a:ext cx="370790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ostrov ve Vltavě</a:t>
            </a:r>
          </a:p>
          <a:p>
            <a:r>
              <a:rPr lang="cs-CZ" sz="2800" dirty="0" smtClean="0"/>
              <a:t>   řemeslníci, kteří přidělávali hromosvod</a:t>
            </a:r>
          </a:p>
          <a:p>
            <a:r>
              <a:rPr lang="cs-CZ" sz="3200" dirty="0" smtClean="0"/>
              <a:t>   závěs na jevišti</a:t>
            </a:r>
          </a:p>
          <a:p>
            <a:r>
              <a:rPr lang="cs-CZ" sz="3200" dirty="0" smtClean="0"/>
              <a:t>   autor knihy Rajský    ostrov</a:t>
            </a:r>
          </a:p>
          <a:p>
            <a:r>
              <a:rPr lang="cs-CZ" sz="3200" dirty="0" smtClean="0"/>
              <a:t>  část divadla pro      herce</a:t>
            </a:r>
          </a:p>
          <a:p>
            <a:endParaRPr lang="cs-CZ" dirty="0" smtClean="0"/>
          </a:p>
          <a:p>
            <a:r>
              <a:rPr lang="cs-CZ" sz="3200" dirty="0" smtClean="0"/>
              <a:t>část divadla určená pro diváky</a:t>
            </a:r>
          </a:p>
          <a:p>
            <a:endParaRPr lang="cs-CZ" dirty="0" smtClean="0"/>
          </a:p>
        </p:txBody>
      </p:sp>
      <p:sp>
        <p:nvSpPr>
          <p:cNvPr id="5" name="Obdélník 4"/>
          <p:cNvSpPr/>
          <p:nvPr/>
        </p:nvSpPr>
        <p:spPr>
          <a:xfrm>
            <a:off x="467544" y="5301208"/>
            <a:ext cx="52565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   památná hora na našem okrese,</a:t>
            </a: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odtud je  jeden ze základních kamenů ND</a:t>
            </a: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endParaRPr lang="de-DE" sz="2800" dirty="0">
              <a:solidFill>
                <a:prstClr val="black"/>
              </a:solidFill>
            </a:endParaRPr>
          </a:p>
        </p:txBody>
      </p:sp>
      <p:sp>
        <p:nvSpPr>
          <p:cNvPr id="20" name="Elipsa 19"/>
          <p:cNvSpPr/>
          <p:nvPr/>
        </p:nvSpPr>
        <p:spPr>
          <a:xfrm>
            <a:off x="0" y="4653136"/>
            <a:ext cx="432048" cy="432048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de-DE" b="1" dirty="0">
              <a:solidFill>
                <a:schemeClr val="tx1"/>
              </a:solidFill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1115616" y="1628800"/>
            <a:ext cx="432048" cy="432048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2" name="Elipsa 21"/>
          <p:cNvSpPr/>
          <p:nvPr/>
        </p:nvSpPr>
        <p:spPr>
          <a:xfrm>
            <a:off x="683568" y="2204864"/>
            <a:ext cx="432048" cy="432048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</a:t>
            </a:r>
            <a:endParaRPr lang="de-DE" b="1" dirty="0">
              <a:solidFill>
                <a:schemeClr val="tx1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0" y="2852936"/>
            <a:ext cx="432048" cy="432048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251520" y="3501008"/>
            <a:ext cx="432048" cy="432048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</a:t>
            </a:r>
            <a:endParaRPr lang="de-DE" b="1" dirty="0">
              <a:solidFill>
                <a:schemeClr val="tx1"/>
              </a:solidFill>
            </a:endParaRPr>
          </a:p>
        </p:txBody>
      </p:sp>
      <p:sp>
        <p:nvSpPr>
          <p:cNvPr id="27" name="Elipsa 26"/>
          <p:cNvSpPr/>
          <p:nvPr/>
        </p:nvSpPr>
        <p:spPr>
          <a:xfrm>
            <a:off x="971600" y="4005064"/>
            <a:ext cx="432048" cy="432048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6</a:t>
            </a:r>
            <a:endParaRPr lang="de-DE" b="1" dirty="0">
              <a:solidFill>
                <a:schemeClr val="tx1"/>
              </a:solidFill>
            </a:endParaRPr>
          </a:p>
        </p:txBody>
      </p:sp>
      <p:sp>
        <p:nvSpPr>
          <p:cNvPr id="28" name="Elipsa 27"/>
          <p:cNvSpPr/>
          <p:nvPr/>
        </p:nvSpPr>
        <p:spPr>
          <a:xfrm>
            <a:off x="2051720" y="836712"/>
            <a:ext cx="432048" cy="432048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</a:t>
            </a:r>
            <a:endParaRPr lang="de-DE" b="1" dirty="0">
              <a:solidFill>
                <a:schemeClr val="tx1"/>
              </a:solidFill>
            </a:endParaRPr>
          </a:p>
        </p:txBody>
      </p:sp>
      <p:sp>
        <p:nvSpPr>
          <p:cNvPr id="29" name="Elipsa 28"/>
          <p:cNvSpPr/>
          <p:nvPr/>
        </p:nvSpPr>
        <p:spPr>
          <a:xfrm>
            <a:off x="5364088" y="908720"/>
            <a:ext cx="432048" cy="432048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</a:t>
            </a:r>
            <a:endParaRPr lang="de-DE" b="1" dirty="0">
              <a:solidFill>
                <a:schemeClr val="tx1"/>
              </a:solidFill>
            </a:endParaRPr>
          </a:p>
        </p:txBody>
      </p:sp>
      <p:sp>
        <p:nvSpPr>
          <p:cNvPr id="30" name="Elipsa 29"/>
          <p:cNvSpPr/>
          <p:nvPr/>
        </p:nvSpPr>
        <p:spPr>
          <a:xfrm>
            <a:off x="5508104" y="1700808"/>
            <a:ext cx="432048" cy="432048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</a:t>
            </a:r>
            <a:endParaRPr lang="de-DE" b="1" dirty="0">
              <a:solidFill>
                <a:schemeClr val="tx1"/>
              </a:solidFill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5508104" y="2348880"/>
            <a:ext cx="432048" cy="432048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</a:t>
            </a:r>
            <a:endParaRPr lang="de-DE" b="1" dirty="0">
              <a:solidFill>
                <a:schemeClr val="tx1"/>
              </a:solidFill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5508104" y="3284984"/>
            <a:ext cx="432048" cy="432048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</a:t>
            </a:r>
            <a:endParaRPr lang="de-DE" b="1" dirty="0">
              <a:solidFill>
                <a:schemeClr val="tx1"/>
              </a:solidFill>
            </a:endParaRPr>
          </a:p>
        </p:txBody>
      </p:sp>
      <p:sp>
        <p:nvSpPr>
          <p:cNvPr id="33" name="Elipsa 32"/>
          <p:cNvSpPr/>
          <p:nvPr/>
        </p:nvSpPr>
        <p:spPr>
          <a:xfrm>
            <a:off x="5436096" y="4653136"/>
            <a:ext cx="432048" cy="432048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6</a:t>
            </a:r>
            <a:endParaRPr lang="de-DE" b="1" dirty="0">
              <a:solidFill>
                <a:schemeClr val="tx1"/>
              </a:solidFill>
            </a:endParaRPr>
          </a:p>
        </p:txBody>
      </p:sp>
      <p:sp>
        <p:nvSpPr>
          <p:cNvPr id="34" name="Elipsa 33"/>
          <p:cNvSpPr/>
          <p:nvPr/>
        </p:nvSpPr>
        <p:spPr>
          <a:xfrm>
            <a:off x="179512" y="5517232"/>
            <a:ext cx="432048" cy="432048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de-DE" b="1" dirty="0">
              <a:solidFill>
                <a:schemeClr val="tx1"/>
              </a:solidFill>
            </a:endParaRPr>
          </a:p>
        </p:txBody>
      </p:sp>
      <p:sp>
        <p:nvSpPr>
          <p:cNvPr id="35" name="Elipsa 34"/>
          <p:cNvSpPr/>
          <p:nvPr/>
        </p:nvSpPr>
        <p:spPr>
          <a:xfrm>
            <a:off x="5652120" y="332656"/>
            <a:ext cx="432048" cy="432048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r>
              <a:rPr lang="cs-CZ" b="1" dirty="0" smtClean="0">
                <a:solidFill>
                  <a:schemeClr val="tx1"/>
                </a:solidFill>
              </a:rPr>
              <a:t>1</a:t>
            </a:r>
            <a:r>
              <a:rPr lang="cs-CZ" dirty="0" smtClean="0"/>
              <a:t>1</a:t>
            </a:r>
            <a:endParaRPr lang="de-DE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323528" y="404664"/>
            <a:ext cx="230425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5076056" y="476672"/>
            <a:ext cx="36004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60648"/>
            <a:ext cx="2232248" cy="707886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Řešení</a:t>
            </a:r>
            <a:endParaRPr lang="de-DE" sz="4000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95536" y="1052736"/>
          <a:ext cx="4536499" cy="3184683"/>
        </p:xfrm>
        <a:graphic>
          <a:graphicData uri="http://schemas.openxmlformats.org/drawingml/2006/table">
            <a:tbl>
              <a:tblPr/>
              <a:tblGrid>
                <a:gridCol w="412409"/>
                <a:gridCol w="412409"/>
                <a:gridCol w="412409"/>
                <a:gridCol w="412409"/>
                <a:gridCol w="412409"/>
                <a:gridCol w="412409"/>
                <a:gridCol w="412409"/>
                <a:gridCol w="412409"/>
                <a:gridCol w="412409"/>
                <a:gridCol w="412409"/>
                <a:gridCol w="412409"/>
              </a:tblGrid>
              <a:tr h="173412"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Ž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Í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444"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Í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444"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444"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Í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444"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Š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Ě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444"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Š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Ě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698"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Í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8" name="Obdélník 7"/>
          <p:cNvSpPr/>
          <p:nvPr/>
        </p:nvSpPr>
        <p:spPr>
          <a:xfrm>
            <a:off x="5364088" y="836712"/>
            <a:ext cx="37799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  ostrov ve Vltavě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  řemeslníci, kteří přidělávali hromosvod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  závěs na jevišti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  autor knihy Rajský ostrov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 část divadla pro  herce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 část divadla určená pro     diváky</a:t>
            </a:r>
          </a:p>
          <a:p>
            <a:endParaRPr lang="cs-CZ" sz="2400" dirty="0" smtClean="0"/>
          </a:p>
        </p:txBody>
      </p:sp>
      <p:sp>
        <p:nvSpPr>
          <p:cNvPr id="9" name="Obdélník 8"/>
          <p:cNvSpPr/>
          <p:nvPr/>
        </p:nvSpPr>
        <p:spPr>
          <a:xfrm>
            <a:off x="3491880" y="3861048"/>
            <a:ext cx="5400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památná hora na našem okrese,</a:t>
            </a:r>
          </a:p>
          <a:p>
            <a:pPr lvl="0"/>
            <a:r>
              <a:rPr lang="cs-CZ" sz="2400" dirty="0" smtClean="0">
                <a:solidFill>
                  <a:prstClr val="black"/>
                </a:solidFill>
              </a:rPr>
              <a:t> odtud je  jeden ze základních kamenů ND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0" y="5042118"/>
            <a:ext cx="9144000" cy="1815882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   </a:t>
            </a:r>
            <a:r>
              <a:rPr lang="cs-CZ" sz="2800" dirty="0" smtClean="0"/>
              <a:t>     Kdo byl František Ženíšek ?</a:t>
            </a:r>
          </a:p>
          <a:p>
            <a:r>
              <a:rPr lang="cs-CZ" sz="2800" dirty="0" smtClean="0"/>
              <a:t>   Najdi v textu jména dalších umělců, kteří se podíleli na výzdobě ND.       Ilustrace  jednoho  z nich znáte i z naší čítanky.</a:t>
            </a:r>
            <a:endParaRPr lang="de-DE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3212976"/>
            <a:ext cx="7992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Jaromír John se narodil v roce 1882, ale Národní divadlo hořelo už 12. srpna 1881. </a:t>
            </a:r>
            <a:endParaRPr lang="de-DE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548680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Kdo celý příběh vypravuje ? </a:t>
            </a:r>
          </a:p>
          <a:p>
            <a:r>
              <a:rPr lang="cs-CZ" sz="2800" dirty="0" smtClean="0"/>
              <a:t> Co o něm z textu víme ?</a:t>
            </a:r>
            <a:endParaRPr lang="de-DE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1484784"/>
            <a:ext cx="831641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A přece je všechno  jinak. Nahlédneme- li např. do encyklopedie, zjistíme, že  ………….  </a:t>
            </a:r>
          </a:p>
          <a:p>
            <a:endParaRPr lang="cs-CZ" dirty="0"/>
          </a:p>
          <a:p>
            <a:r>
              <a:rPr lang="cs-CZ" dirty="0" smtClean="0"/>
              <a:t> </a:t>
            </a:r>
            <a:endParaRPr lang="de-DE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4509120"/>
            <a:ext cx="84969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Jde tedy o literární záměr, autor píše v -------   osobě čísla ------------    jako by sám byl přímým účastníkem událostí.  Takový postup se označuje jako   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Ich</a:t>
            </a:r>
            <a:r>
              <a:rPr lang="cs-CZ" sz="3200" b="1" dirty="0" smtClean="0"/>
              <a:t> –forma  </a:t>
            </a:r>
            <a:r>
              <a:rPr lang="cs-CZ" sz="3200" dirty="0" smtClean="0"/>
              <a:t>( z němčiny  </a:t>
            </a:r>
            <a:r>
              <a:rPr lang="cs-CZ" sz="3200" dirty="0" err="1" smtClean="0"/>
              <a:t>ich</a:t>
            </a:r>
            <a:r>
              <a:rPr lang="cs-CZ" sz="3200" dirty="0" smtClean="0"/>
              <a:t> = já ).</a:t>
            </a:r>
            <a:endParaRPr lang="de-DE" sz="3200" dirty="0"/>
          </a:p>
        </p:txBody>
      </p:sp>
      <p:sp>
        <p:nvSpPr>
          <p:cNvPr id="9" name="Obdélník 8"/>
          <p:cNvSpPr/>
          <p:nvPr/>
        </p:nvSpPr>
        <p:spPr>
          <a:xfrm>
            <a:off x="1619672" y="2132856"/>
            <a:ext cx="53285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dirty="0" smtClean="0">
              <a:solidFill>
                <a:prstClr val="black"/>
              </a:solidFill>
            </a:endParaRPr>
          </a:p>
          <a:p>
            <a:pPr lvl="0"/>
            <a:endParaRPr lang="cs-CZ" dirty="0" smtClean="0">
              <a:solidFill>
                <a:prstClr val="black"/>
              </a:solidFill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  <a:hlinkClick r:id="rId2"/>
              </a:rPr>
              <a:t>http://cs.wikipedia.org/wiki/Jarom%C3%ADr_John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http</a:t>
            </a:r>
            <a:r>
              <a:rPr lang="cs-CZ" dirty="0" smtClean="0"/>
              <a:t>://office.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endParaRPr lang="cs-CZ" dirty="0" smtClean="0"/>
          </a:p>
        </p:txBody>
      </p:sp>
      <p:sp>
        <p:nvSpPr>
          <p:cNvPr id="4" name="Obdélník 3"/>
          <p:cNvSpPr/>
          <p:nvPr/>
        </p:nvSpPr>
        <p:spPr>
          <a:xfrm>
            <a:off x="755576" y="2348880"/>
            <a:ext cx="61880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3200" dirty="0" smtClean="0"/>
              <a:t>http://cs.wikipedia.org/wiki/Telefon</a:t>
            </a:r>
            <a:endParaRPr lang="de-DE" sz="3200" dirty="0"/>
          </a:p>
        </p:txBody>
      </p:sp>
      <p:sp>
        <p:nvSpPr>
          <p:cNvPr id="5" name="Obdélník 4"/>
          <p:cNvSpPr/>
          <p:nvPr/>
        </p:nvSpPr>
        <p:spPr>
          <a:xfrm>
            <a:off x="755576" y="3105835"/>
            <a:ext cx="79208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3200" dirty="0"/>
          </a:p>
        </p:txBody>
      </p:sp>
      <p:sp>
        <p:nvSpPr>
          <p:cNvPr id="6" name="Obdélník 5"/>
          <p:cNvSpPr/>
          <p:nvPr/>
        </p:nvSpPr>
        <p:spPr>
          <a:xfrm>
            <a:off x="755576" y="3068960"/>
            <a:ext cx="78368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3200" dirty="0" smtClean="0"/>
              <a:t>http://cs.wikipedia.org/wiki/Soubor:Triga.jpg</a:t>
            </a:r>
            <a:endParaRPr lang="de-DE" sz="3200" dirty="0"/>
          </a:p>
        </p:txBody>
      </p:sp>
    </p:spTree>
    <p:extLst>
      <p:ext uri="{BB962C8B-B14F-4D97-AF65-F5344CB8AC3E}">
        <p14:creationId xmlns:p14="http://schemas.microsoft.com/office/powerpoint/2010/main" xmlns="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665</Words>
  <Application>Microsoft Office PowerPoint</Application>
  <PresentationFormat>Předvádění na obrazovce (4:3)</PresentationFormat>
  <Paragraphs>205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  Požár Národního divadla</vt:lpstr>
      <vt:lpstr>Úkoly před čtením ukázky</vt:lpstr>
      <vt:lpstr>Jak dlouho lidé znají telefon ?</vt:lpstr>
      <vt:lpstr>Úkoly po přečtení</vt:lpstr>
      <vt:lpstr>Máte správně ?</vt:lpstr>
      <vt:lpstr> </vt:lpstr>
      <vt:lpstr>Snímek 9</vt:lpstr>
      <vt:lpstr>Snímek 10</vt:lpstr>
      <vt:lpstr>Snímek 11</vt:lpstr>
      <vt:lpstr>Snímek 12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Hana</dc:creator>
  <cp:lastModifiedBy>Hana</cp:lastModifiedBy>
  <cp:revision>50</cp:revision>
  <dcterms:created xsi:type="dcterms:W3CDTF">2013-03-22T16:41:44Z</dcterms:created>
  <dcterms:modified xsi:type="dcterms:W3CDTF">2013-05-15T18:14:25Z</dcterms:modified>
</cp:coreProperties>
</file>