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230D7DF-9A54-4C7F-9080-78A2353D625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1422-0C4D-4F10-98EE-853822C2806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0B6E8-161A-4DA9-8069-964CFF350849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EFF5B-7591-4B29-A74A-08C8D69ED84B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B68-D3DE-4D15-8775-7265D37D5442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9F8DD-171E-4103-BDCF-360604A90395}" type="datetime1">
              <a:rPr/>
              <a:pPr/>
              <a:t>3/5/2008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A308-50E9-40BB-93A3-480D9EF55114}" type="datetime1">
              <a:rPr/>
              <a:pPr/>
              <a:t>3/5/2008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CA8AE-17A6-44FE-A8D6-2BACC4B287BB}" type="datetime1">
              <a:rPr/>
              <a:pPr/>
              <a:t>3/5/2008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667D-E1E4-4A24-8096-9861A741B26D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0348-8346-46E7-9CC2-98F108BF95F5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0F8-5C4B-490E-9517-90EEC27D2A76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F948-BAEC-4412-8865-2ED9A393D0E8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1A9C-1FA6-46C3-A2C5-DDD93EB5705A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33F2D-3C69-4B09-8961-04B1CF41F150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A05E-13CC-4D8D-8C18-087C8EABDD89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1" r:id="rId10"/>
    <p:sldLayoutId id="2147483662" r:id="rId11"/>
    <p:sldLayoutId id="2147483658" r:id="rId12"/>
    <p:sldLayoutId id="2147483659" r:id="rId13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hodiny&amp;ex=1" TargetMode="External"/><Relationship Id="rId2" Type="http://schemas.openxmlformats.org/officeDocument/2006/relationships/hyperlink" Target="http://office.microsoft.com/cs-cz/images/results.aspx?qu=hodiny&amp;ex=1&amp;origin=FX01013210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emecky-jazyk.cz/gramatika/datum%20a%20cas.htm" TargetMode="External"/><Relationship Id="rId4" Type="http://schemas.openxmlformats.org/officeDocument/2006/relationships/hyperlink" Target="http://office.microsoft.com/cs-cz/images/results.aspx?qu=%C4%8Das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92696"/>
            <a:ext cx="70866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Time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pro žáky 6. ročníku a slouží k výkladu a procvičení tvorby času v anglickém jazyce.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946400"/>
            <a:ext cx="7533580" cy="391160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VY_32_INOVACE_AJ.6.03_time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Čas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Ročník:6.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22.11. 2011</a:t>
            </a:r>
            <a:b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r>
              <a:rPr lang="cs-CZ" sz="2800" dirty="0" smtClean="0">
                <a:solidFill>
                  <a:srgbClr val="C00000"/>
                </a:solidFill>
              </a:rPr>
              <a:t/>
            </a:r>
            <a:br>
              <a:rPr lang="cs-CZ" sz="2800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2627784" y="1700808"/>
            <a:ext cx="3024336" cy="2880320"/>
          </a:xfrm>
          <a:prstGeom prst="ellipse">
            <a:avLst/>
          </a:prstGeom>
          <a:solidFill>
            <a:schemeClr val="tx1"/>
          </a:solidFill>
          <a:ln>
            <a:solidFill>
              <a:schemeClr val="tx1"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4211960" y="1412776"/>
            <a:ext cx="0" cy="72008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H="1">
            <a:off x="5292080" y="3068960"/>
            <a:ext cx="855712" cy="838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11960" y="4221088"/>
            <a:ext cx="0" cy="72008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123728" y="3068960"/>
            <a:ext cx="855712" cy="838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louk 21"/>
          <p:cNvSpPr/>
          <p:nvPr/>
        </p:nvSpPr>
        <p:spPr>
          <a:xfrm>
            <a:off x="1691680" y="1556792"/>
            <a:ext cx="4608512" cy="3168352"/>
          </a:xfrm>
          <a:prstGeom prst="arc">
            <a:avLst>
              <a:gd name="adj1" fmla="val 16709141"/>
              <a:gd name="adj2" fmla="val 483279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2708920"/>
            <a:ext cx="15327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PAST</a:t>
            </a:r>
            <a:endParaRPr lang="cs-CZ" sz="4000" dirty="0">
              <a:solidFill>
                <a:srgbClr val="FFC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4139952" y="4221088"/>
            <a:ext cx="0" cy="7200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139952" y="1412776"/>
            <a:ext cx="0" cy="7200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 flipH="1">
            <a:off x="1979712" y="1556792"/>
            <a:ext cx="4248472" cy="3168352"/>
          </a:xfrm>
          <a:prstGeom prst="arc">
            <a:avLst>
              <a:gd name="adj1" fmla="val 16170285"/>
              <a:gd name="adj2" fmla="val 5400958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2708920"/>
            <a:ext cx="9428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TO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764704"/>
            <a:ext cx="619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23928" y="5013176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492896"/>
            <a:ext cx="857318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čtvrt = čtvrtka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celé                 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            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půl = polovina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celé                      half </a:t>
            </a:r>
            <a:r>
              <a:rPr lang="cs-CZ" sz="2400" b="1" dirty="0" smtClean="0">
                <a:solidFill>
                  <a:srgbClr val="C00000"/>
                </a:solidFill>
              </a:rPr>
              <a:t>PAST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                    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/>
              <a:t>třičtvrtě</a:t>
            </a:r>
            <a:r>
              <a:rPr lang="cs-CZ" sz="2400" dirty="0" smtClean="0"/>
              <a:t> = čtvrt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celé                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TO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celá                                                 </a:t>
            </a:r>
            <a:r>
              <a:rPr lang="cs-CZ" sz="2400" b="1" dirty="0" err="1" smtClean="0">
                <a:solidFill>
                  <a:srgbClr val="C00000"/>
                </a:solidFill>
              </a:rPr>
              <a:t>o´clock</a:t>
            </a:r>
            <a:r>
              <a:rPr lang="cs-CZ" sz="2400" dirty="0" smtClean="0"/>
              <a:t> (</a:t>
            </a: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o´clock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1224136" cy="9647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47664" y="1484784"/>
            <a:ext cx="41232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10:10 = </a:t>
            </a:r>
            <a:r>
              <a:rPr lang="cs-CZ" sz="2400" dirty="0" err="1" smtClean="0"/>
              <a:t>10</a:t>
            </a:r>
            <a:r>
              <a:rPr lang="cs-CZ" sz="2400" dirty="0" smtClean="0"/>
              <a:t> minut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desáté</a:t>
            </a:r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988840"/>
            <a:ext cx="2190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dirty="0" smtClean="0"/>
              <a:t> ten</a:t>
            </a:r>
            <a:endParaRPr lang="cs-CZ" sz="2400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212976"/>
            <a:ext cx="1080120" cy="8926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19672" y="3140968"/>
            <a:ext cx="3914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9:50 = 10minut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desáté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3789040"/>
            <a:ext cx="1837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</a:t>
            </a:r>
            <a:r>
              <a:rPr lang="cs-CZ" sz="2400" b="1" dirty="0" smtClean="0">
                <a:solidFill>
                  <a:srgbClr val="C00000"/>
                </a:solidFill>
              </a:rPr>
              <a:t>TO</a:t>
            </a:r>
            <a:r>
              <a:rPr lang="cs-CZ" sz="2400" dirty="0" smtClean="0"/>
              <a:t> ten</a:t>
            </a:r>
            <a:endParaRPr lang="cs-CZ" sz="2400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653136"/>
            <a:ext cx="1259632" cy="9647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19672" y="4653136"/>
            <a:ext cx="35974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10:15 = čtvrt </a:t>
            </a:r>
            <a:r>
              <a:rPr lang="cs-CZ" sz="2400" b="1" dirty="0" smtClean="0">
                <a:solidFill>
                  <a:srgbClr val="C00000"/>
                </a:solidFill>
              </a:rPr>
              <a:t>PO</a:t>
            </a:r>
            <a:r>
              <a:rPr lang="cs-CZ" sz="2400" dirty="0" smtClean="0"/>
              <a:t> desáté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157192"/>
            <a:ext cx="2844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PAST</a:t>
            </a:r>
            <a:r>
              <a:rPr lang="cs-CZ" sz="2400" dirty="0" smtClean="0"/>
              <a:t> ten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časy,ciferníky,čísla,domácnosti,Fotografie,hodiny,obchodní metafory,pojmy,práce,symb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653136"/>
            <a:ext cx="1583457" cy="1439441"/>
          </a:xfrm>
          <a:prstGeom prst="rect">
            <a:avLst/>
          </a:prstGeom>
          <a:noFill/>
        </p:spPr>
      </p:pic>
      <p:pic>
        <p:nvPicPr>
          <p:cNvPr id="21506" name="Picture 2" descr="akcie,časy,čísla,čte,firmy,fotografie,hodiny,lidé,muži,noviny,obchodní oddělení,obchodníci,symboly,trhy,údaje (u přístroje),zabezpeče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24944"/>
            <a:ext cx="1547664" cy="1439441"/>
          </a:xfrm>
          <a:prstGeom prst="rect">
            <a:avLst/>
          </a:prstGeom>
          <a:noFill/>
        </p:spPr>
      </p:pic>
      <p:pic>
        <p:nvPicPr>
          <p:cNvPr id="21508" name="Picture 4" descr="http://www.nemecky-jazyk.cz/gramatika/datum%20a%20cas_soubory/image003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196752"/>
            <a:ext cx="1584176" cy="14447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1412776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13:45 = čtvrt </a:t>
            </a:r>
            <a:r>
              <a:rPr lang="cs-CZ" sz="2400" b="1" dirty="0" smtClean="0">
                <a:solidFill>
                  <a:srgbClr val="C00000"/>
                </a:solidFill>
              </a:rPr>
              <a:t>DO</a:t>
            </a:r>
            <a:r>
              <a:rPr lang="cs-CZ" sz="2400" dirty="0" smtClean="0"/>
              <a:t> druhé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1916832"/>
            <a:ext cx="2579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TO </a:t>
            </a:r>
            <a:r>
              <a:rPr lang="cs-CZ" sz="2400" dirty="0" err="1" smtClean="0"/>
              <a:t>two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140968"/>
            <a:ext cx="2940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8:30 = půl </a:t>
            </a:r>
            <a:r>
              <a:rPr lang="cs-CZ" sz="2400" b="1" dirty="0" smtClean="0">
                <a:solidFill>
                  <a:srgbClr val="C00000"/>
                </a:solidFill>
              </a:rPr>
              <a:t>PO </a:t>
            </a:r>
            <a:r>
              <a:rPr lang="cs-CZ" sz="2400" dirty="0" smtClean="0"/>
              <a:t>osmé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3645024"/>
            <a:ext cx="2467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Half </a:t>
            </a:r>
            <a:r>
              <a:rPr lang="cs-CZ" sz="2400" b="1" dirty="0" smtClean="0">
                <a:solidFill>
                  <a:srgbClr val="C00000"/>
                </a:solidFill>
              </a:rPr>
              <a:t>PAST </a:t>
            </a:r>
            <a:r>
              <a:rPr lang="cs-CZ" sz="2400" dirty="0" err="1" smtClean="0"/>
              <a:t>two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725144"/>
            <a:ext cx="2318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Celá = </a:t>
            </a:r>
            <a:r>
              <a:rPr lang="cs-CZ" sz="2400" b="1" dirty="0" smtClean="0">
                <a:solidFill>
                  <a:srgbClr val="C00000"/>
                </a:solidFill>
              </a:rPr>
              <a:t>o 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301208"/>
            <a:ext cx="3895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o´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r>
              <a:rPr lang="cs-CZ" sz="2400" dirty="0" smtClean="0"/>
              <a:t>,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o´</a:t>
            </a:r>
            <a:r>
              <a:rPr lang="cs-CZ" sz="2400" b="1" dirty="0" err="1" smtClean="0">
                <a:solidFill>
                  <a:srgbClr val="C00000"/>
                </a:solidFill>
              </a:rPr>
              <a:t>clock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084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10:00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2060848"/>
            <a:ext cx="166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 o´</a:t>
            </a:r>
            <a:r>
              <a:rPr lang="cs-CZ" sz="2400" dirty="0" err="1" smtClean="0"/>
              <a:t>clock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924944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15:50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924944"/>
            <a:ext cx="18405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Ten to </a:t>
            </a:r>
            <a:r>
              <a:rPr lang="cs-CZ" sz="2400" dirty="0" err="1" smtClean="0"/>
              <a:t>four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94116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14:45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4941168"/>
            <a:ext cx="2674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three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060848"/>
            <a:ext cx="7889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9:15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060848"/>
            <a:ext cx="2755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Quarter</a:t>
            </a:r>
            <a:r>
              <a:rPr lang="cs-CZ" sz="2400" dirty="0" smtClean="0"/>
              <a:t> past </a:t>
            </a:r>
            <a:r>
              <a:rPr lang="cs-CZ" sz="2400" dirty="0" err="1" smtClean="0"/>
              <a:t>nine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996952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8:25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996952"/>
            <a:ext cx="3467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-</a:t>
            </a:r>
            <a:r>
              <a:rPr lang="cs-CZ" sz="2400" dirty="0" err="1" smtClean="0"/>
              <a:t>five</a:t>
            </a:r>
            <a:r>
              <a:rPr lang="cs-CZ" sz="2400" dirty="0" smtClean="0"/>
              <a:t> past </a:t>
            </a:r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717032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7:40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717032"/>
            <a:ext cx="2468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 to </a:t>
            </a:r>
            <a:r>
              <a:rPr lang="cs-CZ" sz="2400" dirty="0" err="1" smtClean="0"/>
              <a:t>eight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78904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10:35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3789040"/>
            <a:ext cx="3318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Twenty</a:t>
            </a:r>
            <a:r>
              <a:rPr lang="cs-CZ" sz="2400" dirty="0" smtClean="0"/>
              <a:t>-</a:t>
            </a:r>
            <a:r>
              <a:rPr lang="cs-CZ" sz="2400" dirty="0" err="1" smtClean="0"/>
              <a:t>five</a:t>
            </a:r>
            <a:r>
              <a:rPr lang="cs-CZ" sz="2400" dirty="0" smtClean="0"/>
              <a:t> to </a:t>
            </a:r>
            <a:r>
              <a:rPr lang="cs-CZ" sz="2400" dirty="0" err="1" smtClean="0"/>
              <a:t>eleven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PRACTICE MORE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87215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9:00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6606" y="234888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15:45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606" y="2821378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16:30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4" y="3283043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5:25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3" y="3744708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7:40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206373"/>
            <a:ext cx="8386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6:35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1449" y="4668038"/>
            <a:ext cx="926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13:15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1449" y="5170867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16:22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0154" y="5574430"/>
            <a:ext cx="976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17:43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k výkladu a procvičení vyjádření času v aj.</a:t>
            </a:r>
          </a:p>
          <a:p>
            <a:r>
              <a:rPr lang="cs-CZ" dirty="0" smtClean="0"/>
              <a:t>Slide 2 – nákres hodin slouží ke znázornění chápání vyjádření času v aj</a:t>
            </a:r>
          </a:p>
          <a:p>
            <a:r>
              <a:rPr lang="cs-CZ" dirty="0" smtClean="0"/>
              <a:t>4.+5. slide – aj řešení se objeví po kliknutí, je tedy možné se dětí nejprve na zkoušku zeptat, než se řešení objeví</a:t>
            </a:r>
          </a:p>
          <a:p>
            <a:r>
              <a:rPr lang="cs-CZ" dirty="0" smtClean="0"/>
              <a:t>Slide 6 – procvičení – po kliknutí na daný čas se objeví jeho vyjádření v aj</a:t>
            </a:r>
          </a:p>
          <a:p>
            <a:r>
              <a:rPr lang="cs-CZ" dirty="0" smtClean="0"/>
              <a:t>Slide 7 – žáci ústně říkají daný čas nebo jej mohou psát na </a:t>
            </a:r>
            <a:r>
              <a:rPr lang="cs-CZ" smtClean="0"/>
              <a:t>tabuli/do sešitu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196752"/>
            <a:ext cx="6629400" cy="5661248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Všechny materiály dostupné z:</a:t>
            </a:r>
          </a:p>
          <a:p>
            <a:pPr>
              <a:spcBef>
                <a:spcPts val="600"/>
              </a:spcBef>
            </a:pPr>
            <a:r>
              <a:rPr lang="cs-CZ" sz="1200" dirty="0" smtClean="0"/>
              <a:t>Klipart </a:t>
            </a:r>
            <a:r>
              <a:rPr lang="en-US" sz="1200" dirty="0" smtClean="0"/>
              <a:t>[</a:t>
            </a:r>
            <a:r>
              <a:rPr lang="cs-CZ" sz="1200" dirty="0" smtClean="0"/>
              <a:t>on-line</a:t>
            </a:r>
            <a:r>
              <a:rPr lang="en-US" sz="1200" dirty="0" smtClean="0"/>
              <a:t>]</a:t>
            </a:r>
            <a:r>
              <a:rPr lang="cs-CZ" sz="1200" dirty="0" smtClean="0"/>
              <a:t>. 2011 </a:t>
            </a:r>
            <a:r>
              <a:rPr lang="en-US" sz="1200" dirty="0" smtClean="0"/>
              <a:t>[</a:t>
            </a:r>
            <a:r>
              <a:rPr lang="cs-CZ" sz="1200" dirty="0" smtClean="0"/>
              <a:t>cit. 2011-11-21</a:t>
            </a:r>
            <a:r>
              <a:rPr lang="en-US" sz="1200" dirty="0" smtClean="0"/>
              <a:t>]</a:t>
            </a:r>
            <a:r>
              <a:rPr lang="cs-CZ" sz="1200" dirty="0" smtClean="0"/>
              <a:t>. Dostupný z www: </a:t>
            </a: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=hodiny&amp;ex=1&amp;</a:t>
            </a:r>
            <a:r>
              <a:rPr lang="cs-CZ" sz="1200" dirty="0" err="1" smtClean="0">
                <a:hlinkClick r:id="rId2"/>
              </a:rPr>
              <a:t>origin</a:t>
            </a:r>
            <a:r>
              <a:rPr lang="cs-CZ" sz="1200" dirty="0" smtClean="0">
                <a:hlinkClick r:id="rId2"/>
              </a:rPr>
              <a:t>=FX010132103#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:MP900289557|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=hodiny&amp;ex=1&amp;</a:t>
            </a:r>
            <a:r>
              <a:rPr lang="cs-CZ" sz="1200" dirty="0" err="1" smtClean="0">
                <a:hlinkClick r:id="rId2"/>
              </a:rPr>
              <a:t>origin</a:t>
            </a:r>
            <a:r>
              <a:rPr lang="cs-CZ" sz="1200" dirty="0" smtClean="0">
                <a:hlinkClick r:id="rId2"/>
              </a:rPr>
              <a:t>=FX010132103#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:MP900387950</a:t>
            </a: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=hodiny&amp;ex=1#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:MP900385683|</a:t>
            </a:r>
            <a:endParaRPr lang="cs-CZ" sz="1200" dirty="0" smtClean="0">
              <a:hlinkClick r:id="rId2"/>
            </a:endParaRPr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2"/>
              </a:rPr>
              <a:t>|</a:t>
            </a:r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=%C4%8Das&amp;ex=1#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:MP900430829|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=%C4%8Das&amp;ex=1#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:MP900408989|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smtClean="0"/>
              <a:t>A </a:t>
            </a:r>
            <a:endParaRPr lang="cs-CZ" sz="1200" dirty="0" smtClean="0"/>
          </a:p>
          <a:p>
            <a:pPr>
              <a:spcBef>
                <a:spcPts val="600"/>
              </a:spcBef>
            </a:pP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nemecky</a:t>
            </a:r>
            <a:r>
              <a:rPr lang="cs-CZ" sz="1200" dirty="0" smtClean="0">
                <a:hlinkClick r:id="rId5"/>
              </a:rPr>
              <a:t>-jazyk.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/gramatika/datum%20a%20cas.htm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bbles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82</TotalTime>
  <Words>268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Bubbles</vt:lpstr>
      <vt:lpstr>Time Anotace: Materiál je určen pro žáky 6. ročníku a slouží k výkladu a procvičení tvorby času v anglickém jazyce.</vt:lpstr>
      <vt:lpstr>Prezentace aplikace PowerPoint</vt:lpstr>
      <vt:lpstr>Prezentace aplikace PowerPoint</vt:lpstr>
      <vt:lpstr>Prezentace aplikace PowerPoint</vt:lpstr>
      <vt:lpstr>Prezentace aplikace PowerPoint</vt:lpstr>
      <vt:lpstr>NOW PRACTICE</vt:lpstr>
      <vt:lpstr>PRACTICE MORE</vt:lpstr>
      <vt:lpstr>METODICKÝ NÁVOD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Jan Táborský</cp:lastModifiedBy>
  <cp:revision>18</cp:revision>
  <dcterms:created xsi:type="dcterms:W3CDTF">2011-11-20T15:57:27Z</dcterms:created>
  <dcterms:modified xsi:type="dcterms:W3CDTF">2012-03-13T18:13:19Z</dcterms:modified>
</cp:coreProperties>
</file>