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1" r:id="rId7"/>
    <p:sldId id="263" r:id="rId8"/>
    <p:sldId id="264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2A1E0-F042-4D7D-8A45-F958454034D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9182-FD40-450A-B022-F45C6296B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2A1E0-F042-4D7D-8A45-F958454034D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9182-FD40-450A-B022-F45C6296B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2A1E0-F042-4D7D-8A45-F958454034D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9182-FD40-450A-B022-F45C6296B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2A1E0-F042-4D7D-8A45-F958454034D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9182-FD40-450A-B022-F45C6296B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2A1E0-F042-4D7D-8A45-F958454034D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9182-FD40-450A-B022-F45C6296B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2A1E0-F042-4D7D-8A45-F958454034D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9182-FD40-450A-B022-F45C6296B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2A1E0-F042-4D7D-8A45-F958454034D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9182-FD40-450A-B022-F45C6296B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2A1E0-F042-4D7D-8A45-F958454034D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9182-FD40-450A-B022-F45C6296B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2A1E0-F042-4D7D-8A45-F958454034D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9182-FD40-450A-B022-F45C6296B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2A1E0-F042-4D7D-8A45-F958454034D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9182-FD40-450A-B022-F45C6296B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2A1E0-F042-4D7D-8A45-F958454034D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9182-FD40-450A-B022-F45C6296B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D2A1E0-F042-4D7D-8A45-F958454034D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1A9182-FD40-450A-B022-F45C6296B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Prvky a směsi</a:t>
            </a:r>
            <a:endParaRPr lang="cs-CZ" dirty="0">
              <a:latin typeface="Cooper Black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3160"/>
          </a:xfrm>
        </p:spPr>
        <p:txBody>
          <a:bodyPr>
            <a:normAutofit fontScale="625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Algerian" pitchFamily="82" charset="0"/>
              </a:rPr>
              <a:t>Autor: Mgr. Iva </a:t>
            </a:r>
            <a:r>
              <a:rPr lang="cs-CZ" dirty="0" err="1" smtClean="0">
                <a:solidFill>
                  <a:schemeClr val="tx1"/>
                </a:solidFill>
                <a:latin typeface="Algerian" pitchFamily="82" charset="0"/>
              </a:rPr>
              <a:t>Hirschová</a:t>
            </a:r>
            <a:endParaRPr lang="cs-CZ" dirty="0" smtClean="0">
              <a:solidFill>
                <a:schemeClr val="tx1"/>
              </a:solidFill>
              <a:latin typeface="Algerian" pitchFamily="82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Algerian" pitchFamily="82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Algerian" pitchFamily="82" charset="0"/>
              </a:rPr>
              <a:t>VY_32_INOVACE_17_uhlík,síra,fosfor</a:t>
            </a: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Algerian" pitchFamily="82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Algerian" pitchFamily="82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Algerian" pitchFamily="82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Algerian" pitchFamily="82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Algerian" pitchFamily="82" charset="0"/>
              </a:rPr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Uhlík</a:t>
            </a:r>
            <a:endParaRPr lang="cs-CZ" dirty="0"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Cooper Black" pitchFamily="18" charset="0"/>
              </a:rPr>
              <a:t>Prvek  IV.A skupiny</a:t>
            </a:r>
          </a:p>
          <a:p>
            <a:r>
              <a:rPr lang="cs-CZ" dirty="0" smtClean="0">
                <a:latin typeface="Cooper Black" pitchFamily="18" charset="0"/>
              </a:rPr>
              <a:t>Protonové číslo 6</a:t>
            </a:r>
          </a:p>
          <a:p>
            <a:r>
              <a:rPr lang="cs-CZ" dirty="0" smtClean="0">
                <a:latin typeface="Cooper Black" pitchFamily="18" charset="0"/>
              </a:rPr>
              <a:t>Lat. Název </a:t>
            </a:r>
          </a:p>
          <a:p>
            <a:r>
              <a:rPr lang="cs-CZ" dirty="0" err="1" smtClean="0">
                <a:solidFill>
                  <a:srgbClr val="00B0F0"/>
                </a:solidFill>
                <a:latin typeface="Cooper Black" pitchFamily="18" charset="0"/>
              </a:rPr>
              <a:t>Carboneum</a:t>
            </a:r>
            <a:r>
              <a:rPr lang="cs-CZ" dirty="0" smtClean="0">
                <a:solidFill>
                  <a:srgbClr val="00B0F0"/>
                </a:solidFill>
                <a:latin typeface="Cooper Black" pitchFamily="18" charset="0"/>
              </a:rPr>
              <a:t>-</a:t>
            </a:r>
            <a:r>
              <a:rPr lang="cs-CZ" dirty="0" smtClean="0">
                <a:latin typeface="Cooper Black" pitchFamily="18" charset="0"/>
              </a:rPr>
              <a:t> odtud značka </a:t>
            </a:r>
            <a:r>
              <a:rPr lang="cs-CZ" dirty="0" smtClean="0">
                <a:solidFill>
                  <a:srgbClr val="00B0F0"/>
                </a:solidFill>
                <a:latin typeface="Cooper Black" pitchFamily="18" charset="0"/>
              </a:rPr>
              <a:t>C</a:t>
            </a:r>
          </a:p>
          <a:p>
            <a:r>
              <a:rPr lang="cs-CZ" dirty="0" smtClean="0">
                <a:latin typeface="Cooper Black" pitchFamily="18" charset="0"/>
              </a:rPr>
              <a:t>Nekov</a:t>
            </a:r>
          </a:p>
          <a:p>
            <a:r>
              <a:rPr lang="cs-CZ" dirty="0" smtClean="0">
                <a:latin typeface="Cooper Black" pitchFamily="18" charset="0"/>
              </a:rPr>
              <a:t>Výskyt ve formě- grafit  diamant</a:t>
            </a:r>
          </a:p>
          <a:p>
            <a:r>
              <a:rPr lang="cs-CZ" dirty="0" smtClean="0">
                <a:latin typeface="Cooper Black" pitchFamily="18" charset="0"/>
              </a:rPr>
              <a:t>biogenní</a:t>
            </a:r>
          </a:p>
          <a:p>
            <a:r>
              <a:rPr lang="cs-CZ" dirty="0" smtClean="0">
                <a:latin typeface="Cooper Black" pitchFamily="18" charset="0"/>
              </a:rPr>
              <a:t>Vlastnosti: tvoří 3 modifikace-grafit, diamant, fulleren</a:t>
            </a:r>
            <a:endParaRPr lang="cs-CZ" dirty="0">
              <a:latin typeface="Cooper Blac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Mamka\Local Settings\Temporary Internet Files\Content.IE5\9W6BLO3U\MP9004421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8538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latin typeface="Cooper Black" pitchFamily="18" charset="0"/>
              </a:rPr>
              <a:t>Grafit</a:t>
            </a:r>
            <a:endParaRPr lang="cs-CZ" dirty="0">
              <a:solidFill>
                <a:srgbClr val="FFFF00"/>
              </a:solidFill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Cooper Black" pitchFamily="18" charset="0"/>
              </a:rPr>
              <a:t>Neboli tuha</a:t>
            </a:r>
          </a:p>
          <a:p>
            <a:r>
              <a:rPr lang="cs-CZ" dirty="0">
                <a:solidFill>
                  <a:srgbClr val="FFFF00"/>
                </a:solidFill>
                <a:latin typeface="Cooper Black" pitchFamily="18" charset="0"/>
              </a:rPr>
              <a:t>V</a:t>
            </a:r>
            <a:r>
              <a:rPr lang="cs-CZ" dirty="0" smtClean="0">
                <a:solidFill>
                  <a:srgbClr val="FFFF00"/>
                </a:solidFill>
                <a:latin typeface="Cooper Black" pitchFamily="18" charset="0"/>
              </a:rPr>
              <a:t> přírodě je v této formě nejvíce zastoupen</a:t>
            </a:r>
          </a:p>
          <a:p>
            <a:r>
              <a:rPr lang="cs-CZ" dirty="0" smtClean="0">
                <a:solidFill>
                  <a:srgbClr val="FFFF00"/>
                </a:solidFill>
                <a:latin typeface="Cooper Black" pitchFamily="18" charset="0"/>
              </a:rPr>
              <a:t>Vede el. </a:t>
            </a:r>
            <a:r>
              <a:rPr lang="cs-CZ" dirty="0" smtClean="0">
                <a:solidFill>
                  <a:srgbClr val="FFFF00"/>
                </a:solidFill>
                <a:latin typeface="Cooper Black" pitchFamily="18" charset="0"/>
              </a:rPr>
              <a:t>proud</a:t>
            </a:r>
            <a:endParaRPr lang="cs-CZ" dirty="0" smtClean="0">
              <a:solidFill>
                <a:srgbClr val="FFFF00"/>
              </a:solidFill>
              <a:latin typeface="Cooper Black" pitchFamily="18" charset="0"/>
            </a:endParaRPr>
          </a:p>
          <a:p>
            <a:r>
              <a:rPr lang="cs-CZ" dirty="0" smtClean="0">
                <a:solidFill>
                  <a:srgbClr val="FFFF00"/>
                </a:solidFill>
                <a:latin typeface="Cooper Black" pitchFamily="18" charset="0"/>
              </a:rPr>
              <a:t>Krystaluje v šesterečné soustavě</a:t>
            </a:r>
          </a:p>
          <a:p>
            <a:r>
              <a:rPr lang="cs-CZ" dirty="0" smtClean="0">
                <a:solidFill>
                  <a:srgbClr val="FFFF00"/>
                </a:solidFill>
                <a:latin typeface="Cooper Black" pitchFamily="18" charset="0"/>
              </a:rPr>
              <a:t>Tvrdost 1</a:t>
            </a:r>
          </a:p>
          <a:p>
            <a:r>
              <a:rPr lang="cs-CZ" dirty="0" smtClean="0">
                <a:solidFill>
                  <a:srgbClr val="FFFF00"/>
                </a:solidFill>
                <a:latin typeface="Cooper Black" pitchFamily="18" charset="0"/>
              </a:rPr>
              <a:t>Barva černošedá</a:t>
            </a:r>
          </a:p>
          <a:p>
            <a:r>
              <a:rPr lang="cs-CZ" dirty="0" smtClean="0">
                <a:solidFill>
                  <a:srgbClr val="FFFF00"/>
                </a:solidFill>
                <a:latin typeface="Cooper Black" pitchFamily="18" charset="0"/>
              </a:rPr>
              <a:t>Využití: výroba tužek, atomové reaktory</a:t>
            </a:r>
            <a:endParaRPr lang="cs-CZ" dirty="0">
              <a:solidFill>
                <a:srgbClr val="FFFF00"/>
              </a:solidFill>
              <a:latin typeface="Cooper Blac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Mamka\Local Settings\Temporary Internet Files\Content.IE5\9W6BLO3U\MP9004100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0528" y="1"/>
            <a:ext cx="9324528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ooper Black" pitchFamily="18" charset="0"/>
              </a:rPr>
              <a:t>Diamant</a:t>
            </a:r>
            <a:endParaRPr lang="cs-CZ" dirty="0">
              <a:solidFill>
                <a:srgbClr val="FF0000"/>
              </a:solidFill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Cooper Black" pitchFamily="18" charset="0"/>
              </a:rPr>
              <a:t>V přírodě výskyt hl. JAR</a:t>
            </a:r>
          </a:p>
          <a:p>
            <a:r>
              <a:rPr lang="cs-CZ" dirty="0" smtClean="0">
                <a:solidFill>
                  <a:srgbClr val="FF0000"/>
                </a:solidFill>
                <a:latin typeface="Cooper Black" pitchFamily="18" charset="0"/>
              </a:rPr>
              <a:t>Tepelně vodivý</a:t>
            </a:r>
          </a:p>
          <a:p>
            <a:r>
              <a:rPr lang="cs-CZ" dirty="0" smtClean="0">
                <a:solidFill>
                  <a:srgbClr val="FF0000"/>
                </a:solidFill>
                <a:latin typeface="Cooper Black" pitchFamily="18" charset="0"/>
              </a:rPr>
              <a:t>Krystaluje v krychlové soustavě</a:t>
            </a:r>
          </a:p>
          <a:p>
            <a:r>
              <a:rPr lang="cs-CZ" dirty="0">
                <a:solidFill>
                  <a:srgbClr val="FF0000"/>
                </a:solidFill>
                <a:latin typeface="Cooper Black" pitchFamily="18" charset="0"/>
              </a:rPr>
              <a:t>T</a:t>
            </a:r>
            <a:r>
              <a:rPr lang="cs-CZ" dirty="0" smtClean="0">
                <a:solidFill>
                  <a:srgbClr val="FF0000"/>
                </a:solidFill>
                <a:latin typeface="Cooper Black" pitchFamily="18" charset="0"/>
              </a:rPr>
              <a:t>vrdost 10</a:t>
            </a:r>
          </a:p>
          <a:p>
            <a:r>
              <a:rPr lang="cs-CZ" dirty="0" smtClean="0">
                <a:solidFill>
                  <a:srgbClr val="FF0000"/>
                </a:solidFill>
                <a:latin typeface="Cooper Black" pitchFamily="18" charset="0"/>
              </a:rPr>
              <a:t>Hodnota v karátech </a:t>
            </a:r>
            <a:r>
              <a:rPr lang="cs-CZ" dirty="0" smtClean="0">
                <a:solidFill>
                  <a:srgbClr val="FF0000"/>
                </a:solidFill>
                <a:latin typeface="Cooper Black" pitchFamily="18" charset="0"/>
              </a:rPr>
              <a:t>(1 </a:t>
            </a:r>
            <a:r>
              <a:rPr lang="cs-CZ" dirty="0" smtClean="0">
                <a:solidFill>
                  <a:srgbClr val="FF0000"/>
                </a:solidFill>
                <a:latin typeface="Cooper Black" pitchFamily="18" charset="0"/>
              </a:rPr>
              <a:t>karát je 0,2g)</a:t>
            </a:r>
          </a:p>
          <a:p>
            <a:r>
              <a:rPr lang="cs-CZ" dirty="0" smtClean="0">
                <a:solidFill>
                  <a:srgbClr val="FF0000"/>
                </a:solidFill>
                <a:latin typeface="Cooper Black" pitchFamily="18" charset="0"/>
              </a:rPr>
              <a:t>Barva průhledná, namodralá</a:t>
            </a:r>
          </a:p>
          <a:p>
            <a:r>
              <a:rPr lang="cs-CZ" dirty="0" smtClean="0">
                <a:solidFill>
                  <a:srgbClr val="FF0000"/>
                </a:solidFill>
                <a:latin typeface="Cooper Black" pitchFamily="18" charset="0"/>
              </a:rPr>
              <a:t>Velký světelný lom- briliant- vysoký lesk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Fulleren</a:t>
            </a:r>
            <a:endParaRPr lang="cs-CZ" dirty="0"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Nový, uměle vyrobený</a:t>
            </a:r>
          </a:p>
          <a:p>
            <a:r>
              <a:rPr lang="cs-CZ" dirty="0" smtClean="0">
                <a:latin typeface="Cooper Black" pitchFamily="18" charset="0"/>
              </a:rPr>
              <a:t>Barva černá</a:t>
            </a:r>
          </a:p>
          <a:p>
            <a:r>
              <a:rPr lang="cs-CZ" dirty="0" smtClean="0">
                <a:latin typeface="Cooper Black" pitchFamily="18" charset="0"/>
              </a:rPr>
              <a:t>Využití textil- zvláštní materiály F1</a:t>
            </a:r>
            <a:endParaRPr lang="cs-CZ" dirty="0">
              <a:latin typeface="Cooper Blac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Síra</a:t>
            </a:r>
            <a:endParaRPr lang="cs-CZ" dirty="0"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latin typeface="Cooper Black" pitchFamily="18" charset="0"/>
              </a:rPr>
              <a:t>Prvek VI.A skupiny</a:t>
            </a:r>
          </a:p>
          <a:p>
            <a:r>
              <a:rPr lang="cs-CZ" dirty="0" smtClean="0">
                <a:latin typeface="Cooper Black" pitchFamily="18" charset="0"/>
              </a:rPr>
              <a:t>Protonové číslo 16 latinský název  </a:t>
            </a:r>
            <a:r>
              <a:rPr lang="cs-CZ" dirty="0" err="1" smtClean="0">
                <a:solidFill>
                  <a:srgbClr val="00B050"/>
                </a:solidFill>
                <a:latin typeface="Cooper Black" pitchFamily="18" charset="0"/>
              </a:rPr>
              <a:t>Sulphur</a:t>
            </a:r>
            <a:r>
              <a:rPr lang="cs-CZ" dirty="0" smtClean="0">
                <a:solidFill>
                  <a:srgbClr val="00B050"/>
                </a:solidFill>
                <a:latin typeface="Cooper Black" pitchFamily="18" charset="0"/>
              </a:rPr>
              <a:t> </a:t>
            </a:r>
            <a:r>
              <a:rPr lang="cs-CZ" dirty="0" smtClean="0">
                <a:latin typeface="Cooper Black" pitchFamily="18" charset="0"/>
              </a:rPr>
              <a:t>- </a:t>
            </a:r>
            <a:r>
              <a:rPr lang="cs-CZ" dirty="0" smtClean="0">
                <a:latin typeface="Cooper Black" pitchFamily="18" charset="0"/>
              </a:rPr>
              <a:t>značka </a:t>
            </a:r>
            <a:r>
              <a:rPr lang="cs-CZ" dirty="0" smtClean="0">
                <a:solidFill>
                  <a:srgbClr val="00B050"/>
                </a:solidFill>
                <a:latin typeface="Cooper Black" pitchFamily="18" charset="0"/>
              </a:rPr>
              <a:t>S</a:t>
            </a:r>
          </a:p>
          <a:p>
            <a:pPr>
              <a:buNone/>
            </a:pPr>
            <a:r>
              <a:rPr lang="cs-CZ" dirty="0">
                <a:solidFill>
                  <a:srgbClr val="00B050"/>
                </a:solidFill>
                <a:latin typeface="Cooper Black" pitchFamily="18" charset="0"/>
              </a:rPr>
              <a:t> </a:t>
            </a:r>
            <a:r>
              <a:rPr lang="cs-CZ" dirty="0" smtClean="0">
                <a:solidFill>
                  <a:srgbClr val="00B050"/>
                </a:solidFill>
                <a:latin typeface="Cooper Black" pitchFamily="18" charset="0"/>
              </a:rPr>
              <a:t>   </a:t>
            </a:r>
            <a:r>
              <a:rPr lang="cs-CZ" dirty="0" smtClean="0">
                <a:latin typeface="Cooper Black" pitchFamily="18" charset="0"/>
              </a:rPr>
              <a:t>nekov</a:t>
            </a:r>
          </a:p>
          <a:p>
            <a:pPr>
              <a:buNone/>
            </a:pPr>
            <a:r>
              <a:rPr lang="cs-CZ" dirty="0" smtClean="0">
                <a:latin typeface="Cooper Black" pitchFamily="18" charset="0"/>
              </a:rPr>
              <a:t>    Kosočtverečná soustava</a:t>
            </a:r>
          </a:p>
          <a:p>
            <a:pPr>
              <a:buNone/>
            </a:pPr>
            <a:r>
              <a:rPr lang="cs-CZ" dirty="0" smtClean="0">
                <a:latin typeface="Cooper Black" pitchFamily="18" charset="0"/>
              </a:rPr>
              <a:t>    Výskyt: forma: </a:t>
            </a:r>
            <a:r>
              <a:rPr lang="cs-CZ" dirty="0" smtClean="0">
                <a:latin typeface="Cooper Black" pitchFamily="18" charset="0"/>
              </a:rPr>
              <a:t>krystalická - </a:t>
            </a:r>
            <a:r>
              <a:rPr lang="cs-CZ" dirty="0" smtClean="0">
                <a:latin typeface="Cooper Black" pitchFamily="18" charset="0"/>
              </a:rPr>
              <a:t>kosočtverečná, jednoklonná soustava</a:t>
            </a:r>
          </a:p>
          <a:p>
            <a:pPr>
              <a:buNone/>
            </a:pPr>
            <a:r>
              <a:rPr lang="cs-CZ" dirty="0" smtClean="0">
                <a:latin typeface="Cooper Black" pitchFamily="18" charset="0"/>
              </a:rPr>
              <a:t>   Amorfní- forma plastická, sirný květ</a:t>
            </a:r>
          </a:p>
          <a:p>
            <a:pPr>
              <a:buNone/>
            </a:pPr>
            <a:r>
              <a:rPr lang="cs-CZ" dirty="0" smtClean="0">
                <a:latin typeface="Cooper Black" pitchFamily="18" charset="0"/>
              </a:rPr>
              <a:t>   Vlastnosti: žlutá barva, hořlavá</a:t>
            </a:r>
          </a:p>
          <a:p>
            <a:pPr>
              <a:buNone/>
            </a:pPr>
            <a:r>
              <a:rPr lang="cs-CZ" dirty="0" smtClean="0">
                <a:latin typeface="Cooper Black" pitchFamily="18" charset="0"/>
              </a:rPr>
              <a:t>   Využití: síření sudů, vulkanizace kaučuku</a:t>
            </a:r>
            <a:r>
              <a:rPr lang="cs-CZ" dirty="0" smtClean="0">
                <a:latin typeface="Cooper Black" pitchFamily="18" charset="0"/>
              </a:rPr>
              <a:t>, výroba </a:t>
            </a:r>
            <a:r>
              <a:rPr lang="cs-CZ" dirty="0" smtClean="0">
                <a:latin typeface="Cooper Black" pitchFamily="18" charset="0"/>
              </a:rPr>
              <a:t>zápalek, kyselin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Documents and Settings\Mamka\Local Settings\Temporary Internet Files\Content.IE5\GMW9FLOB\MP9004049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Cooper Black" pitchFamily="18" charset="0"/>
              </a:rPr>
              <a:t>Fosfor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Cooper Black" pitchFamily="18" charset="0"/>
              </a:rPr>
              <a:t>Prvek V.A skupiny</a:t>
            </a:r>
          </a:p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Cooper Black" pitchFamily="18" charset="0"/>
              </a:rPr>
              <a:t>Protonové číslo 15</a:t>
            </a:r>
          </a:p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Cooper Black" pitchFamily="18" charset="0"/>
              </a:rPr>
              <a:t>Nekov</a:t>
            </a:r>
          </a:p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Cooper Black" pitchFamily="18" charset="0"/>
              </a:rPr>
              <a:t>Výskyt 3 modifikace- bílý  červený  černý</a:t>
            </a:r>
          </a:p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Cooper Black" pitchFamily="18" charset="0"/>
              </a:rPr>
              <a:t>Bílý P</a:t>
            </a:r>
            <a:r>
              <a:rPr lang="cs-CZ" baseline="-25000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Cooper Black" pitchFamily="18" charset="0"/>
              </a:rPr>
              <a:t>4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Cooper Black" pitchFamily="18" charset="0"/>
              </a:rPr>
              <a:t> samozápalný, jedovatý ve tmě fosforeskující (páry)</a:t>
            </a:r>
          </a:p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Cooper Black" pitchFamily="18" charset="0"/>
              </a:rPr>
              <a:t>Červený, méně 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Cooper Black" pitchFamily="18" charset="0"/>
              </a:rPr>
              <a:t>reaktivní,vznik - </a:t>
            </a:r>
            <a:r>
              <a:rPr lang="cs-CZ" dirty="0" err="1" smtClean="0">
                <a:solidFill>
                  <a:schemeClr val="accent4">
                    <a:lumMod val="60000"/>
                    <a:lumOff val="40000"/>
                  </a:schemeClr>
                </a:solidFill>
                <a:latin typeface="Cooper Black" pitchFamily="18" charset="0"/>
              </a:rPr>
              <a:t>zahřátím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Cooper Black" pitchFamily="18" charset="0"/>
              </a:rPr>
              <a:t> bílého P</a:t>
            </a:r>
          </a:p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Cooper Black" pitchFamily="18" charset="0"/>
              </a:rPr>
              <a:t>Černý- nejméně reaktivní, vede teplo i proud</a:t>
            </a:r>
          </a:p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Cooper Black" pitchFamily="18" charset="0"/>
              </a:rPr>
              <a:t>Použití: bílý- jed na krysy, červený- zápalky 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Cooper Black" pitchFamily="18" charset="0"/>
              </a:rPr>
              <a:t>černý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  <a:latin typeface="Cooper Blac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Cooper Black" pitchFamily="18" charset="0"/>
              </a:rPr>
              <a:t>Vytvořeno jako DUM do předmětu chemie na ZŠ a MŠ 17.listopadu 1325, Mladá Boleslav pro 8.ročník základní školy.</a:t>
            </a:r>
          </a:p>
          <a:p>
            <a:endParaRPr lang="cs-CZ" dirty="0" smtClean="0">
              <a:latin typeface="Cooper Black" pitchFamily="18" charset="0"/>
            </a:endParaRPr>
          </a:p>
          <a:p>
            <a:r>
              <a:rPr lang="cs-CZ" dirty="0" smtClean="0">
                <a:latin typeface="Cooper Black" pitchFamily="18" charset="0"/>
              </a:rPr>
              <a:t>Materiál slouží k doplnění učiva o chemii.</a:t>
            </a:r>
          </a:p>
          <a:p>
            <a:endParaRPr lang="cs-CZ" dirty="0" smtClean="0">
              <a:latin typeface="Cooper Black" pitchFamily="18" charset="0"/>
            </a:endParaRPr>
          </a:p>
          <a:p>
            <a:r>
              <a:rPr lang="cs-CZ" dirty="0" smtClean="0">
                <a:latin typeface="Cooper Black" pitchFamily="18" charset="0"/>
              </a:rPr>
              <a:t>Materiál je vhodné prezentovat pomocí  interaktivní tabule.</a:t>
            </a:r>
          </a:p>
          <a:p>
            <a:endParaRPr lang="cs-CZ" dirty="0" smtClean="0">
              <a:latin typeface="Cooper Black" pitchFamily="18" charset="0"/>
            </a:endParaRPr>
          </a:p>
          <a:p>
            <a:r>
              <a:rPr lang="cs-CZ" dirty="0" smtClean="0">
                <a:latin typeface="Cooper Black" pitchFamily="18" charset="0"/>
              </a:rPr>
              <a:t>Materiál byl vytvořen a pilotován v II. pololetí školního roku 2012/2013.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Citace</a:t>
            </a:r>
            <a:endParaRPr lang="cs-CZ" dirty="0"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Vlastní zdroje</a:t>
            </a:r>
          </a:p>
          <a:p>
            <a:r>
              <a:rPr lang="cs-CZ" dirty="0" smtClean="0">
                <a:latin typeface="Cooper Black" pitchFamily="18" charset="0"/>
              </a:rPr>
              <a:t>Galerie </a:t>
            </a:r>
            <a:r>
              <a:rPr lang="cs-CZ" dirty="0" smtClean="0">
                <a:latin typeface="Cooper Black" pitchFamily="18" charset="0"/>
              </a:rPr>
              <a:t>klipart: </a:t>
            </a:r>
            <a:r>
              <a:rPr lang="cs-CZ" dirty="0" smtClean="0">
                <a:latin typeface="Cooper Black" pitchFamily="18" charset="0"/>
                <a:hlinkClick r:id="rId2"/>
              </a:rPr>
              <a:t>www.office.</a:t>
            </a:r>
            <a:r>
              <a:rPr lang="cs-CZ" dirty="0" err="1" smtClean="0">
                <a:latin typeface="Cooper Black" pitchFamily="18" charset="0"/>
                <a:hlinkClick r:id="rId2"/>
              </a:rPr>
              <a:t>microsoft.com</a:t>
            </a:r>
            <a:endParaRPr lang="cs-CZ" smtClean="0">
              <a:latin typeface="Cooper Black" pitchFamily="18" charset="0"/>
            </a:endParaRPr>
          </a:p>
          <a:p>
            <a:pPr>
              <a:buNone/>
            </a:pPr>
            <a:endParaRPr lang="cs-CZ" dirty="0">
              <a:latin typeface="Cooper Blac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303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Prvky a směsi</vt:lpstr>
      <vt:lpstr>Uhlík</vt:lpstr>
      <vt:lpstr>Grafit</vt:lpstr>
      <vt:lpstr>Diamant</vt:lpstr>
      <vt:lpstr>Fulleren</vt:lpstr>
      <vt:lpstr>Síra</vt:lpstr>
      <vt:lpstr>Fosfor</vt:lpstr>
      <vt:lpstr>Snímek 8</vt:lpstr>
      <vt:lpstr>Citace</vt:lpstr>
    </vt:vector>
  </TitlesOfParts>
  <Company>Lucka a Lenka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 S P</dc:title>
  <dc:creator>Mamka</dc:creator>
  <cp:lastModifiedBy>Dum</cp:lastModifiedBy>
  <cp:revision>10</cp:revision>
  <dcterms:created xsi:type="dcterms:W3CDTF">2012-07-24T08:10:10Z</dcterms:created>
  <dcterms:modified xsi:type="dcterms:W3CDTF">2013-05-16T06:54:24Z</dcterms:modified>
</cp:coreProperties>
</file>