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34" autoAdjust="0"/>
    <p:restoredTop sz="94624" autoAdjust="0"/>
  </p:normalViewPr>
  <p:slideViewPr>
    <p:cSldViewPr>
      <p:cViewPr varScale="1">
        <p:scale>
          <a:sx n="70" d="100"/>
          <a:sy n="70" d="100"/>
        </p:scale>
        <p:origin x="-5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022EDC-BF39-4D5E-AAD9-53A36804E022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3072D2-0743-4780-96EC-05FBA38FF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0723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A2D11E3-1F02-492C-AA1A-5F0D398D467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3E1F87A-7E97-472C-A4D8-A24AD3E43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A2D11E3-1F02-492C-AA1A-5F0D398D467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3E1F87A-7E97-472C-A4D8-A24AD3E43BD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A2D11E3-1F02-492C-AA1A-5F0D398D467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3E1F87A-7E97-472C-A4D8-A24AD3E43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11E3-1F02-492C-AA1A-5F0D398D467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F87A-7E97-472C-A4D8-A24AD3E43BD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11E3-1F02-492C-AA1A-5F0D398D467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F87A-7E97-472C-A4D8-A24AD3E43BD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A2D11E3-1F02-492C-AA1A-5F0D398D467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3E1F87A-7E97-472C-A4D8-A24AD3E43BD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11E3-1F02-492C-AA1A-5F0D398D467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F87A-7E97-472C-A4D8-A24AD3E43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A2D11E3-1F02-492C-AA1A-5F0D398D467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3E1F87A-7E97-472C-A4D8-A24AD3E43BD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A2D11E3-1F02-492C-AA1A-5F0D398D467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3E1F87A-7E97-472C-A4D8-A24AD3E43BD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11E3-1F02-492C-AA1A-5F0D398D467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F87A-7E97-472C-A4D8-A24AD3E43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11E3-1F02-492C-AA1A-5F0D398D467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F87A-7E97-472C-A4D8-A24AD3E43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A2D11E3-1F02-492C-AA1A-5F0D398D467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3E1F87A-7E97-472C-A4D8-A24AD3E43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dovolen%C3%A1&amp;ctt=1" TargetMode="External"/><Relationship Id="rId3" Type="http://schemas.openxmlformats.org/officeDocument/2006/relationships/hyperlink" Target="http://office.microsoft.com/cs-cz/images/results.aspx?qu=de%C5%A1tn%C3%ADk&amp;ctt=1" TargetMode="External"/><Relationship Id="rId7" Type="http://schemas.openxmlformats.org/officeDocument/2006/relationships/hyperlink" Target="http://office.microsoft.com/cs-cz/images/results.aspx?qu=velikonoce&amp;ctt=1" TargetMode="External"/><Relationship Id="rId2" Type="http://schemas.openxmlformats.org/officeDocument/2006/relationships/hyperlink" Target="http://office.microsoft.com/cs-cz/images/results.aspx?qu=sn%C3%ADh&amp;ctt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ly%C5%BEe&amp;ctt=1" TargetMode="External"/><Relationship Id="rId5" Type="http://schemas.openxmlformats.org/officeDocument/2006/relationships/hyperlink" Target="http://office.microsoft.com/cs-cz/images/results.aspx?qu=v%C3%ADtr&amp;ctt=1" TargetMode="External"/><Relationship Id="rId4" Type="http://schemas.openxmlformats.org/officeDocument/2006/relationships/hyperlink" Target="http://office.microsoft.com/cs-cz/images/results.aspx?qu=bou%C5%99ka&amp;ctt=1" TargetMode="External"/><Relationship Id="rId9" Type="http://schemas.openxmlformats.org/officeDocument/2006/relationships/hyperlink" Target="http://office.microsoft.com/cs-cz/images/results.aspx?qu=v%C3%A1noce&amp;ctt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07704" y="2924944"/>
            <a:ext cx="7128792" cy="2531357"/>
          </a:xfrm>
        </p:spPr>
        <p:txBody>
          <a:bodyPr>
            <a:normAutofit fontScale="90000"/>
          </a:bodyPr>
          <a:lstStyle/>
          <a:p>
            <a:r>
              <a:rPr lang="cs-CZ" sz="1600" dirty="0" smtClean="0">
                <a:solidFill>
                  <a:srgbClr val="C00000"/>
                </a:solidFill>
              </a:rPr>
              <a:t>Název školy</a:t>
            </a:r>
            <a:r>
              <a:rPr lang="cs-CZ" sz="1600" b="0" dirty="0" smtClean="0">
                <a:solidFill>
                  <a:srgbClr val="C00000"/>
                </a:solidFill>
              </a:rPr>
              <a:t>: ZŠ štětí, Ostrovní 300</a:t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dirty="0" smtClean="0">
                <a:solidFill>
                  <a:srgbClr val="C00000"/>
                </a:solidFill>
              </a:rPr>
              <a:t>Autor: </a:t>
            </a:r>
            <a:r>
              <a:rPr lang="cs-CZ" sz="1600" b="0" dirty="0" smtClean="0">
                <a:solidFill>
                  <a:srgbClr val="C00000"/>
                </a:solidFill>
              </a:rPr>
              <a:t>Lenka </a:t>
            </a:r>
            <a:r>
              <a:rPr lang="cs-CZ" sz="1600" b="0" dirty="0" err="1" smtClean="0">
                <a:solidFill>
                  <a:srgbClr val="C00000"/>
                </a:solidFill>
              </a:rPr>
              <a:t>Pizúrová</a:t>
            </a:r>
            <a:r>
              <a:rPr lang="cs-CZ" sz="1600" b="0" dirty="0" smtClean="0">
                <a:solidFill>
                  <a:srgbClr val="C00000"/>
                </a:solidFill>
              </a:rPr>
              <a:t/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dirty="0" smtClean="0">
                <a:solidFill>
                  <a:srgbClr val="C00000"/>
                </a:solidFill>
              </a:rPr>
              <a:t>Název materiálu: </a:t>
            </a:r>
            <a:r>
              <a:rPr lang="cs-CZ" sz="1600" b="0" cap="none" dirty="0" smtClean="0">
                <a:solidFill>
                  <a:srgbClr val="C00000"/>
                </a:solidFill>
              </a:rPr>
              <a:t>VY_32_INOVACE_AJ.7.A.+B.01_months_and_dates</a:t>
            </a:r>
            <a:r>
              <a:rPr lang="cs-CZ" sz="1600" b="0" dirty="0" smtClean="0">
                <a:solidFill>
                  <a:srgbClr val="C00000"/>
                </a:solidFill>
              </a:rPr>
              <a:t/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dirty="0" smtClean="0">
                <a:solidFill>
                  <a:srgbClr val="C00000"/>
                </a:solidFill>
              </a:rPr>
              <a:t>Název: </a:t>
            </a:r>
            <a:r>
              <a:rPr lang="cs-CZ" sz="1600" b="0" dirty="0" err="1" smtClean="0">
                <a:solidFill>
                  <a:srgbClr val="C00000"/>
                </a:solidFill>
              </a:rPr>
              <a:t>Months</a:t>
            </a:r>
            <a:r>
              <a:rPr lang="cs-CZ" sz="1600" b="0" dirty="0" smtClean="0">
                <a:solidFill>
                  <a:srgbClr val="C00000"/>
                </a:solidFill>
              </a:rPr>
              <a:t> and </a:t>
            </a:r>
            <a:r>
              <a:rPr lang="cs-CZ" sz="1600" b="0" dirty="0" err="1" smtClean="0">
                <a:solidFill>
                  <a:srgbClr val="C00000"/>
                </a:solidFill>
              </a:rPr>
              <a:t>dates</a:t>
            </a:r>
            <a:r>
              <a:rPr lang="cs-CZ" sz="1600" b="0" dirty="0" smtClean="0">
                <a:solidFill>
                  <a:srgbClr val="C00000"/>
                </a:solidFill>
              </a:rPr>
              <a:t/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dirty="0" smtClean="0">
                <a:solidFill>
                  <a:srgbClr val="C00000"/>
                </a:solidFill>
              </a:rPr>
              <a:t>Vzdělávací oblast: </a:t>
            </a:r>
            <a:r>
              <a:rPr lang="cs-CZ" sz="1600" b="0" dirty="0" smtClean="0">
                <a:solidFill>
                  <a:srgbClr val="C00000"/>
                </a:solidFill>
              </a:rPr>
              <a:t>Jazyk a jazyková komunikace</a:t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dirty="0" smtClean="0">
                <a:solidFill>
                  <a:srgbClr val="C00000"/>
                </a:solidFill>
              </a:rPr>
              <a:t>Vzdělávací obor: </a:t>
            </a:r>
            <a:r>
              <a:rPr lang="cs-CZ" sz="1600" b="0" dirty="0" smtClean="0">
                <a:solidFill>
                  <a:srgbClr val="C00000"/>
                </a:solidFill>
              </a:rPr>
              <a:t>Cizí jazyk – anglický jazyk</a:t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dirty="0" smtClean="0">
                <a:solidFill>
                  <a:srgbClr val="C00000"/>
                </a:solidFill>
              </a:rPr>
              <a:t>Téma:</a:t>
            </a:r>
            <a:r>
              <a:rPr lang="cs-CZ" sz="1600" b="0" dirty="0" smtClean="0">
                <a:solidFill>
                  <a:srgbClr val="C00000"/>
                </a:solidFill>
              </a:rPr>
              <a:t> Měsíce v roce</a:t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dirty="0" smtClean="0">
                <a:solidFill>
                  <a:srgbClr val="C00000"/>
                </a:solidFill>
              </a:rPr>
              <a:t>Ročník:</a:t>
            </a:r>
            <a:r>
              <a:rPr lang="cs-CZ" sz="1600" b="0" dirty="0" smtClean="0">
                <a:solidFill>
                  <a:srgbClr val="C00000"/>
                </a:solidFill>
              </a:rPr>
              <a:t> 7.</a:t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dirty="0" smtClean="0">
                <a:solidFill>
                  <a:srgbClr val="C00000"/>
                </a:solidFill>
              </a:rPr>
              <a:t>Školní rok: </a:t>
            </a:r>
            <a:r>
              <a:rPr lang="cs-CZ" sz="1600" b="0" dirty="0" smtClean="0">
                <a:solidFill>
                  <a:srgbClr val="C00000"/>
                </a:solidFill>
              </a:rPr>
              <a:t>2011/2012</a:t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dirty="0" smtClean="0">
                <a:solidFill>
                  <a:srgbClr val="C00000"/>
                </a:solidFill>
              </a:rPr>
              <a:t>Datum: </a:t>
            </a:r>
            <a:r>
              <a:rPr lang="cs-CZ" sz="1600" b="0" dirty="0" smtClean="0">
                <a:solidFill>
                  <a:srgbClr val="C00000"/>
                </a:solidFill>
              </a:rPr>
              <a:t>4.10. 2011</a:t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dirty="0" smtClean="0">
                <a:solidFill>
                  <a:srgbClr val="C00000"/>
                </a:solidFill>
              </a:rPr>
              <a:t>Číslo operačního programu</a:t>
            </a:r>
            <a:r>
              <a:rPr lang="cs-CZ" sz="1600" b="0" dirty="0" smtClean="0">
                <a:solidFill>
                  <a:srgbClr val="C00000"/>
                </a:solidFill>
              </a:rPr>
              <a:t>: CZ.1.07/1.4.00/21.1693</a:t>
            </a:r>
            <a:endParaRPr lang="cs-CZ" sz="1600" b="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85628" y="476672"/>
            <a:ext cx="6172200" cy="1371600"/>
          </a:xfrm>
        </p:spPr>
        <p:txBody>
          <a:bodyPr>
            <a:normAutofit/>
          </a:bodyPr>
          <a:lstStyle/>
          <a:p>
            <a:pPr algn="ctr"/>
            <a:r>
              <a:rPr lang="cs-CZ" sz="6000" dirty="0" smtClean="0">
                <a:solidFill>
                  <a:srgbClr val="C00000"/>
                </a:solidFill>
              </a:rPr>
              <a:t>MONTHS</a:t>
            </a:r>
            <a:endParaRPr lang="cs-CZ" sz="6000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51720" y="1700808"/>
            <a:ext cx="7092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solidFill>
                  <a:srgbClr val="C00000"/>
                </a:solidFill>
              </a:rPr>
              <a:t>Anotace</a:t>
            </a:r>
            <a:r>
              <a:rPr lang="cs-CZ" sz="1600" dirty="0" smtClean="0">
                <a:solidFill>
                  <a:srgbClr val="C00000"/>
                </a:solidFill>
              </a:rPr>
              <a:t>: Materiál je určen pro žáky 7. ročníku a slouží k seznámení se s anglickými názvy   </a:t>
            </a:r>
          </a:p>
          <a:p>
            <a:pPr algn="ctr"/>
            <a:r>
              <a:rPr lang="cs-CZ" sz="1600" dirty="0" smtClean="0">
                <a:solidFill>
                  <a:srgbClr val="C00000"/>
                </a:solidFill>
              </a:rPr>
              <a:t>                měsíců v roce a následnému procvičení. Procvičení je</a:t>
            </a:r>
          </a:p>
          <a:p>
            <a:pPr algn="ctr"/>
            <a:r>
              <a:rPr lang="cs-CZ" sz="1600" dirty="0" smtClean="0">
                <a:solidFill>
                  <a:srgbClr val="C00000"/>
                </a:solidFill>
              </a:rPr>
              <a:t>                rozšířeno o slovní zásobu činností a počasí typických pro dané měsíce. </a:t>
            </a:r>
            <a:endParaRPr lang="cs-CZ" sz="1600" dirty="0">
              <a:solidFill>
                <a:srgbClr val="C00000"/>
              </a:solidFill>
            </a:endParaRPr>
          </a:p>
        </p:txBody>
      </p:sp>
      <p:pic>
        <p:nvPicPr>
          <p:cNvPr id="6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1368152" cy="1152128"/>
          </a:xfrm>
          <a:prstGeom prst="rect">
            <a:avLst/>
          </a:prstGeom>
          <a:noFill/>
        </p:spPr>
      </p:pic>
      <p:pic>
        <p:nvPicPr>
          <p:cNvPr id="7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5733256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836712"/>
            <a:ext cx="6930102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600" b="1" dirty="0" err="1" smtClean="0">
                <a:solidFill>
                  <a:srgbClr val="C00000"/>
                </a:solidFill>
              </a:rPr>
              <a:t>January</a:t>
            </a:r>
            <a:r>
              <a:rPr lang="cs-CZ" sz="3600" b="1" dirty="0" smtClean="0">
                <a:solidFill>
                  <a:srgbClr val="C00000"/>
                </a:solidFill>
              </a:rPr>
              <a:t>                         Leden</a:t>
            </a:r>
          </a:p>
          <a:p>
            <a:pPr>
              <a:lnSpc>
                <a:spcPct val="150000"/>
              </a:lnSpc>
            </a:pPr>
            <a:r>
              <a:rPr lang="cs-CZ" sz="3600" b="1" dirty="0" err="1" smtClean="0">
                <a:solidFill>
                  <a:srgbClr val="C00000"/>
                </a:solidFill>
              </a:rPr>
              <a:t>February</a:t>
            </a:r>
            <a:r>
              <a:rPr lang="cs-CZ" sz="3600" b="1" dirty="0" smtClean="0">
                <a:solidFill>
                  <a:srgbClr val="C00000"/>
                </a:solidFill>
              </a:rPr>
              <a:t>                       Únor</a:t>
            </a:r>
          </a:p>
          <a:p>
            <a:pPr>
              <a:lnSpc>
                <a:spcPct val="150000"/>
              </a:lnSpc>
            </a:pPr>
            <a:r>
              <a:rPr lang="cs-CZ" sz="3600" b="1" dirty="0" err="1" smtClean="0">
                <a:solidFill>
                  <a:srgbClr val="C00000"/>
                </a:solidFill>
              </a:rPr>
              <a:t>March</a:t>
            </a:r>
            <a:r>
              <a:rPr lang="cs-CZ" sz="3600" b="1" dirty="0" smtClean="0">
                <a:solidFill>
                  <a:srgbClr val="C00000"/>
                </a:solidFill>
              </a:rPr>
              <a:t>                            Březen</a:t>
            </a:r>
          </a:p>
          <a:p>
            <a:pPr>
              <a:lnSpc>
                <a:spcPct val="150000"/>
              </a:lnSpc>
            </a:pPr>
            <a:r>
              <a:rPr lang="cs-CZ" sz="3600" b="1" dirty="0" err="1" smtClean="0">
                <a:solidFill>
                  <a:srgbClr val="C00000"/>
                </a:solidFill>
              </a:rPr>
              <a:t>April</a:t>
            </a:r>
            <a:r>
              <a:rPr lang="cs-CZ" sz="3600" b="1" dirty="0" smtClean="0">
                <a:solidFill>
                  <a:srgbClr val="C00000"/>
                </a:solidFill>
              </a:rPr>
              <a:t>                              Duben</a:t>
            </a:r>
          </a:p>
          <a:p>
            <a:pPr>
              <a:lnSpc>
                <a:spcPct val="150000"/>
              </a:lnSpc>
            </a:pPr>
            <a:r>
              <a:rPr lang="cs-CZ" sz="3600" b="1" dirty="0" smtClean="0">
                <a:solidFill>
                  <a:srgbClr val="C00000"/>
                </a:solidFill>
              </a:rPr>
              <a:t>May                               Květen</a:t>
            </a:r>
          </a:p>
          <a:p>
            <a:pPr>
              <a:lnSpc>
                <a:spcPct val="150000"/>
              </a:lnSpc>
            </a:pPr>
            <a:r>
              <a:rPr lang="cs-CZ" sz="3600" b="1" dirty="0" smtClean="0">
                <a:solidFill>
                  <a:srgbClr val="C00000"/>
                </a:solidFill>
              </a:rPr>
              <a:t>June                             Červen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1189004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600" b="1" dirty="0" smtClean="0">
                <a:solidFill>
                  <a:srgbClr val="C00000"/>
                </a:solidFill>
              </a:rPr>
              <a:t>  </a:t>
            </a:r>
            <a:r>
              <a:rPr lang="cs-CZ" sz="3600" b="1" dirty="0" err="1" smtClean="0">
                <a:solidFill>
                  <a:srgbClr val="C00000"/>
                </a:solidFill>
              </a:rPr>
              <a:t>July</a:t>
            </a:r>
            <a:r>
              <a:rPr lang="cs-CZ" sz="3600" b="1" dirty="0" smtClean="0">
                <a:solidFill>
                  <a:srgbClr val="C00000"/>
                </a:solidFill>
              </a:rPr>
              <a:t>                                Červenec</a:t>
            </a:r>
          </a:p>
          <a:p>
            <a:pPr>
              <a:lnSpc>
                <a:spcPct val="150000"/>
              </a:lnSpc>
            </a:pPr>
            <a:r>
              <a:rPr lang="cs-CZ" sz="3600" b="1" dirty="0" smtClean="0">
                <a:solidFill>
                  <a:srgbClr val="C00000"/>
                </a:solidFill>
              </a:rPr>
              <a:t>  August                           Srpen</a:t>
            </a:r>
          </a:p>
          <a:p>
            <a:pPr>
              <a:lnSpc>
                <a:spcPct val="150000"/>
              </a:lnSpc>
            </a:pPr>
            <a:r>
              <a:rPr lang="cs-CZ" sz="3600" b="1" dirty="0" smtClean="0">
                <a:solidFill>
                  <a:srgbClr val="C00000"/>
                </a:solidFill>
              </a:rPr>
              <a:t>  </a:t>
            </a:r>
            <a:r>
              <a:rPr lang="cs-CZ" sz="3600" b="1" dirty="0" err="1" smtClean="0">
                <a:solidFill>
                  <a:srgbClr val="C00000"/>
                </a:solidFill>
              </a:rPr>
              <a:t>September</a:t>
            </a:r>
            <a:r>
              <a:rPr lang="cs-CZ" sz="3600" b="1" dirty="0" smtClean="0">
                <a:solidFill>
                  <a:srgbClr val="C00000"/>
                </a:solidFill>
              </a:rPr>
              <a:t>                     Září</a:t>
            </a:r>
          </a:p>
          <a:p>
            <a:pPr>
              <a:lnSpc>
                <a:spcPct val="150000"/>
              </a:lnSpc>
            </a:pPr>
            <a:r>
              <a:rPr lang="cs-CZ" sz="3600" b="1" dirty="0" smtClean="0">
                <a:solidFill>
                  <a:srgbClr val="C00000"/>
                </a:solidFill>
              </a:rPr>
              <a:t>  </a:t>
            </a:r>
            <a:r>
              <a:rPr lang="cs-CZ" sz="3600" b="1" dirty="0" err="1" smtClean="0">
                <a:solidFill>
                  <a:srgbClr val="C00000"/>
                </a:solidFill>
              </a:rPr>
              <a:t>October</a:t>
            </a:r>
            <a:r>
              <a:rPr lang="cs-CZ" sz="3600" b="1" dirty="0" smtClean="0">
                <a:solidFill>
                  <a:srgbClr val="C00000"/>
                </a:solidFill>
              </a:rPr>
              <a:t>                          Říjen</a:t>
            </a:r>
          </a:p>
          <a:p>
            <a:pPr>
              <a:lnSpc>
                <a:spcPct val="150000"/>
              </a:lnSpc>
            </a:pPr>
            <a:r>
              <a:rPr lang="cs-CZ" sz="3600" b="1" dirty="0" smtClean="0">
                <a:solidFill>
                  <a:srgbClr val="C00000"/>
                </a:solidFill>
              </a:rPr>
              <a:t>  </a:t>
            </a:r>
            <a:r>
              <a:rPr lang="cs-CZ" sz="3600" b="1" dirty="0" err="1" smtClean="0">
                <a:solidFill>
                  <a:srgbClr val="C00000"/>
                </a:solidFill>
              </a:rPr>
              <a:t>November</a:t>
            </a:r>
            <a:r>
              <a:rPr lang="cs-CZ" sz="3600" b="1" dirty="0" smtClean="0">
                <a:solidFill>
                  <a:srgbClr val="C00000"/>
                </a:solidFill>
              </a:rPr>
              <a:t>                      Listopad</a:t>
            </a:r>
          </a:p>
          <a:p>
            <a:pPr>
              <a:lnSpc>
                <a:spcPct val="150000"/>
              </a:lnSpc>
            </a:pPr>
            <a:r>
              <a:rPr lang="cs-CZ" sz="3600" b="1" dirty="0" smtClean="0">
                <a:solidFill>
                  <a:srgbClr val="C00000"/>
                </a:solidFill>
              </a:rPr>
              <a:t>  </a:t>
            </a:r>
            <a:r>
              <a:rPr lang="cs-CZ" sz="3600" b="1" dirty="0" err="1" smtClean="0">
                <a:solidFill>
                  <a:srgbClr val="C00000"/>
                </a:solidFill>
              </a:rPr>
              <a:t>December</a:t>
            </a:r>
            <a:r>
              <a:rPr lang="cs-CZ" sz="3600" b="1" dirty="0" smtClean="0">
                <a:solidFill>
                  <a:srgbClr val="C00000"/>
                </a:solidFill>
              </a:rPr>
              <a:t>                      Prosinec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1916832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květen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67744" y="3356992"/>
            <a:ext cx="6848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19872" y="3068960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May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868144" y="2564904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leden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99992" y="4221088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C00000"/>
                </a:solidFill>
              </a:rPr>
              <a:t>January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07704" y="3933056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červen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72000" y="1988840"/>
            <a:ext cx="723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June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691680" y="548680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červenec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79912" y="501317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C00000"/>
                </a:solidFill>
              </a:rPr>
              <a:t>July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04048" y="1268760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prosinec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115616" y="5301208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C00000"/>
                </a:solidFill>
              </a:rPr>
              <a:t>December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04048" y="5373216"/>
            <a:ext cx="654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září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868144" y="3717032"/>
            <a:ext cx="137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C00000"/>
                </a:solidFill>
              </a:rPr>
              <a:t>September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716016" y="3284984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srpen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660232" y="476672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August</a:t>
            </a:r>
            <a:endParaRPr lang="cs-CZ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89362E-6 L -0.06371 -0.1679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0" y="-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38483E-6 L 0.26476 -0.2363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00" y="-11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62257E-6 L -0.16528 0.28331 " pathEditMode="relative" ptsTypes="AA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7.12303E-7 L -0.09028 -0.65634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00" y="-32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9 -0.03747 L 0.60625 -0.5932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00" y="-2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86679E-6 L 0.01129 0.25648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12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-0.00578 L -0.12447 0.40795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00" y="20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5" grpId="0" build="allAtOnce"/>
      <p:bldP spid="7" grpId="0" build="allAtOnce"/>
      <p:bldP spid="10" grpId="0"/>
      <p:bldP spid="10" grpId="1"/>
      <p:bldP spid="11" grpId="0"/>
      <p:bldP spid="12" grpId="0"/>
      <p:bldP spid="12" grpId="1"/>
      <p:bldP spid="13" grpId="0"/>
      <p:bldP spid="14" grpId="0"/>
      <p:bldP spid="14" grpId="1"/>
      <p:bldP spid="15" grpId="0"/>
      <p:bldP spid="16" grpId="0"/>
      <p:bldP spid="16" grpId="1"/>
      <p:bldP spid="17" grpId="0"/>
      <p:bldP spid="18" grpId="0"/>
      <p:bldP spid="1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588073" y="476672"/>
            <a:ext cx="53559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C00000"/>
                </a:solidFill>
              </a:rPr>
              <a:t>What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is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weather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like</a:t>
            </a:r>
            <a:r>
              <a:rPr lang="cs-CZ" sz="2800" b="1" dirty="0" smtClean="0">
                <a:solidFill>
                  <a:srgbClr val="C00000"/>
                </a:solidFill>
              </a:rPr>
              <a:t> in …?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1988840"/>
            <a:ext cx="2082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February     snowy</a:t>
            </a:r>
            <a:endParaRPr lang="en-GB" dirty="0"/>
          </a:p>
        </p:txBody>
      </p:sp>
      <p:pic>
        <p:nvPicPr>
          <p:cNvPr id="19458" name="Picture 2" descr="Zobrazit podrobnosti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628800"/>
            <a:ext cx="1252736" cy="118072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11560" y="321297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March   rainy</a:t>
            </a:r>
            <a:endParaRPr lang="en-GB" dirty="0"/>
          </a:p>
        </p:txBody>
      </p:sp>
      <p:pic>
        <p:nvPicPr>
          <p:cNvPr id="19460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3140968"/>
            <a:ext cx="1036712" cy="74868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39552" y="4581128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August     </a:t>
            </a:r>
            <a:r>
              <a:rPr lang="cs-CZ" dirty="0" err="1" smtClean="0"/>
              <a:t>stormy</a:t>
            </a:r>
            <a:endParaRPr lang="cs-CZ" dirty="0"/>
          </a:p>
        </p:txBody>
      </p:sp>
      <p:pic>
        <p:nvPicPr>
          <p:cNvPr id="19462" name="Picture 6" descr="Blesk a déšť z mrak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365104"/>
            <a:ext cx="1296144" cy="1036712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611560" y="5949280"/>
            <a:ext cx="18517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October</a:t>
            </a:r>
            <a:r>
              <a:rPr lang="cs-CZ" dirty="0" smtClean="0"/>
              <a:t>    </a:t>
            </a:r>
            <a:r>
              <a:rPr lang="cs-CZ" dirty="0" err="1" smtClean="0"/>
              <a:t>windy</a:t>
            </a:r>
            <a:endParaRPr lang="cs-CZ" dirty="0"/>
          </a:p>
        </p:txBody>
      </p:sp>
      <p:pic>
        <p:nvPicPr>
          <p:cNvPr id="19464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5589240"/>
            <a:ext cx="1108720" cy="9807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267744" y="836712"/>
            <a:ext cx="39966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C00000"/>
                </a:solidFill>
              </a:rPr>
              <a:t>What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can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we</a:t>
            </a:r>
            <a:r>
              <a:rPr lang="cs-CZ" sz="2800" b="1" dirty="0" smtClean="0">
                <a:solidFill>
                  <a:srgbClr val="C00000"/>
                </a:solidFill>
              </a:rPr>
              <a:t> do in …?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1988840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January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79912" y="17008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1026" name="Picture 2" descr="lyžaři,lyže,lyžování,osoby,rekreace,sporty,volný č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772816"/>
            <a:ext cx="1151409" cy="100739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827584" y="328498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April</a:t>
            </a:r>
            <a:endParaRPr lang="cs-CZ" dirty="0"/>
          </a:p>
        </p:txBody>
      </p:sp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3068960"/>
            <a:ext cx="748680" cy="89269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827584" y="4509120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July</a:t>
            </a:r>
            <a:endParaRPr lang="cs-CZ" dirty="0"/>
          </a:p>
        </p:txBody>
      </p:sp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4221088"/>
            <a:ext cx="1252736" cy="1180728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827584" y="5949280"/>
            <a:ext cx="1249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December</a:t>
            </a:r>
            <a:endParaRPr lang="cs-CZ" dirty="0"/>
          </a:p>
        </p:txBody>
      </p:sp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5661248"/>
            <a:ext cx="1152128" cy="748680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1835696" y="1988840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ski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763688" y="3284984"/>
            <a:ext cx="2185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dye</a:t>
            </a:r>
            <a:r>
              <a:rPr lang="cs-CZ" dirty="0" smtClean="0"/>
              <a:t> </a:t>
            </a:r>
            <a:r>
              <a:rPr lang="cs-CZ" dirty="0" err="1" smtClean="0"/>
              <a:t>eggs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Easter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763688" y="4509120"/>
            <a:ext cx="1556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go on </a:t>
            </a:r>
            <a:r>
              <a:rPr lang="cs-CZ" dirty="0" err="1" smtClean="0"/>
              <a:t>holiday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411760" y="5949280"/>
            <a:ext cx="2236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celebrate</a:t>
            </a:r>
            <a:r>
              <a:rPr lang="cs-CZ" dirty="0" smtClean="0"/>
              <a:t> </a:t>
            </a:r>
            <a:r>
              <a:rPr lang="cs-CZ" dirty="0" err="1" smtClean="0"/>
              <a:t>Christmas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Materiál slouží k seznámení se s anglickými názvy měsíců v roce a následnému procvičení</a:t>
            </a:r>
          </a:p>
          <a:p>
            <a:r>
              <a:rPr lang="cs-CZ" dirty="0" smtClean="0"/>
              <a:t>První 2 </a:t>
            </a:r>
            <a:r>
              <a:rPr lang="cs-CZ" dirty="0" err="1" smtClean="0"/>
              <a:t>slidy</a:t>
            </a:r>
            <a:r>
              <a:rPr lang="cs-CZ" dirty="0" smtClean="0"/>
              <a:t> slouží k výkladu; 4., 5. a 6. slide slouží k procvičení – 4. slide -  po </a:t>
            </a:r>
            <a:r>
              <a:rPr lang="cs-CZ" dirty="0" err="1" smtClean="0"/>
              <a:t>pokliku</a:t>
            </a:r>
            <a:r>
              <a:rPr lang="cs-CZ" dirty="0" smtClean="0"/>
              <a:t> se objeví český název měsíce, následně po </a:t>
            </a:r>
            <a:r>
              <a:rPr lang="cs-CZ" dirty="0" err="1" smtClean="0"/>
              <a:t>pokliku</a:t>
            </a:r>
            <a:r>
              <a:rPr lang="cs-CZ" dirty="0" smtClean="0"/>
              <a:t> na jeho aj ekvivalent se tento aj ekvivalent přesune k českému překlad; 5. slide – na obrázcích jsou znázorněné aktivity typické pro daný měsíc (děti by je měly znát), po </a:t>
            </a:r>
            <a:r>
              <a:rPr lang="cs-CZ" dirty="0" err="1" smtClean="0"/>
              <a:t>pokliku</a:t>
            </a:r>
            <a:r>
              <a:rPr lang="cs-CZ" dirty="0" smtClean="0"/>
              <a:t> na obrázek se objeví psaný název aktivity; 6. slide – viz 5. slide pouze s počasím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4873752"/>
          </a:xfrm>
        </p:spPr>
        <p:txBody>
          <a:bodyPr/>
          <a:lstStyle/>
          <a:p>
            <a:r>
              <a:rPr lang="cs-CZ" sz="1800" dirty="0" smtClean="0"/>
              <a:t>Klipart </a:t>
            </a:r>
            <a:r>
              <a:rPr lang="en-US" sz="1800" dirty="0" smtClean="0"/>
              <a:t>[</a:t>
            </a:r>
            <a:r>
              <a:rPr lang="cs-CZ" sz="1800" dirty="0" smtClean="0"/>
              <a:t>on-line</a:t>
            </a:r>
            <a:r>
              <a:rPr lang="en-US" sz="1800" dirty="0" smtClean="0"/>
              <a:t>]</a:t>
            </a:r>
            <a:r>
              <a:rPr lang="cs-CZ" sz="1800" dirty="0" smtClean="0"/>
              <a:t>. 2011 </a:t>
            </a:r>
            <a:r>
              <a:rPr lang="en-US" sz="1800" dirty="0" smtClean="0"/>
              <a:t>[</a:t>
            </a:r>
            <a:r>
              <a:rPr lang="cs-CZ" sz="1800" dirty="0" smtClean="0"/>
              <a:t>cit. </a:t>
            </a:r>
            <a:r>
              <a:rPr lang="cs-CZ" sz="1800" smtClean="0"/>
              <a:t>2011-10-03</a:t>
            </a:r>
            <a:r>
              <a:rPr lang="en-US" sz="1800" smtClean="0"/>
              <a:t>]</a:t>
            </a:r>
            <a:r>
              <a:rPr lang="cs-CZ" sz="1800" dirty="0" smtClean="0"/>
              <a:t>. Dostupný z www: </a:t>
            </a:r>
          </a:p>
          <a:p>
            <a:r>
              <a:rPr lang="cs-CZ" sz="1400" dirty="0" smtClean="0">
                <a:hlinkClick r:id="rId2"/>
              </a:rPr>
              <a:t>http://office.</a:t>
            </a:r>
            <a:r>
              <a:rPr lang="cs-CZ" sz="1400" dirty="0" err="1" smtClean="0">
                <a:hlinkClick r:id="rId2"/>
              </a:rPr>
              <a:t>microsoft.com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cs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results.aspx</a:t>
            </a:r>
            <a:r>
              <a:rPr lang="cs-CZ" sz="1400" dirty="0" smtClean="0">
                <a:hlinkClick r:id="rId2"/>
              </a:rPr>
              <a:t>?</a:t>
            </a:r>
            <a:r>
              <a:rPr lang="cs-CZ" sz="1400" dirty="0" err="1" smtClean="0">
                <a:hlinkClick r:id="rId2"/>
              </a:rPr>
              <a:t>qu</a:t>
            </a:r>
            <a:r>
              <a:rPr lang="cs-CZ" sz="1400" dirty="0" smtClean="0">
                <a:hlinkClick r:id="rId2"/>
              </a:rPr>
              <a:t>=</a:t>
            </a:r>
            <a:r>
              <a:rPr lang="cs-CZ" sz="1400" dirty="0" err="1" smtClean="0">
                <a:hlinkClick r:id="rId2"/>
              </a:rPr>
              <a:t>sn</a:t>
            </a:r>
            <a:r>
              <a:rPr lang="cs-CZ" sz="1400" dirty="0" smtClean="0">
                <a:hlinkClick r:id="rId2"/>
              </a:rPr>
              <a:t>%C3%</a:t>
            </a:r>
            <a:r>
              <a:rPr lang="cs-CZ" sz="1400" dirty="0" err="1" smtClean="0">
                <a:hlinkClick r:id="rId2"/>
              </a:rPr>
              <a:t>ADh</a:t>
            </a:r>
            <a:r>
              <a:rPr lang="cs-CZ" sz="1400" dirty="0" smtClean="0">
                <a:hlinkClick r:id="rId2"/>
              </a:rPr>
              <a:t>&amp;</a:t>
            </a:r>
            <a:r>
              <a:rPr lang="cs-CZ" sz="1400" dirty="0" err="1" smtClean="0">
                <a:hlinkClick r:id="rId2"/>
              </a:rPr>
              <a:t>ctt</a:t>
            </a:r>
            <a:r>
              <a:rPr lang="cs-CZ" sz="1400" dirty="0" smtClean="0">
                <a:hlinkClick r:id="rId2"/>
              </a:rPr>
              <a:t>=1#</a:t>
            </a:r>
            <a:r>
              <a:rPr lang="cs-CZ" sz="1400" dirty="0" err="1" smtClean="0">
                <a:hlinkClick r:id="rId2"/>
              </a:rPr>
              <a:t>ai</a:t>
            </a:r>
            <a:r>
              <a:rPr lang="cs-CZ" sz="1400" dirty="0" smtClean="0">
                <a:hlinkClick r:id="rId2"/>
              </a:rPr>
              <a:t>:MC900282962|</a:t>
            </a:r>
            <a:r>
              <a:rPr lang="cs-CZ" sz="1400" dirty="0" err="1" smtClean="0">
                <a:hlinkClick r:id="rId2"/>
              </a:rPr>
              <a:t>mt</a:t>
            </a:r>
            <a:r>
              <a:rPr lang="cs-CZ" sz="1400" dirty="0" smtClean="0">
                <a:hlinkClick r:id="rId2"/>
              </a:rPr>
              <a:t>:1|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http://office.</a:t>
            </a:r>
            <a:r>
              <a:rPr lang="cs-CZ" sz="1400" dirty="0" err="1" smtClean="0">
                <a:hlinkClick r:id="rId3"/>
              </a:rPr>
              <a:t>microsoft.com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cs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images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results.aspx</a:t>
            </a:r>
            <a:r>
              <a:rPr lang="cs-CZ" sz="1400" dirty="0" smtClean="0">
                <a:hlinkClick r:id="rId3"/>
              </a:rPr>
              <a:t>?</a:t>
            </a:r>
            <a:r>
              <a:rPr lang="cs-CZ" sz="1400" dirty="0" err="1" smtClean="0">
                <a:hlinkClick r:id="rId3"/>
              </a:rPr>
              <a:t>qu</a:t>
            </a:r>
            <a:r>
              <a:rPr lang="cs-CZ" sz="1400" dirty="0" smtClean="0">
                <a:hlinkClick r:id="rId3"/>
              </a:rPr>
              <a:t>=de%C5%A1tn%C3%</a:t>
            </a:r>
            <a:r>
              <a:rPr lang="cs-CZ" sz="1400" dirty="0" err="1" smtClean="0">
                <a:hlinkClick r:id="rId3"/>
              </a:rPr>
              <a:t>ADk</a:t>
            </a:r>
            <a:r>
              <a:rPr lang="cs-CZ" sz="1400" dirty="0" smtClean="0">
                <a:hlinkClick r:id="rId3"/>
              </a:rPr>
              <a:t>&amp;</a:t>
            </a:r>
            <a:r>
              <a:rPr lang="cs-CZ" sz="1400" dirty="0" err="1" smtClean="0">
                <a:hlinkClick r:id="rId3"/>
              </a:rPr>
              <a:t>ctt</a:t>
            </a:r>
            <a:r>
              <a:rPr lang="cs-CZ" sz="1400" dirty="0" smtClean="0">
                <a:hlinkClick r:id="rId3"/>
              </a:rPr>
              <a:t>=1#</a:t>
            </a:r>
            <a:r>
              <a:rPr lang="cs-CZ" sz="1400" dirty="0" err="1" smtClean="0">
                <a:hlinkClick r:id="rId3"/>
              </a:rPr>
              <a:t>ai</a:t>
            </a:r>
            <a:r>
              <a:rPr lang="cs-CZ" sz="1400" dirty="0" smtClean="0">
                <a:hlinkClick r:id="rId3"/>
              </a:rPr>
              <a:t>:MC900113400|</a:t>
            </a:r>
            <a:r>
              <a:rPr lang="cs-CZ" sz="1400" dirty="0" err="1" smtClean="0">
                <a:hlinkClick r:id="rId3"/>
              </a:rPr>
              <a:t>mt</a:t>
            </a:r>
            <a:r>
              <a:rPr lang="cs-CZ" sz="1400" dirty="0" smtClean="0">
                <a:hlinkClick r:id="rId3"/>
              </a:rPr>
              <a:t>:1|</a:t>
            </a:r>
            <a:r>
              <a:rPr lang="cs-CZ" sz="1400" dirty="0" smtClean="0"/>
              <a:t> </a:t>
            </a:r>
          </a:p>
          <a:p>
            <a:r>
              <a:rPr lang="cs-CZ" sz="1400" dirty="0" smtClean="0">
                <a:hlinkClick r:id="rId4"/>
              </a:rPr>
              <a:t>http://office.</a:t>
            </a:r>
            <a:r>
              <a:rPr lang="cs-CZ" sz="1400" dirty="0" err="1" smtClean="0">
                <a:hlinkClick r:id="rId4"/>
              </a:rPr>
              <a:t>microsoft.com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cs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images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results.aspx</a:t>
            </a:r>
            <a:r>
              <a:rPr lang="cs-CZ" sz="1400" dirty="0" smtClean="0">
                <a:hlinkClick r:id="rId4"/>
              </a:rPr>
              <a:t>?</a:t>
            </a:r>
            <a:r>
              <a:rPr lang="cs-CZ" sz="1400" dirty="0" err="1" smtClean="0">
                <a:hlinkClick r:id="rId4"/>
              </a:rPr>
              <a:t>qu</a:t>
            </a:r>
            <a:r>
              <a:rPr lang="cs-CZ" sz="1400" dirty="0" smtClean="0">
                <a:hlinkClick r:id="rId4"/>
              </a:rPr>
              <a:t>=</a:t>
            </a:r>
            <a:r>
              <a:rPr lang="cs-CZ" sz="1400" dirty="0" err="1" smtClean="0">
                <a:hlinkClick r:id="rId4"/>
              </a:rPr>
              <a:t>bou</a:t>
            </a:r>
            <a:r>
              <a:rPr lang="cs-CZ" sz="1400" dirty="0" smtClean="0">
                <a:hlinkClick r:id="rId4"/>
              </a:rPr>
              <a:t>%C5%99ka&amp;</a:t>
            </a:r>
            <a:r>
              <a:rPr lang="cs-CZ" sz="1400" dirty="0" err="1" smtClean="0">
                <a:hlinkClick r:id="rId4"/>
              </a:rPr>
              <a:t>ctt</a:t>
            </a:r>
            <a:r>
              <a:rPr lang="cs-CZ" sz="1400" dirty="0" smtClean="0">
                <a:hlinkClick r:id="rId4"/>
              </a:rPr>
              <a:t>=1#</a:t>
            </a:r>
            <a:r>
              <a:rPr lang="cs-CZ" sz="1400" dirty="0" err="1" smtClean="0">
                <a:hlinkClick r:id="rId4"/>
              </a:rPr>
              <a:t>ai</a:t>
            </a:r>
            <a:r>
              <a:rPr lang="cs-CZ" sz="1400" dirty="0" smtClean="0">
                <a:hlinkClick r:id="rId4"/>
              </a:rPr>
              <a:t>:MC900440407|</a:t>
            </a:r>
            <a:r>
              <a:rPr lang="cs-CZ" sz="1400" dirty="0" err="1" smtClean="0">
                <a:hlinkClick r:id="rId4"/>
              </a:rPr>
              <a:t>mt</a:t>
            </a:r>
            <a:r>
              <a:rPr lang="cs-CZ" sz="1400" dirty="0" smtClean="0">
                <a:hlinkClick r:id="rId4"/>
              </a:rPr>
              <a:t>:1|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http://office.</a:t>
            </a:r>
            <a:r>
              <a:rPr lang="cs-CZ" sz="1400" dirty="0" err="1" smtClean="0">
                <a:hlinkClick r:id="rId5"/>
              </a:rPr>
              <a:t>microsoft.com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cs</a:t>
            </a:r>
            <a:r>
              <a:rPr lang="cs-CZ" sz="1400" dirty="0" smtClean="0">
                <a:hlinkClick r:id="rId5"/>
              </a:rPr>
              <a:t>-</a:t>
            </a:r>
            <a:r>
              <a:rPr lang="cs-CZ" sz="1400" dirty="0" err="1" smtClean="0">
                <a:hlinkClick r:id="rId5"/>
              </a:rPr>
              <a:t>cz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images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results.aspx</a:t>
            </a:r>
            <a:r>
              <a:rPr lang="cs-CZ" sz="1400" dirty="0" smtClean="0">
                <a:hlinkClick r:id="rId5"/>
              </a:rPr>
              <a:t>?</a:t>
            </a:r>
            <a:r>
              <a:rPr lang="cs-CZ" sz="1400" dirty="0" err="1" smtClean="0">
                <a:hlinkClick r:id="rId5"/>
              </a:rPr>
              <a:t>qu</a:t>
            </a:r>
            <a:r>
              <a:rPr lang="cs-CZ" sz="1400" dirty="0" smtClean="0">
                <a:hlinkClick r:id="rId5"/>
              </a:rPr>
              <a:t>=v%C3%</a:t>
            </a:r>
            <a:r>
              <a:rPr lang="cs-CZ" sz="1400" dirty="0" err="1" smtClean="0">
                <a:hlinkClick r:id="rId5"/>
              </a:rPr>
              <a:t>ADtr</a:t>
            </a:r>
            <a:r>
              <a:rPr lang="cs-CZ" sz="1400" dirty="0" smtClean="0">
                <a:hlinkClick r:id="rId5"/>
              </a:rPr>
              <a:t>&amp;</a:t>
            </a:r>
            <a:r>
              <a:rPr lang="cs-CZ" sz="1400" dirty="0" err="1" smtClean="0">
                <a:hlinkClick r:id="rId5"/>
              </a:rPr>
              <a:t>ctt</a:t>
            </a:r>
            <a:r>
              <a:rPr lang="cs-CZ" sz="1400" dirty="0" smtClean="0">
                <a:hlinkClick r:id="rId5"/>
              </a:rPr>
              <a:t>=1#</a:t>
            </a:r>
            <a:r>
              <a:rPr lang="cs-CZ" sz="1400" dirty="0" err="1" smtClean="0">
                <a:hlinkClick r:id="rId5"/>
              </a:rPr>
              <a:t>ai</a:t>
            </a:r>
            <a:r>
              <a:rPr lang="cs-CZ" sz="1400" dirty="0" smtClean="0">
                <a:hlinkClick r:id="rId5"/>
              </a:rPr>
              <a:t>:MC900233094|</a:t>
            </a:r>
            <a:r>
              <a:rPr lang="cs-CZ" sz="1400" dirty="0" err="1" smtClean="0">
                <a:hlinkClick r:id="rId5"/>
              </a:rPr>
              <a:t>mt</a:t>
            </a:r>
            <a:r>
              <a:rPr lang="cs-CZ" sz="1400" dirty="0" smtClean="0">
                <a:hlinkClick r:id="rId5"/>
              </a:rPr>
              <a:t>:1|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http://office.</a:t>
            </a:r>
            <a:r>
              <a:rPr lang="cs-CZ" sz="1400" dirty="0" err="1" smtClean="0">
                <a:hlinkClick r:id="rId6"/>
              </a:rPr>
              <a:t>microsoft.com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cs</a:t>
            </a:r>
            <a:r>
              <a:rPr lang="cs-CZ" sz="1400" dirty="0" smtClean="0">
                <a:hlinkClick r:id="rId6"/>
              </a:rPr>
              <a:t>-</a:t>
            </a:r>
            <a:r>
              <a:rPr lang="cs-CZ" sz="1400" dirty="0" err="1" smtClean="0">
                <a:hlinkClick r:id="rId6"/>
              </a:rPr>
              <a:t>cz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images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results.aspx</a:t>
            </a:r>
            <a:r>
              <a:rPr lang="cs-CZ" sz="1400" dirty="0" smtClean="0">
                <a:hlinkClick r:id="rId6"/>
              </a:rPr>
              <a:t>?</a:t>
            </a:r>
            <a:r>
              <a:rPr lang="cs-CZ" sz="1400" dirty="0" err="1" smtClean="0">
                <a:hlinkClick r:id="rId6"/>
              </a:rPr>
              <a:t>qu</a:t>
            </a:r>
            <a:r>
              <a:rPr lang="cs-CZ" sz="1400" dirty="0" smtClean="0">
                <a:hlinkClick r:id="rId6"/>
              </a:rPr>
              <a:t>=</a:t>
            </a:r>
            <a:r>
              <a:rPr lang="cs-CZ" sz="1400" dirty="0" err="1" smtClean="0">
                <a:hlinkClick r:id="rId6"/>
              </a:rPr>
              <a:t>ly</a:t>
            </a:r>
            <a:r>
              <a:rPr lang="cs-CZ" sz="1400" dirty="0" smtClean="0">
                <a:hlinkClick r:id="rId6"/>
              </a:rPr>
              <a:t>%C5%</a:t>
            </a:r>
            <a:r>
              <a:rPr lang="cs-CZ" sz="1400" dirty="0" err="1" smtClean="0">
                <a:hlinkClick r:id="rId6"/>
              </a:rPr>
              <a:t>BEe</a:t>
            </a:r>
            <a:r>
              <a:rPr lang="cs-CZ" sz="1400" dirty="0" smtClean="0">
                <a:hlinkClick r:id="rId6"/>
              </a:rPr>
              <a:t>&amp;</a:t>
            </a:r>
            <a:r>
              <a:rPr lang="cs-CZ" sz="1400" dirty="0" err="1" smtClean="0">
                <a:hlinkClick r:id="rId6"/>
              </a:rPr>
              <a:t>ctt</a:t>
            </a:r>
            <a:r>
              <a:rPr lang="cs-CZ" sz="1400" dirty="0" smtClean="0">
                <a:hlinkClick r:id="rId6"/>
              </a:rPr>
              <a:t>=1#</a:t>
            </a:r>
            <a:r>
              <a:rPr lang="cs-CZ" sz="1400" dirty="0" err="1" smtClean="0">
                <a:hlinkClick r:id="rId6"/>
              </a:rPr>
              <a:t>ai</a:t>
            </a:r>
            <a:r>
              <a:rPr lang="cs-CZ" sz="1400" dirty="0" smtClean="0">
                <a:hlinkClick r:id="rId6"/>
              </a:rPr>
              <a:t>:MC900151151|</a:t>
            </a:r>
            <a:r>
              <a:rPr lang="cs-CZ" sz="1400" dirty="0" err="1" smtClean="0">
                <a:hlinkClick r:id="rId6"/>
              </a:rPr>
              <a:t>mt</a:t>
            </a:r>
            <a:r>
              <a:rPr lang="cs-CZ" sz="1400" dirty="0" smtClean="0">
                <a:hlinkClick r:id="rId6"/>
              </a:rPr>
              <a:t>:1|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http://office.</a:t>
            </a:r>
            <a:r>
              <a:rPr lang="cs-CZ" sz="1400" dirty="0" err="1" smtClean="0">
                <a:hlinkClick r:id="rId7"/>
              </a:rPr>
              <a:t>microsoft.com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cs</a:t>
            </a:r>
            <a:r>
              <a:rPr lang="cs-CZ" sz="1400" dirty="0" smtClean="0">
                <a:hlinkClick r:id="rId7"/>
              </a:rPr>
              <a:t>-</a:t>
            </a:r>
            <a:r>
              <a:rPr lang="cs-CZ" sz="1400" dirty="0" err="1" smtClean="0">
                <a:hlinkClick r:id="rId7"/>
              </a:rPr>
              <a:t>cz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images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results.aspx</a:t>
            </a:r>
            <a:r>
              <a:rPr lang="cs-CZ" sz="1400" dirty="0" smtClean="0">
                <a:hlinkClick r:id="rId7"/>
              </a:rPr>
              <a:t>?</a:t>
            </a:r>
            <a:r>
              <a:rPr lang="cs-CZ" sz="1400" dirty="0" err="1" smtClean="0">
                <a:hlinkClick r:id="rId7"/>
              </a:rPr>
              <a:t>qu</a:t>
            </a:r>
            <a:r>
              <a:rPr lang="cs-CZ" sz="1400" dirty="0" smtClean="0">
                <a:hlinkClick r:id="rId7"/>
              </a:rPr>
              <a:t>=velikonoce&amp;</a:t>
            </a:r>
            <a:r>
              <a:rPr lang="cs-CZ" sz="1400" dirty="0" err="1" smtClean="0">
                <a:hlinkClick r:id="rId7"/>
              </a:rPr>
              <a:t>ctt</a:t>
            </a:r>
            <a:r>
              <a:rPr lang="cs-CZ" sz="1400" dirty="0" smtClean="0">
                <a:hlinkClick r:id="rId7"/>
              </a:rPr>
              <a:t>=1#</a:t>
            </a:r>
            <a:r>
              <a:rPr lang="cs-CZ" sz="1400" dirty="0" err="1" smtClean="0">
                <a:hlinkClick r:id="rId7"/>
              </a:rPr>
              <a:t>ai</a:t>
            </a:r>
            <a:r>
              <a:rPr lang="cs-CZ" sz="1400" dirty="0" smtClean="0">
                <a:hlinkClick r:id="rId7"/>
              </a:rPr>
              <a:t>:MC900230199|</a:t>
            </a:r>
            <a:r>
              <a:rPr lang="cs-CZ" sz="1400" dirty="0" err="1" smtClean="0">
                <a:hlinkClick r:id="rId7"/>
              </a:rPr>
              <a:t>mt</a:t>
            </a:r>
            <a:r>
              <a:rPr lang="cs-CZ" sz="1400" dirty="0" smtClean="0">
                <a:hlinkClick r:id="rId7"/>
              </a:rPr>
              <a:t>:1|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http://office.</a:t>
            </a:r>
            <a:r>
              <a:rPr lang="cs-CZ" sz="1400" dirty="0" err="1" smtClean="0">
                <a:hlinkClick r:id="rId8"/>
              </a:rPr>
              <a:t>microsoft.com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cs</a:t>
            </a:r>
            <a:r>
              <a:rPr lang="cs-CZ" sz="1400" dirty="0" smtClean="0">
                <a:hlinkClick r:id="rId8"/>
              </a:rPr>
              <a:t>-</a:t>
            </a:r>
            <a:r>
              <a:rPr lang="cs-CZ" sz="1400" dirty="0" err="1" smtClean="0">
                <a:hlinkClick r:id="rId8"/>
              </a:rPr>
              <a:t>cz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images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results.aspx</a:t>
            </a:r>
            <a:r>
              <a:rPr lang="cs-CZ" sz="1400" dirty="0" smtClean="0">
                <a:hlinkClick r:id="rId8"/>
              </a:rPr>
              <a:t>?</a:t>
            </a:r>
            <a:r>
              <a:rPr lang="cs-CZ" sz="1400" dirty="0" err="1" smtClean="0">
                <a:hlinkClick r:id="rId8"/>
              </a:rPr>
              <a:t>qu</a:t>
            </a:r>
            <a:r>
              <a:rPr lang="cs-CZ" sz="1400" dirty="0" smtClean="0">
                <a:hlinkClick r:id="rId8"/>
              </a:rPr>
              <a:t>=dovolen%C3%A1&amp;</a:t>
            </a:r>
            <a:r>
              <a:rPr lang="cs-CZ" sz="1400" dirty="0" err="1" smtClean="0">
                <a:hlinkClick r:id="rId8"/>
              </a:rPr>
              <a:t>ctt</a:t>
            </a:r>
            <a:r>
              <a:rPr lang="cs-CZ" sz="1400" dirty="0" smtClean="0">
                <a:hlinkClick r:id="rId8"/>
              </a:rPr>
              <a:t>=1#</a:t>
            </a:r>
            <a:r>
              <a:rPr lang="cs-CZ" sz="1400" dirty="0" err="1" smtClean="0">
                <a:hlinkClick r:id="rId8"/>
              </a:rPr>
              <a:t>ai</a:t>
            </a:r>
            <a:r>
              <a:rPr lang="cs-CZ" sz="1400" dirty="0" smtClean="0">
                <a:hlinkClick r:id="rId8"/>
              </a:rPr>
              <a:t>:MC900231278|</a:t>
            </a:r>
            <a:r>
              <a:rPr lang="cs-CZ" sz="1400" dirty="0" err="1" smtClean="0">
                <a:hlinkClick r:id="rId8"/>
              </a:rPr>
              <a:t>mt</a:t>
            </a:r>
            <a:r>
              <a:rPr lang="cs-CZ" sz="1400" dirty="0" smtClean="0">
                <a:hlinkClick r:id="rId8"/>
              </a:rPr>
              <a:t>:1|</a:t>
            </a:r>
            <a:endParaRPr lang="cs-CZ" sz="1400" dirty="0" smtClean="0"/>
          </a:p>
          <a:p>
            <a:r>
              <a:rPr lang="cs-CZ" sz="1400" dirty="0" smtClean="0">
                <a:hlinkClick r:id="rId9"/>
              </a:rPr>
              <a:t>http://office.</a:t>
            </a:r>
            <a:r>
              <a:rPr lang="cs-CZ" sz="1400" dirty="0" err="1" smtClean="0">
                <a:hlinkClick r:id="rId9"/>
              </a:rPr>
              <a:t>microsoft.com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cs</a:t>
            </a:r>
            <a:r>
              <a:rPr lang="cs-CZ" sz="1400" dirty="0" smtClean="0">
                <a:hlinkClick r:id="rId9"/>
              </a:rPr>
              <a:t>-</a:t>
            </a:r>
            <a:r>
              <a:rPr lang="cs-CZ" sz="1400" dirty="0" err="1" smtClean="0">
                <a:hlinkClick r:id="rId9"/>
              </a:rPr>
              <a:t>cz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images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results.aspx</a:t>
            </a:r>
            <a:r>
              <a:rPr lang="cs-CZ" sz="1400" dirty="0" smtClean="0">
                <a:hlinkClick r:id="rId9"/>
              </a:rPr>
              <a:t>?</a:t>
            </a:r>
            <a:r>
              <a:rPr lang="cs-CZ" sz="1400" dirty="0" err="1" smtClean="0">
                <a:hlinkClick r:id="rId9"/>
              </a:rPr>
              <a:t>qu</a:t>
            </a:r>
            <a:r>
              <a:rPr lang="cs-CZ" sz="1400" dirty="0" smtClean="0">
                <a:hlinkClick r:id="rId9"/>
              </a:rPr>
              <a:t>=v%C3%A1noce&amp;</a:t>
            </a:r>
            <a:r>
              <a:rPr lang="cs-CZ" sz="1400" dirty="0" err="1" smtClean="0">
                <a:hlinkClick r:id="rId9"/>
              </a:rPr>
              <a:t>ctt</a:t>
            </a:r>
            <a:r>
              <a:rPr lang="cs-CZ" sz="1400" dirty="0" smtClean="0">
                <a:hlinkClick r:id="rId9"/>
              </a:rPr>
              <a:t>=1#</a:t>
            </a:r>
            <a:r>
              <a:rPr lang="cs-CZ" sz="1400" dirty="0" err="1" smtClean="0">
                <a:hlinkClick r:id="rId9"/>
              </a:rPr>
              <a:t>ai</a:t>
            </a:r>
            <a:r>
              <a:rPr lang="cs-CZ" sz="1400" dirty="0" smtClean="0">
                <a:hlinkClick r:id="rId9"/>
              </a:rPr>
              <a:t>:MP900430463|</a:t>
            </a:r>
            <a:r>
              <a:rPr lang="cs-CZ" sz="1400" dirty="0" err="1" smtClean="0">
                <a:hlinkClick r:id="rId9"/>
              </a:rPr>
              <a:t>mt</a:t>
            </a:r>
            <a:r>
              <a:rPr lang="cs-CZ" sz="1400" dirty="0" smtClean="0">
                <a:hlinkClick r:id="rId9"/>
              </a:rPr>
              <a:t>:1,2|</a:t>
            </a:r>
            <a:endParaRPr lang="cs-CZ" sz="1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363</TotalTime>
  <Words>283</Words>
  <Application>Microsoft Office PowerPoint</Application>
  <PresentationFormat>Předvádění na obrazovce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Název školy: ZŠ štětí, Ostrovní 300 Autor: Lenka Pizúrová Název materiálu: VY_32_INOVACE_AJ.7.A.+B.01_months_and_dates Název: Months and dates Vzdělávací oblast: Jazyk a jazyková komunikace Vzdělávací obor: Cizí jazyk – anglický jazyk Téma: Měsíce v roce Ročník: 7. Školní rok: 2011/2012 Datum: 4.10. 2011 Číslo operačního programu: CZ.1.07/1.4.00/21.1693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Metodický návod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štětí, Ostrovní 300 Autor: Lenka Pizúrová Název materiálu: VY_32_INOVACE_Aj.7.ročník.01_Months and dates Název: Months and dates Číslo operačního programu: CZ.1.07/1.4.00/21.1693</dc:title>
  <dc:creator>Lenočka</dc:creator>
  <cp:lastModifiedBy>Jan Táborský</cp:lastModifiedBy>
  <cp:revision>39</cp:revision>
  <dcterms:created xsi:type="dcterms:W3CDTF">2011-10-02T11:12:27Z</dcterms:created>
  <dcterms:modified xsi:type="dcterms:W3CDTF">2012-03-13T18:32:47Z</dcterms:modified>
</cp:coreProperties>
</file>