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1" r:id="rId4"/>
    <p:sldId id="260" r:id="rId5"/>
    <p:sldId id="262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2E9C3F6-3CDB-4AD4-B88D-BEC5B14DDF56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0D40A54-A355-4CC4-B2F6-5D35315DEE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E9C3F6-3CDB-4AD4-B88D-BEC5B14DDF56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D40A54-A355-4CC4-B2F6-5D35315DEE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E9C3F6-3CDB-4AD4-B88D-BEC5B14DDF56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D40A54-A355-4CC4-B2F6-5D35315DEE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E9C3F6-3CDB-4AD4-B88D-BEC5B14DDF56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D40A54-A355-4CC4-B2F6-5D35315DEE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E9C3F6-3CDB-4AD4-B88D-BEC5B14DDF56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D40A54-A355-4CC4-B2F6-5D35315DEE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E9C3F6-3CDB-4AD4-B88D-BEC5B14DDF56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D40A54-A355-4CC4-B2F6-5D35315DEE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E9C3F6-3CDB-4AD4-B88D-BEC5B14DDF56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D40A54-A355-4CC4-B2F6-5D35315DEE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2E9C3F6-3CDB-4AD4-B88D-BEC5B14DDF56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D40A54-A355-4CC4-B2F6-5D35315DEE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2E9C3F6-3CDB-4AD4-B88D-BEC5B14DDF56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0D40A54-A355-4CC4-B2F6-5D35315DEE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E9C3F6-3CDB-4AD4-B88D-BEC5B14DDF56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D40A54-A355-4CC4-B2F6-5D35315DEE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E9C3F6-3CDB-4AD4-B88D-BEC5B14DDF56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D40A54-A355-4CC4-B2F6-5D35315DEE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2E9C3F6-3CDB-4AD4-B88D-BEC5B14DDF56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0D40A54-A355-4CC4-B2F6-5D35315DEE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jpeg"/><Relationship Id="rId7" Type="http://schemas.openxmlformats.org/officeDocument/2006/relationships/hyperlink" Target="http://image.tn.nova.cz/media/images/750x750/Oct2009/565960.jpg?d41d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1.jpeg"/><Relationship Id="rId4" Type="http://schemas.openxmlformats.org/officeDocument/2006/relationships/image" Target="../media/image6.jpeg"/><Relationship Id="rId9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.tn.nova.cz/media/images/750x750/Oct2009/565960.jpg?d41d" TargetMode="External"/><Relationship Id="rId3" Type="http://schemas.openxmlformats.org/officeDocument/2006/relationships/image" Target="../media/image8.jpeg"/><Relationship Id="rId7" Type="http://schemas.openxmlformats.org/officeDocument/2006/relationships/image" Target="../media/image10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seprozdravi.cz/jak-funguji-leciva/antitusika.html" TargetMode="External"/><Relationship Id="rId3" Type="http://schemas.openxmlformats.org/officeDocument/2006/relationships/hyperlink" Target="http://office.microsoft.com/cs-cz/images/results.aspx?qu=bolest+hlavy&amp;ex=1" TargetMode="External"/><Relationship Id="rId7" Type="http://schemas.openxmlformats.org/officeDocument/2006/relationships/hyperlink" Target="http://tn.nova.cz/zpravy/domaci/chripka-na-postupu-epidemie-je-uz-ve-tretine-okresu.html" TargetMode="External"/><Relationship Id="rId2" Type="http://schemas.openxmlformats.org/officeDocument/2006/relationships/hyperlink" Target="http://office.microsoft.com/cs-cz/images/results.aspx?qu=teplota&amp;ex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odkovka.cz/co-vas-trapi/bolest-zubu/" TargetMode="External"/><Relationship Id="rId5" Type="http://schemas.openxmlformats.org/officeDocument/2006/relationships/hyperlink" Target="http://www.klinikazdravi.cz/novinky/operace-a-zakroky/naslouchejme-pozorne-hlasu-sveho-tela/style=print/" TargetMode="External"/><Relationship Id="rId4" Type="http://schemas.openxmlformats.org/officeDocument/2006/relationships/hyperlink" Target="http://office.microsoft.com/cs-cz/images/results.aspx?qu=ch%C5%99ipka%C2%A8&amp;ex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872208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Illnesses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000" dirty="0" smtClean="0"/>
              <a:t>Anotace: Materiál je určen pro žáky 7. ročníku a slouží k výkladu a procvičení slovní zásoby nejběžnějších onemocnění.</a:t>
            </a:r>
            <a:endParaRPr lang="en-GB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2636912"/>
            <a:ext cx="7772400" cy="2246407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Název školy: ZŠ </a:t>
            </a: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Štětí</a:t>
            </a: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, Ostrovní 300</a:t>
            </a:r>
            <a:b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Autor: Lenka </a:t>
            </a:r>
            <a:r>
              <a:rPr lang="cs-CZ" sz="2800" dirty="0" err="1" smtClean="0">
                <a:solidFill>
                  <a:schemeClr val="bg2">
                    <a:lumMod val="25000"/>
                  </a:schemeClr>
                </a:solidFill>
              </a:rPr>
              <a:t>Pizúrová</a:t>
            </a: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Název materiálu: VY_32_INOVACE_AJ.7.A.+B.04_illnesses</a:t>
            </a:r>
            <a:b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Název: </a:t>
            </a:r>
            <a:r>
              <a:rPr lang="cs-CZ" sz="2800" dirty="0" err="1" smtClean="0">
                <a:solidFill>
                  <a:schemeClr val="bg2">
                    <a:lumMod val="25000"/>
                  </a:schemeClr>
                </a:solidFill>
              </a:rPr>
              <a:t>Illnesses</a:t>
            </a: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Vzdělávací oblast: Jazyk a jazyková komunikace</a:t>
            </a:r>
            <a:b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Vzdělávací obor: Cizí jazyk – anglický jazyk</a:t>
            </a:r>
            <a:b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Téma: Nemoci</a:t>
            </a:r>
            <a:b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Ročník: 7.</a:t>
            </a:r>
            <a:b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Školní rok: 2011/2012</a:t>
            </a:r>
            <a:b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Datum: 18.11. 2011</a:t>
            </a:r>
            <a:b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Číslo operačního programu: CZ.1.07/1.4.00/21.1693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68152" cy="1152128"/>
          </a:xfrm>
          <a:prstGeom prst="rect">
            <a:avLst/>
          </a:prstGeom>
          <a:noFill/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599451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sijské,chřipky,děcka,děti,dětské lékařství,dětství,děvčata,Fotolia,horečky,kašlat,lékařské,mladé,mládí,nemoci,nemocná,nosy,péče o dítě,pečovat,posmrkávání,prevence,prohlédnout,teploměry,teploty,virové,viry,zdraví,že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1296144" cy="1080120"/>
          </a:xfrm>
          <a:prstGeom prst="rect">
            <a:avLst/>
          </a:prstGeom>
          <a:noFill/>
        </p:spPr>
      </p:pic>
      <p:pic>
        <p:nvPicPr>
          <p:cNvPr id="15362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268760"/>
            <a:ext cx="1584176" cy="1656184"/>
          </a:xfrm>
          <a:prstGeom prst="rect">
            <a:avLst/>
          </a:prstGeom>
          <a:noFill/>
        </p:spPr>
      </p:pic>
      <p:pic>
        <p:nvPicPr>
          <p:cNvPr id="15366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1828800" cy="1828800"/>
          </a:xfrm>
          <a:prstGeom prst="rect">
            <a:avLst/>
          </a:prstGeom>
          <a:noFill/>
        </p:spPr>
      </p:pic>
      <p:pic>
        <p:nvPicPr>
          <p:cNvPr id="15368" name="Picture 8" descr="1782c70e-316d-102e-8e57-003048b979c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1916832"/>
            <a:ext cx="2286000" cy="1514475"/>
          </a:xfrm>
          <a:prstGeom prst="rect">
            <a:avLst/>
          </a:prstGeom>
          <a:noFill/>
        </p:spPr>
      </p:pic>
      <p:pic>
        <p:nvPicPr>
          <p:cNvPr id="15370" name="Picture 10" descr="Bolest zubů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2924944"/>
            <a:ext cx="1296144" cy="1656184"/>
          </a:xfrm>
          <a:prstGeom prst="rect">
            <a:avLst/>
          </a:prstGeom>
          <a:noFill/>
        </p:spPr>
      </p:pic>
      <p:pic>
        <p:nvPicPr>
          <p:cNvPr id="15374" name="Picture 14" descr="Chřipka. Ilustrační foto">
            <a:hlinkClick r:id="rId7" tooltip="Chřipka řádí v Česku, lidé ale přesto nemají velký zájem o očkování.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99792" y="5301208"/>
            <a:ext cx="2088232" cy="980728"/>
          </a:xfrm>
          <a:prstGeom prst="rect">
            <a:avLst/>
          </a:prstGeom>
          <a:noFill/>
        </p:spPr>
      </p:pic>
      <p:pic>
        <p:nvPicPr>
          <p:cNvPr id="15376" name="Picture 16" descr="suchý kašel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84168" y="4149080"/>
            <a:ext cx="1905000" cy="1781176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6444208" y="3429000"/>
            <a:ext cx="17363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sorethroat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79512" y="4725144"/>
            <a:ext cx="16738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toothache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0" y="1412776"/>
            <a:ext cx="2024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temperature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411760" y="2636912"/>
            <a:ext cx="8146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cold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491880" y="6237312"/>
            <a:ext cx="579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flu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660232" y="5877272"/>
            <a:ext cx="1104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cough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004048" y="1556792"/>
            <a:ext cx="16001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headache</a:t>
            </a:r>
            <a:endParaRPr lang="cs-CZ" sz="2400" dirty="0"/>
          </a:p>
        </p:txBody>
      </p:sp>
      <p:pic>
        <p:nvPicPr>
          <p:cNvPr id="15378" name="Picture 18" descr="zažívac potíž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51920" y="2204864"/>
            <a:ext cx="1590675" cy="2381250"/>
          </a:xfrm>
          <a:prstGeom prst="rect">
            <a:avLst/>
          </a:prstGeom>
          <a:noFill/>
        </p:spPr>
      </p:pic>
      <p:sp>
        <p:nvSpPr>
          <p:cNvPr id="21" name="TextovéPole 20"/>
          <p:cNvSpPr txBox="1"/>
          <p:nvPr/>
        </p:nvSpPr>
        <p:spPr>
          <a:xfrm>
            <a:off x="3419872" y="4581128"/>
            <a:ext cx="2140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stomachache</a:t>
            </a:r>
            <a:endParaRPr lang="cs-CZ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/>
              <a:t>Headache</a:t>
            </a:r>
            <a:endParaRPr lang="cs-CZ" dirty="0" smtClean="0"/>
          </a:p>
          <a:p>
            <a:r>
              <a:rPr lang="cs-CZ" dirty="0" err="1" smtClean="0"/>
              <a:t>Toothache</a:t>
            </a:r>
            <a:endParaRPr lang="cs-CZ" dirty="0" smtClean="0"/>
          </a:p>
          <a:p>
            <a:r>
              <a:rPr lang="cs-CZ" dirty="0" err="1" smtClean="0"/>
              <a:t>Temperature</a:t>
            </a:r>
            <a:endParaRPr lang="cs-CZ" dirty="0" smtClean="0"/>
          </a:p>
          <a:p>
            <a:r>
              <a:rPr lang="cs-CZ" dirty="0" err="1" smtClean="0"/>
              <a:t>Flu</a:t>
            </a:r>
            <a:endParaRPr lang="cs-CZ" dirty="0" smtClean="0"/>
          </a:p>
          <a:p>
            <a:r>
              <a:rPr lang="cs-CZ" dirty="0" err="1" smtClean="0"/>
              <a:t>Cold</a:t>
            </a:r>
            <a:endParaRPr lang="cs-CZ" dirty="0" smtClean="0"/>
          </a:p>
          <a:p>
            <a:r>
              <a:rPr lang="cs-CZ" dirty="0" err="1" smtClean="0"/>
              <a:t>Stomachache</a:t>
            </a:r>
            <a:endParaRPr lang="cs-CZ" dirty="0" smtClean="0"/>
          </a:p>
          <a:p>
            <a:r>
              <a:rPr lang="cs-CZ" dirty="0" err="1" smtClean="0"/>
              <a:t>Sorethroat</a:t>
            </a:r>
            <a:endParaRPr lang="cs-CZ" dirty="0" smtClean="0"/>
          </a:p>
          <a:p>
            <a:r>
              <a:rPr lang="cs-CZ" dirty="0" err="1" smtClean="0"/>
              <a:t>Cough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Chřipka</a:t>
            </a:r>
          </a:p>
          <a:p>
            <a:r>
              <a:rPr lang="cs-CZ" dirty="0" smtClean="0"/>
              <a:t>Bolest břicha</a:t>
            </a:r>
          </a:p>
          <a:p>
            <a:r>
              <a:rPr lang="cs-CZ" dirty="0" smtClean="0"/>
              <a:t>Bolest hlavy</a:t>
            </a:r>
          </a:p>
          <a:p>
            <a:r>
              <a:rPr lang="cs-CZ" dirty="0" smtClean="0"/>
              <a:t>Kašel</a:t>
            </a:r>
          </a:p>
          <a:p>
            <a:r>
              <a:rPr lang="cs-CZ" dirty="0" smtClean="0"/>
              <a:t>Bolest v krku</a:t>
            </a:r>
          </a:p>
          <a:p>
            <a:r>
              <a:rPr lang="cs-CZ" dirty="0" smtClean="0"/>
              <a:t>Teplota</a:t>
            </a:r>
          </a:p>
          <a:p>
            <a:r>
              <a:rPr lang="cs-CZ" dirty="0" smtClean="0"/>
              <a:t>Nachlazení/rýma</a:t>
            </a:r>
          </a:p>
          <a:p>
            <a:r>
              <a:rPr lang="cs-CZ" dirty="0" smtClean="0"/>
              <a:t>Bolest zubů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Match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and </a:t>
            </a:r>
            <a:r>
              <a:rPr lang="cs-CZ" dirty="0" smtClean="0"/>
              <a:t>Cz</a:t>
            </a:r>
            <a:r>
              <a:rPr lang="cs-CZ" dirty="0" smtClean="0"/>
              <a:t>ech </a:t>
            </a:r>
            <a:r>
              <a:rPr lang="cs-CZ" dirty="0" err="1" smtClean="0"/>
              <a:t>words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kind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illness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" name="Picture 2" descr="asijské,chřipky,děcka,děti,dětské lékařství,dětství,děvčata,Fotolia,horečky,kašlat,lékařské,mladé,mládí,nemoci,nemocná,nosy,péče o dítě,pečovat,posmrkávání,prevence,prohlédnout,teploměry,teploty,virové,viry,zdraví,že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16832"/>
            <a:ext cx="1296144" cy="1080120"/>
          </a:xfrm>
          <a:prstGeom prst="rect">
            <a:avLst/>
          </a:prstGeom>
          <a:noFill/>
        </p:spPr>
      </p:pic>
      <p:pic>
        <p:nvPicPr>
          <p:cNvPr id="4" name="Picture 10" descr="Bolest zubů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700808"/>
            <a:ext cx="1296144" cy="1656184"/>
          </a:xfrm>
          <a:prstGeom prst="rect">
            <a:avLst/>
          </a:prstGeom>
          <a:noFill/>
        </p:spPr>
      </p:pic>
      <p:pic>
        <p:nvPicPr>
          <p:cNvPr id="5" name="Picture 2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149080"/>
            <a:ext cx="1584176" cy="1656184"/>
          </a:xfrm>
          <a:prstGeom prst="rect">
            <a:avLst/>
          </a:prstGeom>
          <a:noFill/>
        </p:spPr>
      </p:pic>
      <p:pic>
        <p:nvPicPr>
          <p:cNvPr id="6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4077072"/>
            <a:ext cx="1828800" cy="1828800"/>
          </a:xfrm>
          <a:prstGeom prst="rect">
            <a:avLst/>
          </a:prstGeom>
          <a:noFill/>
        </p:spPr>
      </p:pic>
      <p:pic>
        <p:nvPicPr>
          <p:cNvPr id="7" name="Picture 8" descr="1782c70e-316d-102e-8e57-003048b979c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4293096"/>
            <a:ext cx="2286000" cy="1514475"/>
          </a:xfrm>
          <a:prstGeom prst="rect">
            <a:avLst/>
          </a:prstGeom>
          <a:noFill/>
        </p:spPr>
      </p:pic>
      <p:pic>
        <p:nvPicPr>
          <p:cNvPr id="8" name="Picture 16" descr="suchý kašel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1700808"/>
            <a:ext cx="1905000" cy="1781176"/>
          </a:xfrm>
          <a:prstGeom prst="rect">
            <a:avLst/>
          </a:prstGeom>
          <a:noFill/>
        </p:spPr>
      </p:pic>
      <p:pic>
        <p:nvPicPr>
          <p:cNvPr id="9" name="Picture 14" descr="Chřipka. Ilustrační foto">
            <a:hlinkClick r:id="rId8" tooltip="Chřipka řádí v Česku, lidé ale přesto nemají velký zájem o očkování.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1916832"/>
            <a:ext cx="2088232" cy="1152128"/>
          </a:xfrm>
          <a:prstGeom prst="rect">
            <a:avLst/>
          </a:prstGeom>
          <a:noFill/>
        </p:spPr>
      </p:pic>
      <p:pic>
        <p:nvPicPr>
          <p:cNvPr id="10" name="Picture 18" descr="zažívac potíž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07704" y="3789040"/>
            <a:ext cx="1590675" cy="2381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výkladu a procvičení slovní zásoby nejběžnějších onemocnění.</a:t>
            </a:r>
          </a:p>
          <a:p>
            <a:r>
              <a:rPr lang="cs-CZ" dirty="0" smtClean="0"/>
              <a:t>První slide s obrázky slouží k seznámení se s novou slovní zásobou.</a:t>
            </a:r>
          </a:p>
          <a:p>
            <a:r>
              <a:rPr lang="cs-CZ" dirty="0" smtClean="0"/>
              <a:t>Druhý a třetí slide slouží k procvičení – u prvního </a:t>
            </a:r>
            <a:r>
              <a:rPr lang="cs-CZ" dirty="0" err="1" smtClean="0"/>
              <a:t>slidu</a:t>
            </a:r>
            <a:r>
              <a:rPr lang="cs-CZ" dirty="0" smtClean="0"/>
              <a:t> děti spojují anglický výraz s jeho českým překladem; u třetího slide zapisují pod obrázky názvy nemocí, které jsou na obrázku znázorněny.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Metodický návod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16024"/>
          </a:xfrm>
        </p:spPr>
        <p:txBody>
          <a:bodyPr>
            <a:normAutofit fontScale="85000" lnSpcReduction="20000"/>
          </a:bodyPr>
          <a:lstStyle/>
          <a:p>
            <a:r>
              <a:rPr lang="cs-CZ" sz="2000" dirty="0" smtClean="0"/>
              <a:t>Klipart </a:t>
            </a:r>
            <a:r>
              <a:rPr lang="en-US" sz="2000" dirty="0" smtClean="0"/>
              <a:t>[</a:t>
            </a:r>
            <a:r>
              <a:rPr lang="cs-CZ" sz="2000" dirty="0" smtClean="0"/>
              <a:t>on-line</a:t>
            </a:r>
            <a:r>
              <a:rPr lang="en-US" sz="2000" dirty="0" smtClean="0"/>
              <a:t>]</a:t>
            </a:r>
            <a:r>
              <a:rPr lang="cs-CZ" sz="2000" dirty="0" smtClean="0"/>
              <a:t>. 2011 </a:t>
            </a:r>
            <a:r>
              <a:rPr lang="en-US" sz="2000" dirty="0" smtClean="0"/>
              <a:t>[</a:t>
            </a:r>
            <a:r>
              <a:rPr lang="cs-CZ" sz="2000" dirty="0" smtClean="0"/>
              <a:t>cit. 2011-11-17</a:t>
            </a:r>
            <a:r>
              <a:rPr lang="en-US" sz="2000" dirty="0" smtClean="0"/>
              <a:t>]</a:t>
            </a:r>
            <a:r>
              <a:rPr lang="cs-CZ" sz="2000" dirty="0" smtClean="0"/>
              <a:t>. Dostupný z www: </a:t>
            </a:r>
          </a:p>
          <a:p>
            <a:r>
              <a:rPr lang="cs-CZ" sz="2000" dirty="0" smtClean="0"/>
              <a:t> </a:t>
            </a:r>
            <a:r>
              <a:rPr lang="cs-CZ" sz="2000" dirty="0" smtClean="0">
                <a:hlinkClick r:id="rId2"/>
              </a:rPr>
              <a:t>http://office.</a:t>
            </a:r>
            <a:r>
              <a:rPr lang="cs-CZ" sz="2000" dirty="0" err="1" smtClean="0">
                <a:hlinkClick r:id="rId2"/>
              </a:rPr>
              <a:t>microsoft.com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cs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images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results.aspx</a:t>
            </a:r>
            <a:r>
              <a:rPr lang="cs-CZ" sz="2000" dirty="0" smtClean="0">
                <a:hlinkClick r:id="rId2"/>
              </a:rPr>
              <a:t>?</a:t>
            </a:r>
            <a:r>
              <a:rPr lang="cs-CZ" sz="2000" dirty="0" err="1" smtClean="0">
                <a:hlinkClick r:id="rId2"/>
              </a:rPr>
              <a:t>qu</a:t>
            </a:r>
            <a:r>
              <a:rPr lang="cs-CZ" sz="2000" dirty="0" smtClean="0">
                <a:hlinkClick r:id="rId2"/>
              </a:rPr>
              <a:t>=teplota&amp;ex=1#</a:t>
            </a:r>
            <a:r>
              <a:rPr lang="cs-CZ" sz="2000" dirty="0" err="1" smtClean="0">
                <a:hlinkClick r:id="rId2"/>
              </a:rPr>
              <a:t>ai</a:t>
            </a:r>
            <a:r>
              <a:rPr lang="cs-CZ" sz="2000" dirty="0" smtClean="0">
                <a:hlinkClick r:id="rId2"/>
              </a:rPr>
              <a:t>:MP900439333|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http://office.</a:t>
            </a:r>
            <a:r>
              <a:rPr lang="cs-CZ" sz="2000" dirty="0" err="1" smtClean="0">
                <a:hlinkClick r:id="rId3"/>
              </a:rPr>
              <a:t>microsoft.com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cs</a:t>
            </a:r>
            <a:r>
              <a:rPr lang="cs-CZ" sz="2000" dirty="0" smtClean="0">
                <a:hlinkClick r:id="rId3"/>
              </a:rPr>
              <a:t>-</a:t>
            </a:r>
            <a:r>
              <a:rPr lang="cs-CZ" sz="2000" dirty="0" err="1" smtClean="0">
                <a:hlinkClick r:id="rId3"/>
              </a:rPr>
              <a:t>cz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images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results.aspx</a:t>
            </a:r>
            <a:r>
              <a:rPr lang="cs-CZ" sz="2000" dirty="0" smtClean="0">
                <a:hlinkClick r:id="rId3"/>
              </a:rPr>
              <a:t>?</a:t>
            </a:r>
            <a:r>
              <a:rPr lang="cs-CZ" sz="2000" dirty="0" err="1" smtClean="0">
                <a:hlinkClick r:id="rId3"/>
              </a:rPr>
              <a:t>qu</a:t>
            </a:r>
            <a:r>
              <a:rPr lang="cs-CZ" sz="2000" dirty="0" smtClean="0">
                <a:hlinkClick r:id="rId3"/>
              </a:rPr>
              <a:t>=bolest+hlavy&amp;ex=1#</a:t>
            </a:r>
            <a:r>
              <a:rPr lang="cs-CZ" sz="2000" dirty="0" err="1" smtClean="0">
                <a:hlinkClick r:id="rId3"/>
              </a:rPr>
              <a:t>ai</a:t>
            </a:r>
            <a:r>
              <a:rPr lang="cs-CZ" sz="2000" dirty="0" smtClean="0">
                <a:hlinkClick r:id="rId3"/>
              </a:rPr>
              <a:t>:MP900422200|hlava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http://office.</a:t>
            </a:r>
            <a:r>
              <a:rPr lang="cs-CZ" sz="2000" dirty="0" err="1" smtClean="0">
                <a:hlinkClick r:id="rId4"/>
              </a:rPr>
              <a:t>microsoft.com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cs</a:t>
            </a:r>
            <a:r>
              <a:rPr lang="cs-CZ" sz="2000" dirty="0" smtClean="0">
                <a:hlinkClick r:id="rId4"/>
              </a:rPr>
              <a:t>-</a:t>
            </a:r>
            <a:r>
              <a:rPr lang="cs-CZ" sz="2000" dirty="0" err="1" smtClean="0">
                <a:hlinkClick r:id="rId4"/>
              </a:rPr>
              <a:t>cz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images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results.aspx</a:t>
            </a:r>
            <a:r>
              <a:rPr lang="cs-CZ" sz="2000" dirty="0" smtClean="0">
                <a:hlinkClick r:id="rId4"/>
              </a:rPr>
              <a:t>?</a:t>
            </a:r>
            <a:r>
              <a:rPr lang="cs-CZ" sz="2000" dirty="0" err="1" smtClean="0">
                <a:hlinkClick r:id="rId4"/>
              </a:rPr>
              <a:t>qu</a:t>
            </a:r>
            <a:r>
              <a:rPr lang="cs-CZ" sz="2000" dirty="0" smtClean="0">
                <a:hlinkClick r:id="rId4"/>
              </a:rPr>
              <a:t>=ch%C5%99ipka%C2%A8&amp;ex=1#</a:t>
            </a:r>
            <a:r>
              <a:rPr lang="cs-CZ" sz="2000" dirty="0" err="1" smtClean="0">
                <a:hlinkClick r:id="rId4"/>
              </a:rPr>
              <a:t>ai</a:t>
            </a:r>
            <a:r>
              <a:rPr lang="cs-CZ" sz="2000" dirty="0" smtClean="0">
                <a:hlinkClick r:id="rId4"/>
              </a:rPr>
              <a:t>:MP900427830</a:t>
            </a:r>
            <a:endParaRPr lang="cs-CZ" sz="2000" dirty="0" smtClean="0">
              <a:hlinkClick r:id="rId5"/>
            </a:endParaRPr>
          </a:p>
          <a:p>
            <a:r>
              <a:rPr lang="cs-CZ" sz="2000" dirty="0" smtClean="0"/>
              <a:t>Bolest v krku, </a:t>
            </a:r>
            <a:r>
              <a:rPr lang="en-US" sz="2000" dirty="0" smtClean="0"/>
              <a:t>[</a:t>
            </a:r>
            <a:r>
              <a:rPr lang="cs-CZ" sz="2000" dirty="0" smtClean="0"/>
              <a:t>cit. 2011-11-17</a:t>
            </a:r>
            <a:r>
              <a:rPr lang="en-US" sz="2000" dirty="0" smtClean="0"/>
              <a:t>]</a:t>
            </a:r>
            <a:r>
              <a:rPr lang="cs-CZ" sz="2000" dirty="0" smtClean="0"/>
              <a:t>. Dostupný z www:</a:t>
            </a:r>
            <a:r>
              <a:rPr lang="cs-CZ" sz="2000" dirty="0" smtClean="0">
                <a:hlinkClick r:id="rId5"/>
              </a:rPr>
              <a:t> http://www.</a:t>
            </a:r>
            <a:r>
              <a:rPr lang="cs-CZ" sz="2000" dirty="0" err="1" smtClean="0">
                <a:hlinkClick r:id="rId5"/>
              </a:rPr>
              <a:t>klinikazdravi.cz</a:t>
            </a:r>
            <a:r>
              <a:rPr lang="cs-CZ" sz="2000" dirty="0" smtClean="0">
                <a:hlinkClick r:id="rId5"/>
              </a:rPr>
              <a:t>/novinky/operace-a-</a:t>
            </a:r>
            <a:r>
              <a:rPr lang="cs-CZ" sz="2000" dirty="0" err="1" smtClean="0">
                <a:hlinkClick r:id="rId5"/>
              </a:rPr>
              <a:t>zakroky</a:t>
            </a:r>
            <a:r>
              <a:rPr lang="cs-CZ" sz="2000" dirty="0" smtClean="0">
                <a:hlinkClick r:id="rId5"/>
              </a:rPr>
              <a:t>/naslouchejme-</a:t>
            </a:r>
            <a:r>
              <a:rPr lang="cs-CZ" sz="2000" dirty="0" err="1" smtClean="0">
                <a:hlinkClick r:id="rId5"/>
              </a:rPr>
              <a:t>pozorne</a:t>
            </a:r>
            <a:r>
              <a:rPr lang="cs-CZ" sz="2000" dirty="0" smtClean="0">
                <a:hlinkClick r:id="rId5"/>
              </a:rPr>
              <a:t>-hlasu-</a:t>
            </a:r>
            <a:r>
              <a:rPr lang="cs-CZ" sz="2000" dirty="0" err="1" smtClean="0">
                <a:hlinkClick r:id="rId5"/>
              </a:rPr>
              <a:t>sveho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tela</a:t>
            </a:r>
            <a:r>
              <a:rPr lang="cs-CZ" sz="2000" dirty="0" smtClean="0">
                <a:hlinkClick r:id="rId5"/>
              </a:rPr>
              <a:t>/style=</a:t>
            </a:r>
            <a:r>
              <a:rPr lang="cs-CZ" sz="2000" dirty="0" err="1" smtClean="0">
                <a:hlinkClick r:id="rId5"/>
              </a:rPr>
              <a:t>print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smtClean="0"/>
              <a:t> </a:t>
            </a:r>
          </a:p>
          <a:p>
            <a:r>
              <a:rPr lang="cs-CZ" sz="2000" dirty="0" smtClean="0"/>
              <a:t>Bolest zubů,</a:t>
            </a:r>
            <a:r>
              <a:rPr lang="en-US" sz="2000" dirty="0" smtClean="0"/>
              <a:t> [</a:t>
            </a:r>
            <a:r>
              <a:rPr lang="cs-CZ" sz="2000" dirty="0" smtClean="0"/>
              <a:t>cit. 2011-11-17</a:t>
            </a:r>
            <a:r>
              <a:rPr lang="en-US" sz="2000" dirty="0" smtClean="0"/>
              <a:t>]</a:t>
            </a:r>
            <a:r>
              <a:rPr lang="cs-CZ" sz="2000" dirty="0" smtClean="0"/>
              <a:t>. Dostupný z www:</a:t>
            </a:r>
            <a:r>
              <a:rPr lang="cs-CZ" sz="2000" dirty="0" smtClean="0">
                <a:hlinkClick r:id="rId6"/>
              </a:rPr>
              <a:t> http://www.podkovka.</a:t>
            </a:r>
            <a:r>
              <a:rPr lang="cs-CZ" sz="2000" dirty="0" err="1" smtClean="0">
                <a:hlinkClick r:id="rId6"/>
              </a:rPr>
              <a:t>cz</a:t>
            </a:r>
            <a:r>
              <a:rPr lang="cs-CZ" sz="2000" dirty="0" smtClean="0">
                <a:hlinkClick r:id="rId6"/>
              </a:rPr>
              <a:t>/co-</a:t>
            </a:r>
            <a:r>
              <a:rPr lang="cs-CZ" sz="2000" dirty="0" err="1" smtClean="0">
                <a:hlinkClick r:id="rId6"/>
              </a:rPr>
              <a:t>vas</a:t>
            </a:r>
            <a:r>
              <a:rPr lang="cs-CZ" sz="2000" dirty="0" smtClean="0">
                <a:hlinkClick r:id="rId6"/>
              </a:rPr>
              <a:t>-</a:t>
            </a:r>
            <a:r>
              <a:rPr lang="cs-CZ" sz="2000" dirty="0" err="1" smtClean="0">
                <a:hlinkClick r:id="rId6"/>
              </a:rPr>
              <a:t>trapi</a:t>
            </a:r>
            <a:r>
              <a:rPr lang="cs-CZ" sz="2000" dirty="0" smtClean="0">
                <a:hlinkClick r:id="rId6"/>
              </a:rPr>
              <a:t>/bolest-zubu/</a:t>
            </a:r>
            <a:endParaRPr lang="cs-CZ" sz="2000" dirty="0" smtClean="0"/>
          </a:p>
          <a:p>
            <a:r>
              <a:rPr lang="cs-CZ" sz="2000" dirty="0" smtClean="0"/>
              <a:t>Chřipka,</a:t>
            </a:r>
            <a:r>
              <a:rPr lang="en-US" sz="2000" dirty="0" smtClean="0"/>
              <a:t> [</a:t>
            </a:r>
            <a:r>
              <a:rPr lang="cs-CZ" sz="2000" dirty="0" smtClean="0"/>
              <a:t>cit. 2011-11-17</a:t>
            </a:r>
            <a:r>
              <a:rPr lang="en-US" sz="2000" dirty="0" smtClean="0"/>
              <a:t>]</a:t>
            </a:r>
            <a:r>
              <a:rPr lang="cs-CZ" sz="2000" dirty="0" smtClean="0"/>
              <a:t>. Dostupný z www:</a:t>
            </a:r>
            <a:r>
              <a:rPr lang="cs-CZ" sz="2000" dirty="0" smtClean="0">
                <a:hlinkClick r:id="rId7"/>
              </a:rPr>
              <a:t> http://tn.nova.cz/zpravy/domaci/chripka-na-postupu-epidemie-je-uz-ve-tretine-okresu.html</a:t>
            </a:r>
            <a:endParaRPr lang="cs-CZ" sz="2000" dirty="0" smtClean="0"/>
          </a:p>
          <a:p>
            <a:r>
              <a:rPr lang="cs-CZ" sz="2000" dirty="0" smtClean="0"/>
              <a:t>Kašel,</a:t>
            </a:r>
            <a:r>
              <a:rPr lang="en-US" sz="2000" dirty="0" smtClean="0"/>
              <a:t> [</a:t>
            </a:r>
            <a:r>
              <a:rPr lang="cs-CZ" sz="2000" dirty="0" smtClean="0"/>
              <a:t>cit. 2011-11-17</a:t>
            </a:r>
            <a:r>
              <a:rPr lang="en-US" sz="2000" dirty="0" smtClean="0"/>
              <a:t>]</a:t>
            </a:r>
            <a:r>
              <a:rPr lang="cs-CZ" sz="2000" dirty="0" smtClean="0"/>
              <a:t>. Dostupný z www:</a:t>
            </a:r>
            <a:r>
              <a:rPr lang="cs-CZ" sz="2000" dirty="0" smtClean="0">
                <a:hlinkClick r:id="rId8"/>
              </a:rPr>
              <a:t> http://www.</a:t>
            </a:r>
            <a:r>
              <a:rPr lang="cs-CZ" sz="2000" dirty="0" err="1" smtClean="0">
                <a:hlinkClick r:id="rId8"/>
              </a:rPr>
              <a:t>vseprozdravi.cz</a:t>
            </a:r>
            <a:r>
              <a:rPr lang="cs-CZ" sz="2000" dirty="0" smtClean="0">
                <a:hlinkClick r:id="rId8"/>
              </a:rPr>
              <a:t>/jak-funguji-</a:t>
            </a:r>
            <a:r>
              <a:rPr lang="cs-CZ" sz="2000" dirty="0" err="1" smtClean="0">
                <a:hlinkClick r:id="rId8"/>
              </a:rPr>
              <a:t>leciva</a:t>
            </a:r>
            <a:r>
              <a:rPr lang="cs-CZ" sz="2000" dirty="0" smtClean="0">
                <a:hlinkClick r:id="rId8"/>
              </a:rPr>
              <a:t>/antitusika.</a:t>
            </a:r>
            <a:r>
              <a:rPr lang="cs-CZ" sz="2000" dirty="0" err="1" smtClean="0">
                <a:hlinkClick r:id="rId8"/>
              </a:rPr>
              <a:t>html</a:t>
            </a:r>
            <a:r>
              <a:rPr lang="cs-CZ" sz="2000" dirty="0" smtClean="0"/>
              <a:t> </a:t>
            </a:r>
          </a:p>
          <a:p>
            <a:r>
              <a:rPr lang="cs-CZ" sz="2000" dirty="0" smtClean="0"/>
              <a:t>Bolest břicha, </a:t>
            </a:r>
            <a:r>
              <a:rPr lang="en-US" sz="2000" dirty="0" smtClean="0"/>
              <a:t>[</a:t>
            </a:r>
            <a:r>
              <a:rPr lang="cs-CZ" sz="2000" dirty="0" smtClean="0"/>
              <a:t>cit. 2011-11-17</a:t>
            </a:r>
            <a:r>
              <a:rPr lang="en-US" sz="2000" dirty="0" smtClean="0"/>
              <a:t>]</a:t>
            </a:r>
            <a:r>
              <a:rPr lang="cs-CZ" sz="2000" dirty="0" smtClean="0"/>
              <a:t>. Dostupný z www:</a:t>
            </a:r>
            <a:r>
              <a:rPr lang="cs-CZ" sz="2000" dirty="0" smtClean="0">
                <a:hlinkClick r:id="rId5"/>
              </a:rPr>
              <a:t> 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    http://www.asistentka.</a:t>
            </a:r>
            <a:r>
              <a:rPr lang="cs-CZ" sz="2000" dirty="0" err="1" smtClean="0"/>
              <a:t>cz</a:t>
            </a:r>
            <a:r>
              <a:rPr lang="cs-CZ" sz="2000" dirty="0" smtClean="0"/>
              <a:t>/</a:t>
            </a:r>
            <a:r>
              <a:rPr lang="cs-CZ" sz="2000" dirty="0" err="1" smtClean="0"/>
              <a:t>travici</a:t>
            </a:r>
            <a:r>
              <a:rPr lang="cs-CZ" sz="2000" dirty="0" smtClean="0"/>
              <a:t>-</a:t>
            </a:r>
            <a:r>
              <a:rPr lang="cs-CZ" sz="2000" dirty="0" err="1" smtClean="0"/>
              <a:t>potize</a:t>
            </a:r>
            <a:r>
              <a:rPr lang="cs-CZ" sz="2000" dirty="0" smtClean="0"/>
              <a:t>-o-tom-se-</a:t>
            </a:r>
            <a:r>
              <a:rPr lang="cs-CZ" sz="2000" dirty="0" err="1" smtClean="0"/>
              <a:t>prilis</a:t>
            </a:r>
            <a:r>
              <a:rPr lang="cs-CZ" sz="2000" dirty="0" smtClean="0"/>
              <a:t>-</a:t>
            </a:r>
            <a:r>
              <a:rPr lang="cs-CZ" sz="2000" dirty="0" err="1" smtClean="0"/>
              <a:t>nemluvi</a:t>
            </a:r>
            <a:endParaRPr lang="cs-CZ" sz="2000" dirty="0" smtClean="0"/>
          </a:p>
          <a:p>
            <a:endParaRPr lang="cs-CZ" sz="2000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150</TotalTime>
  <Words>223</Words>
  <Application>Microsoft Office PowerPoint</Application>
  <PresentationFormat>Předvádění na obrazovce (4:3)</PresentationFormat>
  <Paragraphs>44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Illnesses Anotace: Materiál je určen pro žáky 7. ročníku a slouží k výkladu a procvičení slovní zásoby nejběžnějších onemocnění.</vt:lpstr>
      <vt:lpstr>Prezentace aplikace PowerPoint</vt:lpstr>
      <vt:lpstr>Match the right English and Czech words</vt:lpstr>
      <vt:lpstr>What kind of illness is it?</vt:lpstr>
      <vt:lpstr>Metodický návod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Illnesses Anotace:</dc:title>
  <dc:creator>Lenočka</dc:creator>
  <cp:lastModifiedBy>dana</cp:lastModifiedBy>
  <cp:revision>18</cp:revision>
  <dcterms:created xsi:type="dcterms:W3CDTF">2011-11-13T09:18:24Z</dcterms:created>
  <dcterms:modified xsi:type="dcterms:W3CDTF">2012-03-14T11:04:37Z</dcterms:modified>
</cp:coreProperties>
</file>